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84" r:id="rId4"/>
    <p:sldId id="285" r:id="rId5"/>
    <p:sldId id="266" r:id="rId6"/>
    <p:sldId id="275" r:id="rId7"/>
    <p:sldId id="276" r:id="rId8"/>
    <p:sldId id="277" r:id="rId9"/>
    <p:sldId id="286" r:id="rId10"/>
    <p:sldId id="267" r:id="rId11"/>
    <p:sldId id="258" r:id="rId12"/>
    <p:sldId id="262" r:id="rId13"/>
    <p:sldId id="270" r:id="rId14"/>
    <p:sldId id="272" r:id="rId15"/>
    <p:sldId id="259" r:id="rId16"/>
    <p:sldId id="263" r:id="rId17"/>
    <p:sldId id="287" r:id="rId18"/>
    <p:sldId id="282" r:id="rId19"/>
    <p:sldId id="289" r:id="rId20"/>
    <p:sldId id="260" r:id="rId21"/>
    <p:sldId id="264" r:id="rId22"/>
    <p:sldId id="283" r:id="rId23"/>
    <p:sldId id="26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81" autoAdjust="0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53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41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07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hu-HU" dirty="0"/>
              <a:t>Adatokra utalva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8035"/>
            <a:ext cx="11710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Lehetséges megoldások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hu-HU" sz="2600" b="1" dirty="0">
                <a:solidFill>
                  <a:schemeClr val="accent1"/>
                </a:solidFill>
              </a:rPr>
              <a:t>Több</a:t>
            </a:r>
            <a:r>
              <a:rPr lang="de-AT" sz="2600" dirty="0"/>
              <a:t> </a:t>
            </a:r>
            <a:r>
              <a:rPr lang="hu-HU" sz="2600" dirty="0"/>
              <a:t>adat</a:t>
            </a:r>
            <a:endParaRPr lang="de-AT" sz="2600" dirty="0"/>
          </a:p>
          <a:p>
            <a:r>
              <a:rPr lang="hu-HU" sz="2600" dirty="0"/>
              <a:t>Általánosabb, </a:t>
            </a:r>
            <a:r>
              <a:rPr lang="hu-HU" sz="2600" b="1" dirty="0">
                <a:solidFill>
                  <a:schemeClr val="accent1"/>
                </a:solidFill>
              </a:rPr>
              <a:t>kevésbé specifikus </a:t>
            </a:r>
            <a:r>
              <a:rPr lang="hu-HU" sz="2600" dirty="0"/>
              <a:t>adatok</a:t>
            </a:r>
            <a:endParaRPr lang="de-AT" sz="2600" dirty="0"/>
          </a:p>
          <a:p>
            <a:r>
              <a:rPr lang="hu-HU" sz="2600" dirty="0"/>
              <a:t>Adatok </a:t>
            </a:r>
            <a:r>
              <a:rPr lang="hu-HU" sz="2600" b="1" dirty="0">
                <a:solidFill>
                  <a:schemeClr val="accent1"/>
                </a:solidFill>
              </a:rPr>
              <a:t>feldolgozása</a:t>
            </a:r>
            <a:r>
              <a:rPr lang="hu-HU" sz="2600" dirty="0"/>
              <a:t> a nem számottevő különbségek         csökkentése érdekében</a:t>
            </a:r>
            <a:endParaRPr lang="de-AT" sz="2600" dirty="0"/>
          </a:p>
          <a:p>
            <a:r>
              <a:rPr lang="hu-HU" sz="2600" dirty="0"/>
              <a:t>A </a:t>
            </a:r>
            <a:r>
              <a:rPr lang="hu-HU" sz="2600" b="1" dirty="0">
                <a:solidFill>
                  <a:schemeClr val="accent1"/>
                </a:solidFill>
              </a:rPr>
              <a:t>változatosság</a:t>
            </a:r>
            <a:r>
              <a:rPr lang="hu-HU" sz="2600" dirty="0"/>
              <a:t> növelése így:</a:t>
            </a:r>
          </a:p>
          <a:p>
            <a:r>
              <a:rPr lang="de-AT" dirty="0"/>
              <a:t>:</a:t>
            </a:r>
          </a:p>
        </p:txBody>
      </p:sp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003363E8-928A-48EE-9242-19421D40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22693" r="20722" b="17058"/>
          <a:stretch/>
        </p:blipFill>
        <p:spPr bwMode="auto">
          <a:xfrm>
            <a:off x="1923468" y="5389097"/>
            <a:ext cx="2268009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7D11768-A94D-42D8-B07C-6CA2CD98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71" y="4524550"/>
            <a:ext cx="2000250" cy="133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29DE22-F3AC-47A1-A300-0B858C56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16" y="4488296"/>
            <a:ext cx="1639903" cy="14316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A422FE-1730-4436-8DCB-25CCE0636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96" y="5375792"/>
            <a:ext cx="1870742" cy="1247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497159-6423-44AD-9157-6755528AA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238" y="4488296"/>
            <a:ext cx="2000250" cy="13335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B412D6E-5F8D-47FA-965A-081DB5C64A2F}"/>
              </a:ext>
            </a:extLst>
          </p:cNvPr>
          <p:cNvSpPr txBox="1"/>
          <p:nvPr/>
        </p:nvSpPr>
        <p:spPr>
          <a:xfrm>
            <a:off x="500183" y="5894958"/>
            <a:ext cx="163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Poppins"/>
              </a:rPr>
              <a:t>fordítás</a:t>
            </a:r>
            <a:endParaRPr lang="de-DE" sz="2000" dirty="0">
              <a:latin typeface="Poppin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F56185-8CE5-45D7-982A-0A2A0B0950B7}"/>
              </a:ext>
            </a:extLst>
          </p:cNvPr>
          <p:cNvSpPr txBox="1"/>
          <p:nvPr/>
        </p:nvSpPr>
        <p:spPr>
          <a:xfrm>
            <a:off x="2297348" y="4893347"/>
            <a:ext cx="183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Poppins"/>
              </a:rPr>
              <a:t>arányosítás</a:t>
            </a:r>
            <a:endParaRPr lang="de-DE" sz="2000" dirty="0">
              <a:latin typeface="Poppin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404F6D-F222-46CD-9693-6B06D4463632}"/>
              </a:ext>
            </a:extLst>
          </p:cNvPr>
          <p:cNvSpPr txBox="1"/>
          <p:nvPr/>
        </p:nvSpPr>
        <p:spPr>
          <a:xfrm>
            <a:off x="4148908" y="5941754"/>
            <a:ext cx="168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Poppins"/>
              </a:rPr>
              <a:t>elforgatás</a:t>
            </a:r>
            <a:endParaRPr lang="de-DE" sz="2000" dirty="0">
              <a:latin typeface="Poppin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AA7ECA-080A-45DA-B82E-41A101E007AE}"/>
              </a:ext>
            </a:extLst>
          </p:cNvPr>
          <p:cNvSpPr txBox="1"/>
          <p:nvPr/>
        </p:nvSpPr>
        <p:spPr>
          <a:xfrm>
            <a:off x="5731811" y="4893347"/>
            <a:ext cx="175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Poppins"/>
              </a:rPr>
              <a:t>éltelenítés</a:t>
            </a:r>
            <a:endParaRPr lang="de-DE" sz="2000" dirty="0">
              <a:latin typeface="Poppin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9E7BB9-3664-4BA5-A71A-651EACD2B69F}"/>
              </a:ext>
            </a:extLst>
          </p:cNvPr>
          <p:cNvSpPr txBox="1"/>
          <p:nvPr/>
        </p:nvSpPr>
        <p:spPr>
          <a:xfrm>
            <a:off x="7533743" y="5859731"/>
            <a:ext cx="2660844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Poppins"/>
              </a:rPr>
              <a:t>szürkeárnyalatossá alakítás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348002-8C48-4BB8-8273-026BFDE944AD}"/>
              </a:ext>
            </a:extLst>
          </p:cNvPr>
          <p:cNvSpPr txBox="1"/>
          <p:nvPr/>
        </p:nvSpPr>
        <p:spPr>
          <a:xfrm>
            <a:off x="9612152" y="4752825"/>
            <a:ext cx="51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5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Alulillesztés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143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2115"/>
            <a:ext cx="9440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Jellemzői</a:t>
            </a:r>
            <a:endParaRPr lang="de-AT" dirty="0"/>
          </a:p>
          <a:p>
            <a:r>
              <a:rPr lang="hu-HU" dirty="0"/>
              <a:t>A modell egyszerűen </a:t>
            </a:r>
            <a:r>
              <a:rPr lang="hu-HU" b="1" dirty="0">
                <a:solidFill>
                  <a:schemeClr val="accent1"/>
                </a:solidFill>
              </a:rPr>
              <a:t>nem</a:t>
            </a:r>
            <a:r>
              <a:rPr lang="hu-HU" dirty="0"/>
              <a:t> produkál </a:t>
            </a:r>
            <a:r>
              <a:rPr lang="hu-HU" b="1" dirty="0">
                <a:solidFill>
                  <a:schemeClr val="accent1"/>
                </a:solidFill>
              </a:rPr>
              <a:t>használható eredményt</a:t>
            </a:r>
            <a:r>
              <a:rPr lang="hu-HU" dirty="0"/>
              <a:t>.</a:t>
            </a:r>
            <a:endParaRPr lang="de-AT" dirty="0"/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07A2B3FA-437E-4B41-A1E6-857E3213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6" y="3872843"/>
            <a:ext cx="1686424" cy="1686424"/>
          </a:xfrm>
          <a:prstGeom prst="rect">
            <a:avLst/>
          </a:prstGeom>
        </p:spPr>
      </p:pic>
      <p:sp>
        <p:nvSpPr>
          <p:cNvPr id="7" name="Textfeld 13">
            <a:extLst>
              <a:ext uri="{FF2B5EF4-FFF2-40B4-BE49-F238E27FC236}">
                <a16:creationId xmlns:a16="http://schemas.microsoft.com/office/drawing/2014/main" id="{37AE5D12-8DF6-4B1B-A4CA-2F169C9AC557}"/>
              </a:ext>
            </a:extLst>
          </p:cNvPr>
          <p:cNvSpPr txBox="1"/>
          <p:nvPr/>
        </p:nvSpPr>
        <p:spPr>
          <a:xfrm>
            <a:off x="5535460" y="4293566"/>
            <a:ext cx="168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Poppins"/>
              </a:rPr>
              <a:t>Macska</a:t>
            </a:r>
            <a:endParaRPr lang="de-DE" sz="2800" dirty="0">
              <a:latin typeface="Poppins"/>
            </a:endParaRPr>
          </a:p>
          <a:p>
            <a:r>
              <a:rPr lang="hu-HU" sz="2800" dirty="0">
                <a:latin typeface="Poppins"/>
              </a:rPr>
              <a:t>Macska</a:t>
            </a:r>
            <a:endParaRPr lang="de-DE" sz="2800" dirty="0">
              <a:latin typeface="Poppins"/>
            </a:endParaRPr>
          </a:p>
        </p:txBody>
      </p:sp>
      <p:sp>
        <p:nvSpPr>
          <p:cNvPr id="8" name="Textfeld 19">
            <a:extLst>
              <a:ext uri="{FF2B5EF4-FFF2-40B4-BE49-F238E27FC236}">
                <a16:creationId xmlns:a16="http://schemas.microsoft.com/office/drawing/2014/main" id="{AB7CA801-BB82-4E42-AADB-072F798F2921}"/>
              </a:ext>
            </a:extLst>
          </p:cNvPr>
          <p:cNvSpPr txBox="1"/>
          <p:nvPr/>
        </p:nvSpPr>
        <p:spPr>
          <a:xfrm>
            <a:off x="7634030" y="4507899"/>
            <a:ext cx="29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chemeClr val="accent4"/>
                </a:solidFill>
                <a:latin typeface="Poppins"/>
              </a:rPr>
              <a:t>50% </a:t>
            </a:r>
            <a:r>
              <a:rPr lang="hu-HU" sz="2600" b="1" dirty="0">
                <a:solidFill>
                  <a:schemeClr val="accent4"/>
                </a:solidFill>
                <a:latin typeface="Poppins"/>
              </a:rPr>
              <a:t>pontosság</a:t>
            </a:r>
            <a:endParaRPr lang="de-DE" sz="2600" b="1" dirty="0">
              <a:solidFill>
                <a:schemeClr val="accent4"/>
              </a:solidFill>
              <a:latin typeface="Poppin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21E836B-C494-4E37-A6D3-F496FBEA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773" y="3848421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6D73892-E878-4861-9A07-0BE2DC5B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10" y="3972383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1721CE20-0088-4C2D-A99F-7638B0944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96" y="4604129"/>
            <a:ext cx="853954" cy="792427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E77FDA3-6AAE-4348-A384-B290727EB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84" y="4213880"/>
            <a:ext cx="705733" cy="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g, Animal, Animal World, Pet, Hybrid, Mammal, Race">
            <a:extLst>
              <a:ext uri="{FF2B5EF4-FFF2-40B4-BE49-F238E27FC236}">
                <a16:creationId xmlns:a16="http://schemas.microsoft.com/office/drawing/2014/main" id="{C036EDFB-7040-481C-88CB-4E124C6B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41" y="4918758"/>
            <a:ext cx="930275" cy="18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tze, Kätzchen, Haustier, Gestreift">
            <a:extLst>
              <a:ext uri="{FF2B5EF4-FFF2-40B4-BE49-F238E27FC236}">
                <a16:creationId xmlns:a16="http://schemas.microsoft.com/office/drawing/2014/main" id="{87717F9C-EF3D-48B7-9FBB-512A8359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2" y="3597720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DC71B5-B92B-469C-BF8E-F7CC33907887}"/>
              </a:ext>
            </a:extLst>
          </p:cNvPr>
          <p:cNvSpPr txBox="1"/>
          <p:nvPr/>
        </p:nvSpPr>
        <p:spPr>
          <a:xfrm>
            <a:off x="412148" y="4717320"/>
            <a:ext cx="90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032" name="Picture 8" descr="Chihuahua, Puppies, Puppy, Comic Style, Fun, Dog">
            <a:extLst>
              <a:ext uri="{FF2B5EF4-FFF2-40B4-BE49-F238E27FC236}">
                <a16:creationId xmlns:a16="http://schemas.microsoft.com/office/drawing/2014/main" id="{E5AE33E0-17BE-4162-82EA-3C725D0B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13704"/>
          <a:stretch/>
        </p:blipFill>
        <p:spPr bwMode="auto">
          <a:xfrm>
            <a:off x="6366190" y="3942728"/>
            <a:ext cx="1979550" cy="16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Lehetséges okok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Túl kevés </a:t>
            </a:r>
            <a:r>
              <a:rPr lang="hu-HU" dirty="0"/>
              <a:t>adat</a:t>
            </a:r>
            <a:endParaRPr lang="de-AT" dirty="0"/>
          </a:p>
          <a:p>
            <a:r>
              <a:rPr lang="hu-HU" dirty="0"/>
              <a:t>A tréningadatok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hu-HU" b="1" dirty="0">
                <a:solidFill>
                  <a:schemeClr val="accent1"/>
                </a:solidFill>
              </a:rPr>
              <a:t>túl általánosak</a:t>
            </a:r>
            <a:r>
              <a:rPr lang="hu-HU" dirty="0"/>
              <a:t>.</a:t>
            </a:r>
            <a:endParaRPr lang="de-AT" dirty="0"/>
          </a:p>
          <a:p>
            <a:r>
              <a:rPr lang="de-AT" dirty="0"/>
              <a:t>(</a:t>
            </a:r>
            <a:r>
              <a:rPr lang="hu-HU" dirty="0"/>
              <a:t>A tréning paraméterek teljesen tévesek.</a:t>
            </a:r>
            <a:r>
              <a:rPr lang="de-AT" dirty="0"/>
              <a:t>)</a:t>
            </a:r>
          </a:p>
          <a:p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E2E83-D0F5-48A4-BAD1-9C33BAFE6D73}"/>
              </a:ext>
            </a:extLst>
          </p:cNvPr>
          <p:cNvSpPr txBox="1"/>
          <p:nvPr/>
        </p:nvSpPr>
        <p:spPr>
          <a:xfrm>
            <a:off x="1977211" y="4639531"/>
            <a:ext cx="162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/>
              <a:t>CAT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ED57489-8D95-4D5D-B566-FB108303BDA9}"/>
              </a:ext>
            </a:extLst>
          </p:cNvPr>
          <p:cNvSpPr txBox="1"/>
          <p:nvPr/>
        </p:nvSpPr>
        <p:spPr>
          <a:xfrm>
            <a:off x="1760707" y="5306325"/>
            <a:ext cx="93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026" name="Picture 2" descr="Dog, Rude, Animal, Comic, Hybrid, Domestic Animal">
            <a:extLst>
              <a:ext uri="{FF2B5EF4-FFF2-40B4-BE49-F238E27FC236}">
                <a16:creationId xmlns:a16="http://schemas.microsoft.com/office/drawing/2014/main" id="{D2B431AC-C2FF-4876-BCBF-D052BB7E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3" y="4882610"/>
            <a:ext cx="1925202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t, Laughing, Grinning, Evil, Teeth, Psycho, Animal">
            <a:extLst>
              <a:ext uri="{FF2B5EF4-FFF2-40B4-BE49-F238E27FC236}">
                <a16:creationId xmlns:a16="http://schemas.microsoft.com/office/drawing/2014/main" id="{B41CC6C9-2F90-45E0-A5D2-77ACA7B8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49" y="4548600"/>
            <a:ext cx="2033984" cy="17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BA18121-149C-4738-8D99-0295CF6D13C5}"/>
              </a:ext>
            </a:extLst>
          </p:cNvPr>
          <p:cNvSpPr txBox="1"/>
          <p:nvPr/>
        </p:nvSpPr>
        <p:spPr>
          <a:xfrm>
            <a:off x="4336290" y="6023074"/>
            <a:ext cx="93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225CA-C51C-457C-B340-B862D58CA111}"/>
              </a:ext>
            </a:extLst>
          </p:cNvPr>
          <p:cNvSpPr txBox="1"/>
          <p:nvPr/>
        </p:nvSpPr>
        <p:spPr>
          <a:xfrm>
            <a:off x="3056908" y="6426086"/>
            <a:ext cx="74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E29E5-6C5B-4D27-8931-28BB09F1C758}"/>
              </a:ext>
            </a:extLst>
          </p:cNvPr>
          <p:cNvSpPr txBox="1"/>
          <p:nvPr/>
        </p:nvSpPr>
        <p:spPr>
          <a:xfrm>
            <a:off x="412148" y="6408516"/>
            <a:ext cx="74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3AB8B-31E5-4375-BE64-5C2A85D6B1E5}"/>
              </a:ext>
            </a:extLst>
          </p:cNvPr>
          <p:cNvSpPr txBox="1"/>
          <p:nvPr/>
        </p:nvSpPr>
        <p:spPr>
          <a:xfrm>
            <a:off x="6306922" y="5329107"/>
            <a:ext cx="69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3884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Alulillesztés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Lehetséges megoldások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Több/jobb </a:t>
            </a:r>
            <a:r>
              <a:rPr lang="hu-HU" dirty="0"/>
              <a:t>mintaadat a tanítóhalmazban </a:t>
            </a:r>
            <a:endParaRPr lang="de-AT" dirty="0"/>
          </a:p>
          <a:p>
            <a:r>
              <a:rPr lang="hu-HU" dirty="0"/>
              <a:t>Tréning paraméterek módosítása (több ismétlés …)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Előítéletek és méltányosság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29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Előítéletek és méltányosság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5157"/>
            <a:ext cx="10679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Képzeld el, hogy létre kell hoznod </a:t>
            </a:r>
            <a:r>
              <a:rPr lang="hu-HU" b="1" dirty="0">
                <a:solidFill>
                  <a:schemeClr val="accent1"/>
                </a:solidFill>
              </a:rPr>
              <a:t>chatbotot</a:t>
            </a:r>
            <a:r>
              <a:rPr lang="hu-HU" dirty="0"/>
              <a:t>, amely úgy viselkedik, mint egy átlagos ember. Így a tréninghez </a:t>
            </a:r>
            <a:r>
              <a:rPr lang="hu-HU" b="1" dirty="0">
                <a:solidFill>
                  <a:schemeClr val="accent1"/>
                </a:solidFill>
              </a:rPr>
              <a:t>valós, élő beszélgetéseket </a:t>
            </a:r>
            <a:r>
              <a:rPr lang="hu-HU" dirty="0"/>
              <a:t>használsz </a:t>
            </a:r>
            <a:r>
              <a:rPr lang="hu-HU" b="1" dirty="0">
                <a:solidFill>
                  <a:schemeClr val="accent1"/>
                </a:solidFill>
              </a:rPr>
              <a:t>streaming felületekről</a:t>
            </a:r>
            <a:r>
              <a:rPr lang="hu-HU" dirty="0"/>
              <a:t>, például a </a:t>
            </a:r>
            <a:r>
              <a:rPr lang="hu-HU" dirty="0" err="1"/>
              <a:t>Twitchről</a:t>
            </a:r>
            <a:r>
              <a:rPr lang="hu-HU" dirty="0"/>
              <a:t> vagy a YouTube-ról. 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1026" name="Picture 2" descr="Click to view an example">
            <a:extLst>
              <a:ext uri="{FF2B5EF4-FFF2-40B4-BE49-F238E27FC236}">
                <a16:creationId xmlns:a16="http://schemas.microsoft.com/office/drawing/2014/main" id="{C10FF9BF-1829-4B4E-A6A2-75CEF45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58EA1-7A22-4F65-9522-B3EDE31D3184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412420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Előítéletek és méltányosság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5157"/>
            <a:ext cx="10679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Képzeld el, hogy létre kell hoznod </a:t>
            </a:r>
            <a:r>
              <a:rPr lang="hu-HU" b="1" dirty="0">
                <a:solidFill>
                  <a:schemeClr val="accent1"/>
                </a:solidFill>
              </a:rPr>
              <a:t>chatbotot</a:t>
            </a:r>
            <a:r>
              <a:rPr lang="hu-HU" dirty="0"/>
              <a:t>, amely úgy viselkedik, mint egy átlagos ember. Így a tréninghez </a:t>
            </a:r>
            <a:r>
              <a:rPr lang="hu-HU" b="1" dirty="0">
                <a:solidFill>
                  <a:schemeClr val="accent1"/>
                </a:solidFill>
              </a:rPr>
              <a:t>valós, élő beszélgetéseket </a:t>
            </a:r>
            <a:r>
              <a:rPr lang="hu-HU" dirty="0"/>
              <a:t>használsz </a:t>
            </a:r>
            <a:r>
              <a:rPr lang="hu-HU" b="1" dirty="0">
                <a:solidFill>
                  <a:schemeClr val="accent1"/>
                </a:solidFill>
              </a:rPr>
              <a:t>streaming felületekről</a:t>
            </a:r>
            <a:r>
              <a:rPr lang="hu-HU" dirty="0"/>
              <a:t>, például a </a:t>
            </a:r>
            <a:r>
              <a:rPr lang="hu-HU" dirty="0" err="1"/>
              <a:t>Twitchről</a:t>
            </a:r>
            <a:r>
              <a:rPr lang="hu-HU" dirty="0"/>
              <a:t> vagy a YouTube-ról. </a:t>
            </a:r>
          </a:p>
          <a:p>
            <a:r>
              <a:rPr lang="hu-HU" dirty="0"/>
              <a:t>Mit gondolsz, jól teljesítene                                                         ez a bot?</a:t>
            </a:r>
          </a:p>
          <a:p>
            <a:r>
              <a:rPr lang="hu-HU" dirty="0"/>
              <a:t>Látsz-e valamilyen                                                   esetlegesen felmerülő                                                       </a:t>
            </a:r>
            <a:r>
              <a:rPr lang="hu-HU" b="1" dirty="0">
                <a:solidFill>
                  <a:schemeClr val="accent1"/>
                </a:solidFill>
              </a:rPr>
              <a:t>problémát</a:t>
            </a:r>
            <a:r>
              <a:rPr lang="hu-HU" dirty="0"/>
              <a:t>?</a:t>
            </a:r>
            <a:endParaRPr lang="de-AT" dirty="0"/>
          </a:p>
        </p:txBody>
      </p:sp>
      <p:pic>
        <p:nvPicPr>
          <p:cNvPr id="1026" name="Picture 2" descr="Click to view an example">
            <a:extLst>
              <a:ext uri="{FF2B5EF4-FFF2-40B4-BE49-F238E27FC236}">
                <a16:creationId xmlns:a16="http://schemas.microsoft.com/office/drawing/2014/main" id="{C10FF9BF-1829-4B4E-A6A2-75CEF45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58EA1-7A22-4F65-9522-B3EDE31D3184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252740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Előítéletek és méltányosság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867" cy="4351338"/>
          </a:xfrm>
        </p:spPr>
        <p:txBody>
          <a:bodyPr>
            <a:normAutofit/>
          </a:bodyPr>
          <a:lstStyle/>
          <a:p>
            <a:r>
              <a:rPr lang="hu-HU" dirty="0"/>
              <a:t>A hálózat </a:t>
            </a:r>
            <a:r>
              <a:rPr lang="hu-HU" b="1" dirty="0">
                <a:solidFill>
                  <a:schemeClr val="accent1"/>
                </a:solidFill>
              </a:rPr>
              <a:t>reprodukálja</a:t>
            </a:r>
            <a:r>
              <a:rPr lang="hu-HU" dirty="0"/>
              <a:t>, amit </a:t>
            </a:r>
            <a:r>
              <a:rPr lang="hu-HU" b="1" dirty="0">
                <a:solidFill>
                  <a:schemeClr val="accent1"/>
                </a:solidFill>
              </a:rPr>
              <a:t>lát/tanul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rasszizmust, szexizmust, </a:t>
            </a:r>
            <a:r>
              <a:rPr lang="hu-HU" dirty="0" err="1"/>
              <a:t>vulgaritást</a:t>
            </a:r>
            <a:r>
              <a:rPr lang="hu-HU" dirty="0"/>
              <a:t> …</a:t>
            </a:r>
            <a:endParaRPr lang="de-AT" dirty="0"/>
          </a:p>
          <a:p>
            <a:pPr lvl="1"/>
            <a:r>
              <a:rPr lang="hu-HU" dirty="0"/>
              <a:t>előítéleteket a nagyhangú </a:t>
            </a:r>
            <a:r>
              <a:rPr lang="hu-HU" dirty="0" err="1"/>
              <a:t>streamerekkel</a:t>
            </a:r>
            <a:r>
              <a:rPr lang="hu-HU" dirty="0"/>
              <a:t> szemben</a:t>
            </a:r>
            <a:endParaRPr lang="de-AT" dirty="0"/>
          </a:p>
          <a:p>
            <a:pPr lvl="1"/>
            <a:r>
              <a:rPr lang="hu-HU" dirty="0"/>
              <a:t>elfogultságot a tréning pillanatában aktuális címkék és normák irányába</a:t>
            </a:r>
            <a:endParaRPr lang="de-AT" dirty="0"/>
          </a:p>
          <a:p>
            <a:pPr lvl="1"/>
            <a:r>
              <a:rPr lang="de-A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125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Előítéletek és méltányosság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19426" cy="5032375"/>
          </a:xfrm>
        </p:spPr>
        <p:txBody>
          <a:bodyPr>
            <a:normAutofit/>
          </a:bodyPr>
          <a:lstStyle/>
          <a:p>
            <a:r>
              <a:rPr lang="hu-HU" dirty="0"/>
              <a:t>A hálózat </a:t>
            </a:r>
            <a:r>
              <a:rPr lang="hu-HU" b="1" dirty="0">
                <a:solidFill>
                  <a:schemeClr val="accent1"/>
                </a:solidFill>
              </a:rPr>
              <a:t>reprodukálja</a:t>
            </a:r>
            <a:r>
              <a:rPr lang="hu-HU" dirty="0"/>
              <a:t>, amit </a:t>
            </a:r>
            <a:r>
              <a:rPr lang="hu-HU" b="1" dirty="0">
                <a:solidFill>
                  <a:schemeClr val="accent1"/>
                </a:solidFill>
              </a:rPr>
              <a:t>lát/tanul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rasszizmust, szexizmust, </a:t>
            </a:r>
            <a:r>
              <a:rPr lang="hu-HU" dirty="0" err="1"/>
              <a:t>vulgaritást</a:t>
            </a:r>
            <a:r>
              <a:rPr lang="hu-HU" dirty="0"/>
              <a:t> …</a:t>
            </a:r>
            <a:endParaRPr lang="de-AT" dirty="0"/>
          </a:p>
          <a:p>
            <a:pPr lvl="1"/>
            <a:r>
              <a:rPr lang="hu-HU" dirty="0"/>
              <a:t>előítéleteket a nagyhangú </a:t>
            </a:r>
            <a:r>
              <a:rPr lang="hu-HU" dirty="0" err="1"/>
              <a:t>streamerekkel</a:t>
            </a:r>
            <a:r>
              <a:rPr lang="hu-HU" dirty="0"/>
              <a:t> szemben</a:t>
            </a:r>
            <a:endParaRPr lang="de-AT" dirty="0"/>
          </a:p>
          <a:p>
            <a:pPr lvl="1"/>
            <a:r>
              <a:rPr lang="hu-HU" dirty="0"/>
              <a:t>elfogultságot a tréning pillanatában aktuális címkék és normák irányába</a:t>
            </a:r>
            <a:endParaRPr lang="de-AT" dirty="0"/>
          </a:p>
          <a:p>
            <a:pPr lvl="1"/>
            <a:r>
              <a:rPr lang="de-AT" dirty="0"/>
              <a:t>…</a:t>
            </a:r>
            <a:endParaRPr lang="hu-HU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Nehéz elfogulatlan algoritmust </a:t>
            </a:r>
            <a:r>
              <a:rPr lang="hu-HU" dirty="0"/>
              <a:t>létrehozni.</a:t>
            </a:r>
            <a:r>
              <a:rPr lang="hu-H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73050" indent="-273050">
              <a:lnSpc>
                <a:spcPct val="110000"/>
              </a:lnSpc>
            </a:pPr>
            <a:r>
              <a:rPr lang="hu-HU" dirty="0"/>
              <a:t>Etikai kérdés: </a:t>
            </a:r>
            <a:r>
              <a:rPr lang="hu-HU" b="1" dirty="0">
                <a:solidFill>
                  <a:schemeClr val="accent1"/>
                </a:solidFill>
              </a:rPr>
              <a:t>hol lehet</a:t>
            </a:r>
            <a:r>
              <a:rPr lang="hu-HU" dirty="0"/>
              <a:t> ilyen algoritmusokat </a:t>
            </a:r>
            <a:r>
              <a:rPr lang="hu-HU" b="1" dirty="0">
                <a:solidFill>
                  <a:schemeClr val="accent1"/>
                </a:solidFill>
              </a:rPr>
              <a:t>használni</a:t>
            </a:r>
            <a:r>
              <a:rPr lang="hu-HU" dirty="0"/>
              <a:t>?</a:t>
            </a:r>
          </a:p>
          <a:p>
            <a:pPr marL="719138">
              <a:lnSpc>
                <a:spcPct val="110000"/>
              </a:lnSpc>
              <a:spcBef>
                <a:spcPts val="360"/>
              </a:spcBef>
            </a:pPr>
            <a:r>
              <a:rPr lang="hu-HU" sz="2400" dirty="0"/>
              <a:t>Hol engedhető meg, hogy gépek hozzanak döntéseket?</a:t>
            </a:r>
          </a:p>
          <a:p>
            <a:pPr marL="719138">
              <a:lnSpc>
                <a:spcPct val="110000"/>
              </a:lnSpc>
              <a:spcBef>
                <a:spcPts val="335"/>
              </a:spcBef>
            </a:pPr>
            <a:r>
              <a:rPr lang="hu-HU" sz="2400" dirty="0"/>
              <a:t>Hogyan tudjuk garantálni a korrekt és elfogulatlan eredményt?</a:t>
            </a:r>
          </a:p>
          <a:p>
            <a:pPr marL="0" indent="0">
              <a:buClr>
                <a:schemeClr val="tx1"/>
              </a:buClr>
              <a:buNone/>
            </a:pPr>
            <a:endParaRPr lang="hu-H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Poppins" panose="00000500000000000000" pitchFamily="2" charset="0"/>
                <a:cs typeface="Poppins" panose="00000500000000000000" pitchFamily="2" charset="0"/>
              </a:rPr>
              <a:t>Túlillesztés</a:t>
            </a:r>
            <a:endParaRPr lang="de-AT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tanítás ideje és az áttanítás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090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tanítás ideje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4447" cy="4351338"/>
          </a:xfrm>
        </p:spPr>
        <p:txBody>
          <a:bodyPr>
            <a:normAutofit/>
          </a:bodyPr>
          <a:lstStyle/>
          <a:p>
            <a:r>
              <a:rPr lang="hu-HU" dirty="0"/>
              <a:t>Ha nulláról kezdjük, </a:t>
            </a:r>
            <a:r>
              <a:rPr lang="hu-HU" b="1" dirty="0">
                <a:solidFill>
                  <a:schemeClr val="accent1"/>
                </a:solidFill>
              </a:rPr>
              <a:t>egy jó modell </a:t>
            </a:r>
            <a:r>
              <a:rPr lang="hu-HU" dirty="0"/>
              <a:t>betanítása akár </a:t>
            </a:r>
            <a:r>
              <a:rPr lang="hu-HU" b="1" dirty="0">
                <a:solidFill>
                  <a:schemeClr val="accent1"/>
                </a:solidFill>
              </a:rPr>
              <a:t>hetekig </a:t>
            </a:r>
            <a:r>
              <a:rPr lang="hu-HU" dirty="0"/>
              <a:t>is eltarthat.</a:t>
            </a:r>
            <a:endParaRPr lang="de-AT" dirty="0"/>
          </a:p>
          <a:p>
            <a:pPr lvl="1"/>
            <a:r>
              <a:rPr lang="hu-HU" dirty="0"/>
              <a:t>Ha ehhez még hozzávesszük a jó paraméterek megtalálását is, a folyamat akár hónapokba vagy évekbe is telhet…</a:t>
            </a:r>
            <a:endParaRPr lang="de-AT" dirty="0"/>
          </a:p>
        </p:txBody>
      </p:sp>
      <p:pic>
        <p:nvPicPr>
          <p:cNvPr id="1026" name="Picture 2" descr="Despaired, Businessman, Business, Despair">
            <a:extLst>
              <a:ext uri="{FF2B5EF4-FFF2-40B4-BE49-F238E27FC236}">
                <a16:creationId xmlns:a16="http://schemas.microsoft.com/office/drawing/2014/main" id="{0E3C0665-BC03-4E57-9BE6-40003503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2" t="40645" r="11509" b="11987"/>
          <a:stretch/>
        </p:blipFill>
        <p:spPr bwMode="auto">
          <a:xfrm>
            <a:off x="4002505" y="3429000"/>
            <a:ext cx="4186990" cy="28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7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Áttanítás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82" y="1825625"/>
            <a:ext cx="11324617" cy="4351338"/>
          </a:xfrm>
        </p:spPr>
        <p:txBody>
          <a:bodyPr>
            <a:normAutofit/>
          </a:bodyPr>
          <a:lstStyle/>
          <a:p>
            <a:r>
              <a:rPr lang="hu-HU" dirty="0"/>
              <a:t>Ekkor egy </a:t>
            </a:r>
            <a:r>
              <a:rPr lang="hu-HU" b="1" dirty="0">
                <a:solidFill>
                  <a:schemeClr val="accent1"/>
                </a:solidFill>
              </a:rPr>
              <a:t>már betanított modellt használunk </a:t>
            </a:r>
            <a:r>
              <a:rPr lang="hu-HU" dirty="0"/>
              <a:t>kiindulásként.</a:t>
            </a:r>
            <a:endParaRPr lang="de-AT" dirty="0"/>
          </a:p>
          <a:p>
            <a:r>
              <a:rPr lang="hu-HU" dirty="0"/>
              <a:t>Jóval </a:t>
            </a:r>
            <a:r>
              <a:rPr lang="hu-HU" b="1" dirty="0">
                <a:solidFill>
                  <a:schemeClr val="accent1"/>
                </a:solidFill>
              </a:rPr>
              <a:t>kevesebb tanítóadatot</a:t>
            </a:r>
            <a:r>
              <a:rPr lang="hu-HU" dirty="0"/>
              <a:t> igényel.</a:t>
            </a:r>
            <a:endParaRPr lang="de-AT" dirty="0"/>
          </a:p>
          <a:p>
            <a:pPr lvl="1"/>
            <a:r>
              <a:rPr lang="hu-HU" dirty="0"/>
              <a:t>Használható eredmények gyakran pár tucat képpel</a:t>
            </a:r>
            <a:endParaRPr lang="de-AT" dirty="0"/>
          </a:p>
          <a:p>
            <a:r>
              <a:rPr lang="hu-HU" dirty="0"/>
              <a:t>Jóval </a:t>
            </a:r>
            <a:r>
              <a:rPr lang="hu-HU" b="1" dirty="0">
                <a:solidFill>
                  <a:schemeClr val="accent1"/>
                </a:solidFill>
              </a:rPr>
              <a:t>kevesebb időt </a:t>
            </a:r>
            <a:r>
              <a:rPr lang="hu-HU" dirty="0"/>
              <a:t>igényel.</a:t>
            </a:r>
            <a:endParaRPr lang="de-AT" dirty="0"/>
          </a:p>
          <a:p>
            <a:pPr lvl="1"/>
            <a:r>
              <a:rPr lang="hu-HU" dirty="0"/>
              <a:t>Általában másodperceket, perceket igényel.</a:t>
            </a:r>
          </a:p>
          <a:p>
            <a:r>
              <a:rPr lang="hu-HU" dirty="0"/>
              <a:t>Számos </a:t>
            </a:r>
            <a:r>
              <a:rPr lang="hu-HU" b="1" dirty="0">
                <a:solidFill>
                  <a:schemeClr val="accent1"/>
                </a:solidFill>
              </a:rPr>
              <a:t>előre betanított modell ingyenesen elérhető</a:t>
            </a:r>
            <a:endParaRPr lang="de-AT" dirty="0"/>
          </a:p>
          <a:p>
            <a:pPr lvl="1"/>
            <a:r>
              <a:rPr lang="hu-HU" dirty="0"/>
              <a:t>főként a képfelismeréshez kapcsolódóan.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334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következik?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6600" cy="454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Tanítsunk be egy </a:t>
            </a:r>
            <a:r>
              <a:rPr lang="hu-HU" b="1" dirty="0">
                <a:solidFill>
                  <a:schemeClr val="accent1"/>
                </a:solidFill>
              </a:rPr>
              <a:t>valós </a:t>
            </a:r>
            <a:r>
              <a:rPr lang="hu-HU" dirty="0"/>
              <a:t>képosztályozó </a:t>
            </a:r>
            <a:r>
              <a:rPr lang="hu-HU" b="1" dirty="0">
                <a:solidFill>
                  <a:schemeClr val="accent1"/>
                </a:solidFill>
              </a:rPr>
              <a:t>modellt</a:t>
            </a:r>
            <a:r>
              <a:rPr lang="hu-HU" dirty="0"/>
              <a:t>, majd használjuk a </a:t>
            </a:r>
            <a:r>
              <a:rPr lang="hu-HU" b="1" dirty="0" err="1">
                <a:solidFill>
                  <a:schemeClr val="accent1"/>
                </a:solidFill>
              </a:rPr>
              <a:t>Snake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dirty="0"/>
              <a:t>játék </a:t>
            </a:r>
            <a:r>
              <a:rPr lang="hu-HU" b="1" dirty="0">
                <a:solidFill>
                  <a:schemeClr val="accent1"/>
                </a:solidFill>
              </a:rPr>
              <a:t>irányítására</a:t>
            </a:r>
            <a:r>
              <a:rPr lang="hu-HU" dirty="0"/>
              <a:t>!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74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010"/>
            <a:ext cx="9693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Jellemzői:</a:t>
            </a:r>
            <a:endParaRPr lang="de-AT" dirty="0"/>
          </a:p>
          <a:p>
            <a:r>
              <a:rPr lang="hu-HU" dirty="0"/>
              <a:t>A modell nagyon jól teljesít </a:t>
            </a:r>
            <a:r>
              <a:rPr lang="hu-HU" b="1" dirty="0">
                <a:solidFill>
                  <a:schemeClr val="accent1"/>
                </a:solidFill>
              </a:rPr>
              <a:t>a tanítás/tréning alatt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1000" dirty="0"/>
          </a:p>
          <a:p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4" y="2696425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0" y="2643036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55" y="2643036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5684905" y="3032786"/>
            <a:ext cx="159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Poppins"/>
              </a:rPr>
              <a:t>Kutya</a:t>
            </a:r>
            <a:endParaRPr lang="de-DE" sz="2800" dirty="0">
              <a:latin typeface="Poppins"/>
            </a:endParaRPr>
          </a:p>
          <a:p>
            <a:r>
              <a:rPr lang="hu-HU" sz="2800" dirty="0">
                <a:latin typeface="Poppins"/>
              </a:rPr>
              <a:t>Macska</a:t>
            </a:r>
            <a:endParaRPr lang="de-DE" sz="2800" dirty="0">
              <a:latin typeface="Poppins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797106" y="3185637"/>
            <a:ext cx="3100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chemeClr val="accent1"/>
                </a:solidFill>
                <a:latin typeface="Poppins"/>
              </a:rPr>
              <a:t>99% </a:t>
            </a:r>
            <a:r>
              <a:rPr lang="hu-HU" sz="2600" b="1" dirty="0">
                <a:solidFill>
                  <a:schemeClr val="accent1"/>
                </a:solidFill>
                <a:latin typeface="Poppins"/>
              </a:rPr>
              <a:t>pontosság</a:t>
            </a:r>
            <a:endParaRPr lang="de-DE" sz="2600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FC727B0-A3FD-4746-B78E-2105ECE84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79" y="2820443"/>
            <a:ext cx="853954" cy="79242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67D9E19-6F93-44DE-97BE-A69BF6CD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97" y="3286113"/>
            <a:ext cx="853954" cy="7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010"/>
            <a:ext cx="9693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Jellemzői:</a:t>
            </a:r>
            <a:endParaRPr lang="de-AT" dirty="0"/>
          </a:p>
          <a:p>
            <a:r>
              <a:rPr lang="hu-HU" dirty="0"/>
              <a:t>A modell nagyon jól teljesít </a:t>
            </a:r>
            <a:r>
              <a:rPr lang="hu-HU" b="1" dirty="0">
                <a:solidFill>
                  <a:schemeClr val="accent1"/>
                </a:solidFill>
              </a:rPr>
              <a:t>a tanítás/tréning alatt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1000" dirty="0"/>
          </a:p>
          <a:p>
            <a:r>
              <a:rPr lang="hu-HU" dirty="0"/>
              <a:t>A modell nagyon rosszul teljesít </a:t>
            </a:r>
            <a:r>
              <a:rPr lang="hu-HU" b="1" dirty="0">
                <a:solidFill>
                  <a:schemeClr val="accent1"/>
                </a:solidFill>
              </a:rPr>
              <a:t>más adatokkal</a:t>
            </a:r>
            <a:r>
              <a:rPr lang="hu-HU" dirty="0"/>
              <a:t>.</a:t>
            </a:r>
            <a:endParaRPr lang="de-AT" dirty="0"/>
          </a:p>
          <a:p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4" y="2696425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0" y="2643036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55" y="2643036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5684905" y="3032786"/>
            <a:ext cx="159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Poppins"/>
              </a:rPr>
              <a:t>Kutya</a:t>
            </a:r>
            <a:endParaRPr lang="de-DE" sz="2800" dirty="0">
              <a:latin typeface="Poppins"/>
            </a:endParaRPr>
          </a:p>
          <a:p>
            <a:r>
              <a:rPr lang="hu-HU" sz="2800" dirty="0">
                <a:latin typeface="Poppins"/>
              </a:rPr>
              <a:t>Macska</a:t>
            </a:r>
            <a:endParaRPr lang="de-DE" sz="2800" dirty="0">
              <a:latin typeface="Poppins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797106" y="3185637"/>
            <a:ext cx="3100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chemeClr val="accent1"/>
                </a:solidFill>
                <a:latin typeface="Poppins"/>
              </a:rPr>
              <a:t>99% </a:t>
            </a:r>
            <a:r>
              <a:rPr lang="hu-HU" sz="2600" b="1" dirty="0">
                <a:solidFill>
                  <a:schemeClr val="accent1"/>
                </a:solidFill>
                <a:latin typeface="Poppins"/>
              </a:rPr>
              <a:t>pontosság</a:t>
            </a:r>
            <a:endParaRPr lang="de-DE" sz="2600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FC727B0-A3FD-4746-B78E-2105ECE84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79" y="2820443"/>
            <a:ext cx="853954" cy="79242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67D9E19-6F93-44DE-97BE-A69BF6CD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97" y="3286113"/>
            <a:ext cx="853954" cy="79242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D0D6599-7836-4A70-9EDB-6F7C6C20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116" y="5021904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38C7481-C3E0-423A-88EA-F3C15345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2089" y="4932106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2">
            <a:extLst>
              <a:ext uri="{FF2B5EF4-FFF2-40B4-BE49-F238E27FC236}">
                <a16:creationId xmlns:a16="http://schemas.microsoft.com/office/drawing/2014/main" id="{155219B4-C79E-49B6-BA3C-C2A49214B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39" y="4937063"/>
            <a:ext cx="1686424" cy="1686424"/>
          </a:xfrm>
          <a:prstGeom prst="rect">
            <a:avLst/>
          </a:prstGeom>
        </p:spPr>
      </p:pic>
      <p:sp>
        <p:nvSpPr>
          <p:cNvPr id="16" name="Textfeld 9">
            <a:extLst>
              <a:ext uri="{FF2B5EF4-FFF2-40B4-BE49-F238E27FC236}">
                <a16:creationId xmlns:a16="http://schemas.microsoft.com/office/drawing/2014/main" id="{55F8B496-131F-460E-B6DE-17918F9120A2}"/>
              </a:ext>
            </a:extLst>
          </p:cNvPr>
          <p:cNvSpPr txBox="1"/>
          <p:nvPr/>
        </p:nvSpPr>
        <p:spPr>
          <a:xfrm>
            <a:off x="5737241" y="5336638"/>
            <a:ext cx="159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Poppins"/>
              </a:rPr>
              <a:t>Macska</a:t>
            </a:r>
          </a:p>
          <a:p>
            <a:r>
              <a:rPr lang="hu-HU" sz="2800" dirty="0">
                <a:latin typeface="Poppins"/>
              </a:rPr>
              <a:t>Kutya</a:t>
            </a:r>
            <a:endParaRPr lang="de-DE" sz="2800" dirty="0">
              <a:latin typeface="Poppins"/>
            </a:endParaRPr>
          </a:p>
        </p:txBody>
      </p:sp>
      <p:pic>
        <p:nvPicPr>
          <p:cNvPr id="17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87E1519-96CE-42EA-8F12-D960D44CE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93" y="5274450"/>
            <a:ext cx="705733" cy="690233"/>
          </a:xfrm>
          <a:prstGeom prst="rect">
            <a:avLst/>
          </a:prstGeom>
        </p:spPr>
      </p:pic>
      <p:pic>
        <p:nvPicPr>
          <p:cNvPr id="1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BB119B6-3ED7-4136-9AA6-D9C681B05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8" y="5802642"/>
            <a:ext cx="705733" cy="690233"/>
          </a:xfrm>
          <a:prstGeom prst="rect">
            <a:avLst/>
          </a:prstGeom>
        </p:spPr>
      </p:pic>
      <p:sp>
        <p:nvSpPr>
          <p:cNvPr id="19" name="Textfeld 27">
            <a:extLst>
              <a:ext uri="{FF2B5EF4-FFF2-40B4-BE49-F238E27FC236}">
                <a16:creationId xmlns:a16="http://schemas.microsoft.com/office/drawing/2014/main" id="{74F323D2-9457-4803-94DD-002C2931E927}"/>
              </a:ext>
            </a:extLst>
          </p:cNvPr>
          <p:cNvSpPr txBox="1"/>
          <p:nvPr/>
        </p:nvSpPr>
        <p:spPr>
          <a:xfrm>
            <a:off x="7885226" y="5530718"/>
            <a:ext cx="3100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chemeClr val="accent1"/>
                </a:solidFill>
                <a:latin typeface="Poppins"/>
              </a:rPr>
              <a:t>30</a:t>
            </a:r>
            <a:r>
              <a:rPr lang="de-DE" sz="2600" b="1" dirty="0">
                <a:solidFill>
                  <a:schemeClr val="accent1"/>
                </a:solidFill>
                <a:latin typeface="Poppins"/>
              </a:rPr>
              <a:t>% </a:t>
            </a:r>
            <a:r>
              <a:rPr lang="hu-HU" sz="2600" b="1" dirty="0">
                <a:solidFill>
                  <a:schemeClr val="accent1"/>
                </a:solidFill>
                <a:latin typeface="Poppins"/>
              </a:rPr>
              <a:t>pontosság</a:t>
            </a:r>
            <a:endParaRPr lang="de-DE" sz="2600" b="1" dirty="0">
              <a:solidFill>
                <a:schemeClr val="accen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796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17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Lehetséges okok</a:t>
            </a:r>
            <a:endParaRPr lang="de-AT" dirty="0"/>
          </a:p>
          <a:p>
            <a:r>
              <a:rPr lang="hu-HU" dirty="0"/>
              <a:t>A modell által megtanult jellemzők </a:t>
            </a:r>
            <a:r>
              <a:rPr lang="hu-HU" b="1" dirty="0">
                <a:solidFill>
                  <a:schemeClr val="accent1"/>
                </a:solidFill>
              </a:rPr>
              <a:t>nem elég általánosak</a:t>
            </a:r>
            <a:r>
              <a:rPr lang="hu-HU" dirty="0"/>
              <a:t>.</a:t>
            </a:r>
            <a:endParaRPr lang="de-AT" dirty="0"/>
          </a:p>
          <a:p>
            <a:r>
              <a:rPr lang="hu-HU" dirty="0"/>
              <a:t>A modell </a:t>
            </a:r>
            <a:r>
              <a:rPr lang="hu-HU" b="1" dirty="0">
                <a:solidFill>
                  <a:schemeClr val="accent1"/>
                </a:solidFill>
              </a:rPr>
              <a:t>rossz jellemzőkre </a:t>
            </a:r>
            <a:r>
              <a:rPr lang="hu-HU" dirty="0"/>
              <a:t>összpontosít.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7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5376709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12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1</a:t>
            </a:r>
            <a:r>
              <a:rPr lang="hu-HU" b="1" dirty="0"/>
              <a:t>. példa</a:t>
            </a:r>
            <a:endParaRPr lang="de-DE" b="1" dirty="0"/>
          </a:p>
          <a:p>
            <a:pPr marL="0" indent="0">
              <a:buNone/>
            </a:pPr>
            <a:r>
              <a:rPr lang="hu-HU" dirty="0"/>
              <a:t>A tanítóhalmazban a </a:t>
            </a:r>
            <a:r>
              <a:rPr lang="hu-HU" b="1" dirty="0">
                <a:solidFill>
                  <a:schemeClr val="accent1"/>
                </a:solidFill>
              </a:rPr>
              <a:t>kutyákról</a:t>
            </a:r>
            <a:r>
              <a:rPr lang="hu-HU" dirty="0"/>
              <a:t> készült képek többségén </a:t>
            </a:r>
            <a:r>
              <a:rPr lang="hu-HU" b="1" dirty="0">
                <a:solidFill>
                  <a:schemeClr val="accent1"/>
                </a:solidFill>
              </a:rPr>
              <a:t>fű</a:t>
            </a:r>
            <a:r>
              <a:rPr lang="hu-HU" dirty="0"/>
              <a:t> is látható, ezért minden </a:t>
            </a:r>
            <a:r>
              <a:rPr lang="hu-HU" b="1" dirty="0">
                <a:solidFill>
                  <a:schemeClr val="accent1"/>
                </a:solidFill>
              </a:rPr>
              <a:t>füves</a:t>
            </a:r>
            <a:r>
              <a:rPr lang="hu-HU" dirty="0"/>
              <a:t> képet </a:t>
            </a:r>
            <a:r>
              <a:rPr lang="hu-HU" b="1" dirty="0">
                <a:solidFill>
                  <a:schemeClr val="accent1"/>
                </a:solidFill>
              </a:rPr>
              <a:t>kutyának</a:t>
            </a:r>
            <a:r>
              <a:rPr lang="hu-HU" dirty="0"/>
              <a:t> minősít.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Hund, Golden Retriever, Hündchen, Klein">
            <a:extLst>
              <a:ext uri="{FF2B5EF4-FFF2-40B4-BE49-F238E27FC236}">
                <a16:creationId xmlns:a16="http://schemas.microsoft.com/office/drawing/2014/main" id="{B68BA48D-BD79-473B-83AD-FBDE76AB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3774070"/>
            <a:ext cx="1935818" cy="1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nd, Tier, Hündchen, Haustier">
            <a:extLst>
              <a:ext uri="{FF2B5EF4-FFF2-40B4-BE49-F238E27FC236}">
                <a16:creationId xmlns:a16="http://schemas.microsoft.com/office/drawing/2014/main" id="{FE264114-630C-4A06-8AA3-289A6EC1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5133003"/>
            <a:ext cx="1935818" cy="13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ätzchen, Spielerisch, Blumen">
            <a:extLst>
              <a:ext uri="{FF2B5EF4-FFF2-40B4-BE49-F238E27FC236}">
                <a16:creationId xmlns:a16="http://schemas.microsoft.com/office/drawing/2014/main" id="{61259559-4F93-4110-AFD5-3E37F825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4105799"/>
            <a:ext cx="1857375" cy="12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91" y="3639815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8849561C-FB42-42E8-84C8-ACF40B1A4F20}"/>
              </a:ext>
            </a:extLst>
          </p:cNvPr>
          <p:cNvSpPr txBox="1"/>
          <p:nvPr/>
        </p:nvSpPr>
        <p:spPr>
          <a:xfrm>
            <a:off x="346799" y="6209704"/>
            <a:ext cx="8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kutya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6CA3788-56A8-4C99-A424-2CBE53778FF7}"/>
              </a:ext>
            </a:extLst>
          </p:cNvPr>
          <p:cNvSpPr txBox="1"/>
          <p:nvPr/>
        </p:nvSpPr>
        <p:spPr>
          <a:xfrm>
            <a:off x="346799" y="4701975"/>
            <a:ext cx="8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kutya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500037" y="4567933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902129" y="5072375"/>
            <a:ext cx="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kutya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CC586633-575D-4F0A-9332-7FE2044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89" y="4567933"/>
            <a:ext cx="2005542" cy="1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EDA396AB-CC6E-4436-8A23-6E3DC05C953C}"/>
              </a:ext>
            </a:extLst>
          </p:cNvPr>
          <p:cNvSpPr txBox="1"/>
          <p:nvPr/>
        </p:nvSpPr>
        <p:spPr>
          <a:xfrm>
            <a:off x="1997740" y="5602780"/>
            <a:ext cx="92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kutya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442036" y="6474557"/>
            <a:ext cx="92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macska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656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tze, Hauskatze, Kätzchen, Haustier, Katzenartig, Gras">
            <a:extLst>
              <a:ext uri="{FF2B5EF4-FFF2-40B4-BE49-F238E27FC236}">
                <a16:creationId xmlns:a16="http://schemas.microsoft.com/office/drawing/2014/main" id="{6A966D4B-7445-426E-9856-8B0F8ED7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3609645"/>
            <a:ext cx="3400823" cy="22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47" y="4693357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2. példa</a:t>
            </a:r>
            <a:endParaRPr lang="de-DE" b="1" dirty="0"/>
          </a:p>
          <a:p>
            <a:pPr marL="0" indent="0">
              <a:buNone/>
            </a:pPr>
            <a:r>
              <a:rPr lang="hu-HU" dirty="0"/>
              <a:t>Minden macskáról készült kép </a:t>
            </a:r>
            <a:r>
              <a:rPr lang="hu-HU" b="1" dirty="0">
                <a:solidFill>
                  <a:schemeClr val="accent1"/>
                </a:solidFill>
              </a:rPr>
              <a:t>közeli</a:t>
            </a:r>
            <a:r>
              <a:rPr lang="hu-HU" dirty="0"/>
              <a:t>, így egy mezőn lévő macskát nem ismer fel.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0" y="3327760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196336" y="4255878"/>
            <a:ext cx="101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macska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149347" y="5812957"/>
            <a:ext cx="101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macska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899716" y="5580626"/>
            <a:ext cx="138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nem</a:t>
            </a:r>
            <a:r>
              <a:rPr lang="de-AT" sz="1400" dirty="0">
                <a:highlight>
                  <a:srgbClr val="C0C0C0"/>
                </a:highlight>
                <a:latin typeface="Poppins"/>
              </a:rPr>
              <a:t> </a:t>
            </a:r>
            <a:r>
              <a:rPr lang="de-AT" sz="1400" dirty="0" err="1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BDBE12F-5259-4663-BD4B-65A9C4D5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00" y="4901128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A6A854A-1DC4-4971-92B4-0EFFE61F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453" y="3327760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5E6DB97A-F6B2-4E8D-93C7-293CF67B7EFD}"/>
              </a:ext>
            </a:extLst>
          </p:cNvPr>
          <p:cNvSpPr txBox="1"/>
          <p:nvPr/>
        </p:nvSpPr>
        <p:spPr>
          <a:xfrm>
            <a:off x="1059073" y="6230845"/>
            <a:ext cx="94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macska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046E7AA-1E72-427B-BCA8-5ACE67E629DD}"/>
              </a:ext>
            </a:extLst>
          </p:cNvPr>
          <p:cNvSpPr txBox="1"/>
          <p:nvPr/>
        </p:nvSpPr>
        <p:spPr>
          <a:xfrm>
            <a:off x="1052399" y="4651821"/>
            <a:ext cx="95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highlight>
                  <a:srgbClr val="C0C0C0"/>
                </a:highlight>
              </a:rPr>
              <a:t>macska</a:t>
            </a:r>
            <a:endParaRPr lang="de-AT" dirty="0">
              <a:highlight>
                <a:srgbClr val="C0C0C0"/>
              </a:highlight>
            </a:endParaRPr>
          </a:p>
          <a:p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918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Neked</a:t>
            </a:r>
            <a:r>
              <a:rPr lang="de-DE" dirty="0"/>
              <a:t> </a:t>
            </a:r>
            <a:r>
              <a:rPr lang="hu-HU" dirty="0"/>
              <a:t>milyen példák jutnak eszedbe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731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Túlillesztés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Neked</a:t>
            </a:r>
            <a:r>
              <a:rPr lang="de-DE" dirty="0"/>
              <a:t> </a:t>
            </a:r>
            <a:r>
              <a:rPr lang="hu-HU" dirty="0"/>
              <a:t>milyen példák jutnak eszedbe</a:t>
            </a:r>
            <a:r>
              <a:rPr lang="de-DE" dirty="0"/>
              <a:t>?</a:t>
            </a:r>
            <a:endParaRPr lang="hu-HU" dirty="0"/>
          </a:p>
          <a:p>
            <a:r>
              <a:rPr lang="hu-HU" dirty="0"/>
              <a:t>A tárgy helyett az azt </a:t>
            </a:r>
            <a:r>
              <a:rPr lang="hu-HU" b="1" dirty="0">
                <a:solidFill>
                  <a:schemeClr val="accent1"/>
                </a:solidFill>
              </a:rPr>
              <a:t>tartó</a:t>
            </a:r>
            <a:r>
              <a:rPr lang="hu-HU" dirty="0"/>
              <a:t> kézre fókuszál.</a:t>
            </a:r>
          </a:p>
          <a:p>
            <a:r>
              <a:rPr lang="hu-HU" dirty="0"/>
              <a:t>A </a:t>
            </a:r>
            <a:r>
              <a:rPr lang="hu-HU" sz="2700" b="1" dirty="0">
                <a:solidFill>
                  <a:schemeClr val="accent1"/>
                </a:solidFill>
              </a:rPr>
              <a:t>háttérben </a:t>
            </a:r>
            <a:r>
              <a:rPr lang="hu-HU" dirty="0"/>
              <a:t>lévő személyre vagy tárgyra fókuszál. </a:t>
            </a:r>
          </a:p>
          <a:p>
            <a:r>
              <a:rPr lang="hu-HU" dirty="0"/>
              <a:t>Az arckifejezés helyett a </a:t>
            </a:r>
            <a:r>
              <a:rPr lang="hu-HU" sz="2700" b="1" dirty="0">
                <a:solidFill>
                  <a:schemeClr val="accent1"/>
                </a:solidFill>
              </a:rPr>
              <a:t>testtartásra</a:t>
            </a:r>
            <a:r>
              <a:rPr lang="hu-HU" dirty="0"/>
              <a:t> fókuszál.</a:t>
            </a:r>
          </a:p>
          <a:p>
            <a:r>
              <a:rPr lang="hu-HU" dirty="0"/>
              <a:t>Az arc helyett </a:t>
            </a:r>
            <a:r>
              <a:rPr lang="hu-HU" sz="2700" b="1" dirty="0">
                <a:solidFill>
                  <a:schemeClr val="accent1"/>
                </a:solidFill>
              </a:rPr>
              <a:t>hajra</a:t>
            </a:r>
            <a:r>
              <a:rPr lang="hu-HU" dirty="0"/>
              <a:t> és </a:t>
            </a:r>
            <a:r>
              <a:rPr lang="hu-HU" sz="2700" b="1" dirty="0">
                <a:solidFill>
                  <a:schemeClr val="accent1"/>
                </a:solidFill>
              </a:rPr>
              <a:t>ékszerre</a:t>
            </a:r>
            <a:r>
              <a:rPr lang="hu-HU" dirty="0"/>
              <a:t> fókuszál.</a:t>
            </a:r>
          </a:p>
          <a:p>
            <a:r>
              <a:rPr lang="hu-HU" dirty="0"/>
              <a:t>A gesztusok helyett a </a:t>
            </a:r>
            <a:r>
              <a:rPr lang="hu-HU" sz="2700" b="1" dirty="0">
                <a:solidFill>
                  <a:schemeClr val="accent1"/>
                </a:solidFill>
              </a:rPr>
              <a:t>kéztartásra </a:t>
            </a:r>
            <a:r>
              <a:rPr lang="hu-HU" dirty="0"/>
              <a:t>fókuszál. </a:t>
            </a:r>
          </a:p>
          <a:p>
            <a:r>
              <a:rPr lang="hu-HU" dirty="0"/>
              <a:t>Minden tréninghez használt kép </a:t>
            </a:r>
            <a:r>
              <a:rPr lang="hu-HU" sz="2700" b="1" dirty="0">
                <a:solidFill>
                  <a:schemeClr val="accent1"/>
                </a:solidFill>
              </a:rPr>
              <a:t>nappal </a:t>
            </a:r>
            <a:r>
              <a:rPr lang="hu-HU" dirty="0"/>
              <a:t>készült.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223816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596</Words>
  <Application>Microsoft Macintosh PowerPoint</Application>
  <PresentationFormat>Breitbild</PresentationFormat>
  <Paragraphs>134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Enaris PPT Endfassung</vt:lpstr>
      <vt:lpstr>Felügyelt tanulás Adatokra utalva</vt:lpstr>
      <vt:lpstr>Túlillesztés</vt:lpstr>
      <vt:lpstr>Túlillesztés</vt:lpstr>
      <vt:lpstr>Túlillesztés</vt:lpstr>
      <vt:lpstr>Túlillesztés</vt:lpstr>
      <vt:lpstr>Túlillesztés</vt:lpstr>
      <vt:lpstr>Túlillesztés</vt:lpstr>
      <vt:lpstr>Túlillesztés</vt:lpstr>
      <vt:lpstr>Túlillesztés</vt:lpstr>
      <vt:lpstr>Túlillesztés</vt:lpstr>
      <vt:lpstr>Alulillesztés</vt:lpstr>
      <vt:lpstr>Alulillesztés</vt:lpstr>
      <vt:lpstr>Alulillesztés</vt:lpstr>
      <vt:lpstr>Alulillesztés</vt:lpstr>
      <vt:lpstr>Előítéletek és méltányosság</vt:lpstr>
      <vt:lpstr>Előítéletek és méltányosság</vt:lpstr>
      <vt:lpstr>Előítéletek és méltányosság</vt:lpstr>
      <vt:lpstr>Előítéletek és méltányosság</vt:lpstr>
      <vt:lpstr>Előítéletek és méltányosság</vt:lpstr>
      <vt:lpstr>A tanítás ideje és az áttanítás</vt:lpstr>
      <vt:lpstr>A tanítás ideje</vt:lpstr>
      <vt:lpstr>Áttanítás</vt:lpstr>
      <vt:lpstr>Mi következik?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Petra W</cp:lastModifiedBy>
  <cp:revision>34</cp:revision>
  <dcterms:created xsi:type="dcterms:W3CDTF">2021-08-31T10:26:40Z</dcterms:created>
  <dcterms:modified xsi:type="dcterms:W3CDTF">2022-04-07T09:15:33Z</dcterms:modified>
</cp:coreProperties>
</file>