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70E18-E450-E84D-96C5-E430A4F14100}" v="59" dt="2022-11-27T20:43:22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52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fq8nbfGhg&amp;ab_channel=tomatoli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Személyes adatok a közösségi médiában</a:t>
            </a:r>
            <a:r>
              <a:rPr lang="de-DE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00EA0-EEC1-1CFA-D59B-71ECC91D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Jelöld be, hogy szerinted milyen adatokkal rendelkezik a </a:t>
            </a:r>
            <a:r>
              <a:rPr lang="de-DE" sz="2800" dirty="0"/>
              <a:t> Google, </a:t>
            </a:r>
            <a:r>
              <a:rPr lang="hu-HU" sz="2800" dirty="0"/>
              <a:t>a </a:t>
            </a:r>
            <a:r>
              <a:rPr lang="de-DE" sz="2800" dirty="0"/>
              <a:t>Facebook, </a:t>
            </a:r>
            <a:r>
              <a:rPr lang="hu-HU" sz="2800" dirty="0"/>
              <a:t>az </a:t>
            </a:r>
            <a:r>
              <a:rPr lang="de-DE" sz="2800" dirty="0"/>
              <a:t>Instagram, </a:t>
            </a:r>
            <a:r>
              <a:rPr lang="hu-HU" sz="2800" dirty="0" err="1"/>
              <a:t>stb</a:t>
            </a:r>
            <a:r>
              <a:rPr lang="de-DE" sz="2800" dirty="0"/>
              <a:t>.</a:t>
            </a:r>
            <a:r>
              <a:rPr lang="hu-HU" sz="2800" dirty="0"/>
              <a:t>, ha van </a:t>
            </a:r>
            <a:r>
              <a:rPr lang="hu-HU" sz="2800" dirty="0" smtClean="0"/>
              <a:t>felhasználói </a:t>
            </a:r>
            <a:r>
              <a:rPr lang="hu-HU" sz="2800" dirty="0"/>
              <a:t>fiókod!</a:t>
            </a:r>
            <a:endParaRPr lang="de-DE" sz="28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E18707-5978-F031-C09E-29FADDACF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428068"/>
              </p:ext>
            </p:extLst>
          </p:nvPr>
        </p:nvGraphicFramePr>
        <p:xfrm>
          <a:off x="1054608" y="1996313"/>
          <a:ext cx="3925824" cy="454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686">
                  <a:extLst>
                    <a:ext uri="{9D8B030D-6E8A-4147-A177-3AD203B41FA5}">
                      <a16:colId xmlns:a16="http://schemas.microsoft.com/office/drawing/2014/main" val="517556691"/>
                    </a:ext>
                  </a:extLst>
                </a:gridCol>
                <a:gridCol w="792685">
                  <a:extLst>
                    <a:ext uri="{9D8B030D-6E8A-4147-A177-3AD203B41FA5}">
                      <a16:colId xmlns:a16="http://schemas.microsoft.com/office/drawing/2014/main" val="2579305234"/>
                    </a:ext>
                  </a:extLst>
                </a:gridCol>
                <a:gridCol w="906453">
                  <a:extLst>
                    <a:ext uri="{9D8B030D-6E8A-4147-A177-3AD203B41FA5}">
                      <a16:colId xmlns:a16="http://schemas.microsoft.com/office/drawing/2014/main" val="3849180583"/>
                    </a:ext>
                  </a:extLst>
                </a:gridCol>
              </a:tblGrid>
              <a:tr h="478724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Adat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Igen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N</a:t>
                      </a:r>
                      <a:r>
                        <a:rPr lang="hu-HU" sz="2000" dirty="0" err="1" smtClean="0">
                          <a:latin typeface="Poppins" pitchFamily="2" charset="77"/>
                          <a:cs typeface="Poppins" pitchFamily="2" charset="77"/>
                        </a:rPr>
                        <a:t>em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02079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Korod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190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Lakhelyed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21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Milyen linkekre </a:t>
                      </a:r>
                      <a:r>
                        <a:rPr lang="hu-HU" sz="1600" dirty="0" err="1" smtClean="0">
                          <a:latin typeface="Poppins" pitchFamily="2" charset="77"/>
                          <a:cs typeface="Poppins" pitchFamily="2" charset="77"/>
                        </a:rPr>
                        <a:t>kattintasz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rá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3250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Miket szeretsz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és miket nem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9817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Mely filtereket/szűrőket keresed, használod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94075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Mikor fejhallgatót használsz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18011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Lépéseid száma</a:t>
                      </a:r>
                      <a:r>
                        <a:rPr lang="hu-H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 naponta</a:t>
                      </a:r>
                      <a:endParaRPr lang="de-AT" sz="1600" b="0" i="0" kern="1200" dirty="0">
                        <a:solidFill>
                          <a:schemeClr val="dk1"/>
                        </a:solidFill>
                        <a:effectLst/>
                        <a:latin typeface="Poppins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9573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C8021EE-2CBC-777D-52BD-05788EC6E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374016"/>
              </p:ext>
            </p:extLst>
          </p:nvPr>
        </p:nvGraphicFramePr>
        <p:xfrm>
          <a:off x="5480304" y="1996313"/>
          <a:ext cx="4281038" cy="414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224">
                  <a:extLst>
                    <a:ext uri="{9D8B030D-6E8A-4147-A177-3AD203B41FA5}">
                      <a16:colId xmlns:a16="http://schemas.microsoft.com/office/drawing/2014/main" val="517556691"/>
                    </a:ext>
                  </a:extLst>
                </a:gridCol>
                <a:gridCol w="815558">
                  <a:extLst>
                    <a:ext uri="{9D8B030D-6E8A-4147-A177-3AD203B41FA5}">
                      <a16:colId xmlns:a16="http://schemas.microsoft.com/office/drawing/2014/main" val="2579305234"/>
                    </a:ext>
                  </a:extLst>
                </a:gridCol>
                <a:gridCol w="911256">
                  <a:extLst>
                    <a:ext uri="{9D8B030D-6E8A-4147-A177-3AD203B41FA5}">
                      <a16:colId xmlns:a16="http://schemas.microsoft.com/office/drawing/2014/main" val="3849180583"/>
                    </a:ext>
                  </a:extLst>
                </a:gridCol>
              </a:tblGrid>
              <a:tr h="462857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Adat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Igen</a:t>
                      </a:r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N</a:t>
                      </a:r>
                      <a:r>
                        <a:rPr lang="hu-HU" sz="2000" dirty="0" err="1" smtClean="0">
                          <a:latin typeface="Poppins" pitchFamily="2" charset="77"/>
                          <a:cs typeface="Poppins" pitchFamily="2" charset="77"/>
                        </a:rPr>
                        <a:t>em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02079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Az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akkumulátor töltöttségi szintje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190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Weboldalakat, amiket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meglátogatsz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2102"/>
                  </a:ext>
                </a:extLst>
              </a:tr>
              <a:tr h="409158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Képek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a telefonodban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3250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Bankszámla,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vagy hitelkártya szám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9817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Időzónád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94075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Névjegyeid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18011"/>
                  </a:ext>
                </a:extLst>
              </a:tr>
              <a:tr h="6071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A hívások időtartama</a:t>
                      </a:r>
                      <a:endParaRPr lang="de-AT" sz="1600" b="0" i="0" kern="1200" dirty="0">
                        <a:solidFill>
                          <a:schemeClr val="dk1"/>
                        </a:solidFill>
                        <a:effectLst/>
                        <a:latin typeface="Poppins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4497"/>
                  </a:ext>
                </a:extLst>
              </a:tr>
            </a:tbl>
          </a:graphicData>
        </a:graphic>
      </p:graphicFrame>
      <p:pic>
        <p:nvPicPr>
          <p:cNvPr id="3" name="Grafik 2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790A42A9-9B47-836D-2764-FCA715DA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4" y="2484898"/>
            <a:ext cx="526606" cy="515220"/>
          </a:xfrm>
          <a:prstGeom prst="rect">
            <a:avLst/>
          </a:prstGeom>
        </p:spPr>
      </p:pic>
      <p:pic>
        <p:nvPicPr>
          <p:cNvPr id="6" name="Grafik 5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4835DF44-6252-2433-80E6-F8B71D45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4" y="3000118"/>
            <a:ext cx="526606" cy="515220"/>
          </a:xfrm>
          <a:prstGeom prst="rect">
            <a:avLst/>
          </a:prstGeom>
        </p:spPr>
      </p:pic>
      <p:pic>
        <p:nvPicPr>
          <p:cNvPr id="7" name="Grafik 6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96B6FE24-AF63-406A-5E49-F6D6A34A0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4" y="3559080"/>
            <a:ext cx="526606" cy="515220"/>
          </a:xfrm>
          <a:prstGeom prst="rect">
            <a:avLst/>
          </a:prstGeom>
        </p:spPr>
      </p:pic>
      <p:pic>
        <p:nvPicPr>
          <p:cNvPr id="8" name="Grafik 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9070A45B-0E47-970F-1DBA-E03F5E994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24" y="4095352"/>
            <a:ext cx="526606" cy="515220"/>
          </a:xfrm>
          <a:prstGeom prst="rect">
            <a:avLst/>
          </a:prstGeom>
        </p:spPr>
      </p:pic>
      <p:pic>
        <p:nvPicPr>
          <p:cNvPr id="9" name="Grafik 8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FC9902A7-1826-CF95-1316-3225191BC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24" y="4635038"/>
            <a:ext cx="526606" cy="515220"/>
          </a:xfrm>
          <a:prstGeom prst="rect">
            <a:avLst/>
          </a:prstGeom>
        </p:spPr>
      </p:pic>
      <p:pic>
        <p:nvPicPr>
          <p:cNvPr id="10" name="Grafik 9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38A194D4-24F7-216B-65C2-5AB3E7B26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24" y="5422817"/>
            <a:ext cx="526606" cy="515220"/>
          </a:xfrm>
          <a:prstGeom prst="rect">
            <a:avLst/>
          </a:prstGeom>
        </p:spPr>
      </p:pic>
      <p:pic>
        <p:nvPicPr>
          <p:cNvPr id="11" name="Grafik 10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7D77517E-49DA-1FF5-8707-D33C688B6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84" y="6024971"/>
            <a:ext cx="526606" cy="515220"/>
          </a:xfrm>
          <a:prstGeom prst="rect">
            <a:avLst/>
          </a:prstGeom>
        </p:spPr>
      </p:pic>
      <p:pic>
        <p:nvPicPr>
          <p:cNvPr id="12" name="Grafik 11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26FB84F7-6C9E-75DC-91D0-E5835B3E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6" y="2400152"/>
            <a:ext cx="526606" cy="515220"/>
          </a:xfrm>
          <a:prstGeom prst="rect">
            <a:avLst/>
          </a:prstGeom>
        </p:spPr>
      </p:pic>
      <p:pic>
        <p:nvPicPr>
          <p:cNvPr id="13" name="Grafik 12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90080F85-BEC5-244A-25C2-840C6C16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6" y="3020244"/>
            <a:ext cx="526606" cy="515220"/>
          </a:xfrm>
          <a:prstGeom prst="rect">
            <a:avLst/>
          </a:prstGeom>
        </p:spPr>
      </p:pic>
      <p:pic>
        <p:nvPicPr>
          <p:cNvPr id="14" name="Grafik 13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9E9E082C-F34C-8A28-EB91-0CD418CE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6" y="3519128"/>
            <a:ext cx="526606" cy="515220"/>
          </a:xfrm>
          <a:prstGeom prst="rect">
            <a:avLst/>
          </a:prstGeom>
        </p:spPr>
      </p:pic>
      <p:pic>
        <p:nvPicPr>
          <p:cNvPr id="15" name="Grafik 14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D7D2F58A-6FB2-277D-CDEC-93D0815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446" y="4046497"/>
            <a:ext cx="526606" cy="515220"/>
          </a:xfrm>
          <a:prstGeom prst="rect">
            <a:avLst/>
          </a:prstGeom>
        </p:spPr>
      </p:pic>
      <p:pic>
        <p:nvPicPr>
          <p:cNvPr id="16" name="Grafik 15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BB5E975C-27D0-2852-4228-4E33F4001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29" y="4622165"/>
            <a:ext cx="526606" cy="515220"/>
          </a:xfrm>
          <a:prstGeom prst="rect">
            <a:avLst/>
          </a:prstGeom>
        </p:spPr>
      </p:pic>
      <p:pic>
        <p:nvPicPr>
          <p:cNvPr id="17" name="Grafik 16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79295D39-2408-0154-0F43-1244B37A7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29" y="5149534"/>
            <a:ext cx="526606" cy="515220"/>
          </a:xfrm>
          <a:prstGeom prst="rect">
            <a:avLst/>
          </a:prstGeom>
        </p:spPr>
      </p:pic>
      <p:pic>
        <p:nvPicPr>
          <p:cNvPr id="18" name="Grafik 17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C8A4BE11-4CD8-2C3D-9960-CA2301A7A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29" y="5697826"/>
            <a:ext cx="526606" cy="5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1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00EA0-EEC1-1CFA-D59B-71ECC91D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Jelöld be, hogy szerinted milyen adatokkal rendelkezik a </a:t>
            </a:r>
            <a:r>
              <a:rPr lang="de-DE" sz="2800" dirty="0"/>
              <a:t> Google, </a:t>
            </a:r>
            <a:r>
              <a:rPr lang="hu-HU" sz="2800" dirty="0"/>
              <a:t>a </a:t>
            </a:r>
            <a:r>
              <a:rPr lang="de-DE" sz="2800" dirty="0"/>
              <a:t>Facebook, </a:t>
            </a:r>
            <a:r>
              <a:rPr lang="hu-HU" sz="2800" dirty="0"/>
              <a:t>az </a:t>
            </a:r>
            <a:r>
              <a:rPr lang="de-DE" sz="2800" dirty="0"/>
              <a:t>Instagram, </a:t>
            </a:r>
            <a:r>
              <a:rPr lang="hu-HU" sz="2800" dirty="0" err="1"/>
              <a:t>stb</a:t>
            </a:r>
            <a:r>
              <a:rPr lang="de-DE" sz="2800" dirty="0"/>
              <a:t>.</a:t>
            </a:r>
            <a:r>
              <a:rPr lang="hu-HU" sz="2800" dirty="0"/>
              <a:t>, ha van </a:t>
            </a:r>
            <a:r>
              <a:rPr lang="hu-HU" sz="2800" dirty="0" smtClean="0"/>
              <a:t>felhasználói </a:t>
            </a:r>
            <a:r>
              <a:rPr lang="hu-HU" sz="2800" dirty="0"/>
              <a:t>fiókod!</a:t>
            </a:r>
            <a:endParaRPr lang="de-DE" sz="2800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150FABB2-ADB2-8DB7-1C15-167182038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063" y="1901030"/>
            <a:ext cx="3913187" cy="3913187"/>
          </a:xfrm>
        </p:spPr>
      </p:pic>
      <p:sp>
        <p:nvSpPr>
          <p:cNvPr id="23" name="Titel 1">
            <a:extLst>
              <a:ext uri="{FF2B5EF4-FFF2-40B4-BE49-F238E27FC236}">
                <a16:creationId xmlns:a16="http://schemas.microsoft.com/office/drawing/2014/main" id="{7F9CC95B-2CD9-5EE6-757E-75DC824493B4}"/>
              </a:ext>
            </a:extLst>
          </p:cNvPr>
          <p:cNvSpPr txBox="1">
            <a:spLocks/>
          </p:cNvSpPr>
          <p:nvPr/>
        </p:nvSpPr>
        <p:spPr>
          <a:xfrm>
            <a:off x="1400840" y="1901030"/>
            <a:ext cx="5049394" cy="3913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hu-HU" sz="2400" dirty="0" smtClean="0"/>
              <a:t>Itt a megadott példákon kívül még sok mást is találsz:</a:t>
            </a:r>
            <a:r>
              <a:rPr lang="de-DE" sz="2400" dirty="0"/>
              <a:t>
</a:t>
            </a:r>
            <a:endParaRPr lang="de-DE" sz="2400" dirty="0">
              <a:solidFill>
                <a:schemeClr val="accent1"/>
              </a:solidFill>
            </a:endParaRPr>
          </a:p>
          <a:p>
            <a:r>
              <a:rPr lang="de-DE" sz="2400" dirty="0">
                <a:solidFill>
                  <a:schemeClr val="accent1"/>
                </a:solidFill>
              </a:rPr>
              <a:t>https://</a:t>
            </a:r>
            <a:r>
              <a:rPr lang="de-DE" sz="2400" dirty="0" err="1">
                <a:solidFill>
                  <a:schemeClr val="accent1"/>
                </a:solidFill>
              </a:rPr>
              <a:t>www.watson.ch</a:t>
            </a:r>
            <a:r>
              <a:rPr lang="de-DE" sz="2400" dirty="0">
                <a:solidFill>
                  <a:schemeClr val="accent1"/>
                </a:solidFill>
              </a:rPr>
              <a:t>/digital/native/865689393-diese-daten-von-dir-speichern-google-facebook-instagram-und-snapchat</a:t>
            </a:r>
          </a:p>
        </p:txBody>
      </p:sp>
    </p:spTree>
    <p:extLst>
      <p:ext uri="{BB962C8B-B14F-4D97-AF65-F5344CB8AC3E}">
        <p14:creationId xmlns:p14="http://schemas.microsoft.com/office/powerpoint/2010/main" val="122632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CF230-C85E-742A-12F8-EF4FA179E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622" y="1359736"/>
            <a:ext cx="9807129" cy="2036699"/>
          </a:xfrm>
        </p:spPr>
        <p:txBody>
          <a:bodyPr>
            <a:normAutofit/>
          </a:bodyPr>
          <a:lstStyle/>
          <a:p>
            <a:r>
              <a:rPr lang="hu-HU" sz="3200" dirty="0" smtClean="0">
                <a:ea typeface="Calibri" panose="020F0502020204030204" pitchFamily="34" charset="0"/>
              </a:rPr>
              <a:t>Miért</a:t>
            </a:r>
            <a:r>
              <a:rPr lang="de-AT" sz="3200" dirty="0" smtClean="0">
                <a:ea typeface="Calibri" panose="020F0502020204030204" pitchFamily="34" charset="0"/>
              </a:rPr>
              <a:t> </a:t>
            </a:r>
            <a:r>
              <a:rPr lang="hu-HU" sz="32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gyűjtik ezek a platformok ezeket az adatokat</a:t>
            </a:r>
            <a:r>
              <a:rPr lang="de-AT" sz="3200" dirty="0" smtClean="0">
                <a:ea typeface="Calibri" panose="020F0502020204030204" pitchFamily="34" charset="0"/>
              </a:rPr>
              <a:t>? </a:t>
            </a:r>
            <a:r>
              <a:rPr lang="hu-HU" sz="3200" dirty="0" smtClean="0">
                <a:ea typeface="Calibri" panose="020F0502020204030204" pitchFamily="34" charset="0"/>
              </a:rPr>
              <a:t>Hogyan </a:t>
            </a:r>
            <a:r>
              <a:rPr lang="hu-HU" sz="3200" dirty="0">
                <a:solidFill>
                  <a:schemeClr val="accent1"/>
                </a:solidFill>
                <a:ea typeface="Calibri" panose="020F0502020204030204" pitchFamily="34" charset="0"/>
              </a:rPr>
              <a:t>profitálnak</a:t>
            </a:r>
            <a:r>
              <a:rPr lang="hu-HU" sz="3200" dirty="0" smtClean="0">
                <a:ea typeface="Calibri" panose="020F0502020204030204" pitchFamily="34" charset="0"/>
              </a:rPr>
              <a:t> ebből</a:t>
            </a:r>
            <a:r>
              <a:rPr lang="de-AT" sz="3200" dirty="0" smtClean="0">
                <a:ea typeface="Calibri" panose="020F0502020204030204" pitchFamily="34" charset="0"/>
              </a:rPr>
              <a:t>? </a:t>
            </a:r>
            <a:endParaRPr lang="de-DE" sz="3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1F80A1-8966-E2F5-B43C-B288E30FCC1C}"/>
              </a:ext>
            </a:extLst>
          </p:cNvPr>
          <p:cNvSpPr txBox="1"/>
          <p:nvPr/>
        </p:nvSpPr>
        <p:spPr>
          <a:xfrm>
            <a:off x="400622" y="3553755"/>
            <a:ext cx="98071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Gondolkodtatok már azon, hogyan lehetséges, hogy az olyan szolgáltatások, mint az </a:t>
            </a:r>
            <a:r>
              <a:rPr lang="hu-HU" sz="3200" b="1" dirty="0" err="1" smtClean="0">
                <a:latin typeface="Poppins" pitchFamily="2" charset="77"/>
                <a:cs typeface="Poppins" pitchFamily="2" charset="77"/>
              </a:rPr>
              <a:t>Instagram</a:t>
            </a:r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, a </a:t>
            </a:r>
            <a:r>
              <a:rPr lang="hu-HU" sz="3200" b="1" dirty="0" err="1" smtClean="0">
                <a:latin typeface="Poppins" pitchFamily="2" charset="77"/>
                <a:cs typeface="Poppins" pitchFamily="2" charset="77"/>
              </a:rPr>
              <a:t>Snapchat</a:t>
            </a:r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 és a </a:t>
            </a:r>
            <a:r>
              <a:rPr lang="hu-HU" sz="3200" b="1" dirty="0" err="1" smtClean="0">
                <a:latin typeface="Poppins" pitchFamily="2" charset="77"/>
                <a:cs typeface="Poppins" pitchFamily="2" charset="77"/>
              </a:rPr>
              <a:t>WhatsApp</a:t>
            </a:r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 </a:t>
            </a:r>
            <a:r>
              <a:rPr lang="hu-HU" sz="3200" b="1" dirty="0" smtClean="0">
                <a:solidFill>
                  <a:schemeClr val="accent1"/>
                </a:solidFill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ingyenesek</a:t>
            </a:r>
            <a:r>
              <a:rPr lang="hu-HU" sz="3200" b="1" dirty="0" smtClean="0">
                <a:latin typeface="Poppins" pitchFamily="2" charset="77"/>
                <a:cs typeface="Poppins" pitchFamily="2" charset="77"/>
              </a:rPr>
              <a:t>?</a:t>
            </a:r>
            <a:endParaRPr lang="hu-HU" sz="3200" b="1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15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D9370-3044-0A33-547B-C8AF38F8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7" y="1316894"/>
            <a:ext cx="10109549" cy="3681826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közösségi média felületek felhasználják az adatainkat, hogy felajánlják azokat a vállalatoknak, akik ezáltal célzott hirdetéseket helyezhetnek el.</a:t>
            </a:r>
            <a:b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Tehát, még ha ezek a weboldalak első ránézésre ingyenesek is, passzívan fizetünk értük. Az </a:t>
            </a:r>
            <a:r>
              <a:rPr lang="hu-HU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időnkkel és a figyelmünkkel fizetünk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amit a weboldalak arra használnak, hogy adatokat gyűjtsenek rólunk, és azokat </a:t>
            </a:r>
            <a:r>
              <a:rPr lang="hu-HU" sz="32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tovább értékesítsék a reklám céljából cégek számára</a:t>
            </a:r>
            <a:r>
              <a:rPr lang="hu-H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6600" dirty="0">
              <a:solidFill>
                <a:schemeClr val="accent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94529C-ACAC-C76B-CA9A-3B76256204E8}"/>
              </a:ext>
            </a:extLst>
          </p:cNvPr>
          <p:cNvSpPr txBox="1"/>
          <p:nvPr/>
        </p:nvSpPr>
        <p:spPr>
          <a:xfrm>
            <a:off x="473107" y="4998720"/>
            <a:ext cx="92537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2900" b="1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Milyen tapasztalataid vannak az adaptált reklámmal kapcsolatban? </a:t>
            </a:r>
            <a:endParaRPr lang="hu-HU" sz="2900" b="1" dirty="0">
              <a:solidFill>
                <a:schemeClr val="accent1"/>
              </a:solidFill>
              <a:latin typeface="Calibri" panose="020F0502020204030204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1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3889D-86D3-46BB-027E-E30900C2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063" y="438277"/>
            <a:ext cx="8901874" cy="1402715"/>
          </a:xfrm>
        </p:spPr>
        <p:txBody>
          <a:bodyPr>
            <a:normAutofit/>
          </a:bodyPr>
          <a:lstStyle/>
          <a:p>
            <a:r>
              <a:rPr lang="hu-HU" sz="3200" dirty="0" smtClean="0"/>
              <a:t>De miért passzol néha annyira a javasolt hirdetés</a:t>
            </a:r>
            <a:r>
              <a:rPr lang="de-DE" sz="3200" dirty="0" smtClean="0"/>
              <a:t>?</a:t>
            </a:r>
            <a:endParaRPr lang="de-DE" sz="32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FCED6C-98CE-412A-9C0A-29D6AC0BB946}"/>
              </a:ext>
            </a:extLst>
          </p:cNvPr>
          <p:cNvSpPr txBox="1">
            <a:spLocks/>
          </p:cNvSpPr>
          <p:nvPr/>
        </p:nvSpPr>
        <p:spPr>
          <a:xfrm>
            <a:off x="670560" y="1755648"/>
            <a:ext cx="9876377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hu-HU" sz="2400" b="0" dirty="0" smtClean="0">
                <a:ea typeface="Calibri" panose="020F0502020204030204" pitchFamily="34" charset="0"/>
                <a:sym typeface="Wingdings" pitchFamily="2" charset="2"/>
              </a:rPr>
              <a:t>A Google és a közösségi média felületek hirdetései gyakran azért ennyire </a:t>
            </a:r>
            <a:r>
              <a:rPr lang="hu-HU" sz="2400" b="0" dirty="0" err="1" smtClean="0">
                <a:ea typeface="Calibri" panose="020F0502020204030204" pitchFamily="34" charset="0"/>
                <a:sym typeface="Wingdings" pitchFamily="2" charset="2"/>
              </a:rPr>
              <a:t>találóak</a:t>
            </a:r>
            <a:r>
              <a:rPr lang="hu-HU" sz="2400" b="0" dirty="0" smtClean="0">
                <a:ea typeface="Calibri" panose="020F0502020204030204" pitchFamily="34" charset="0"/>
                <a:sym typeface="Wingdings" pitchFamily="2" charset="2"/>
              </a:rPr>
              <a:t>, mert olyan algoritmusokat használnak, amelyek a böngészési előzményeidhez és kulcsfontosságú adataidhoz igazítják a hirdetéseket. 
</a:t>
            </a:r>
          </a:p>
          <a:p>
            <a:r>
              <a:rPr lang="hu-HU" sz="2400" dirty="0" smtClean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	</a:t>
            </a:r>
            <a:r>
              <a:rPr lang="hu-HU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Kockázat: </a:t>
            </a:r>
            <a:r>
              <a:rPr lang="hu-HU" sz="2400" b="0" dirty="0" smtClean="0">
                <a:solidFill>
                  <a:schemeClr val="tx2"/>
                </a:solidFill>
                <a:ea typeface="Calibri" panose="020F0502020204030204" pitchFamily="34" charset="0"/>
              </a:rPr>
              <a:t>lényeglátó világnézet és radikalizálódás</a:t>
            </a:r>
            <a:r>
              <a:rPr lang="hu-HU" sz="2400" dirty="0" smtClean="0">
                <a:solidFill>
                  <a:schemeClr val="accent1"/>
                </a:solidFill>
                <a:ea typeface="Calibri" panose="020F0502020204030204" pitchFamily="34" charset="0"/>
              </a:rPr>
              <a:t>
</a:t>
            </a:r>
            <a:endParaRPr lang="hu-HU" sz="2400" b="0" dirty="0" smtClean="0"/>
          </a:p>
          <a:p>
            <a:r>
              <a:rPr lang="hu-HU" sz="2400" b="0" dirty="0" smtClean="0">
                <a:sym typeface="Wingdings" pitchFamily="2" charset="2"/>
              </a:rPr>
              <a:t>	Nézd meg a Google beállításait: az </a:t>
            </a:r>
            <a:r>
              <a:rPr lang="hu-HU" sz="2400" dirty="0" smtClean="0">
                <a:solidFill>
                  <a:schemeClr val="accent1"/>
                </a:solidFill>
                <a:sym typeface="Wingdings" pitchFamily="2" charset="2"/>
              </a:rPr>
              <a:t>"Adatvédelem és személyre 	szabás" </a:t>
            </a:r>
            <a:r>
              <a:rPr lang="hu-HU" sz="2400" b="0" dirty="0" smtClean="0">
                <a:sym typeface="Wingdings" pitchFamily="2" charset="2"/>
              </a:rPr>
              <a:t>alatt láthatod, hogy a Google milyen profilt készít rólad, és milyen hirdetéseket látsz ezáltal.</a:t>
            </a:r>
          </a:p>
          <a:p>
            <a:endParaRPr lang="hu-HU" sz="4000" b="0" dirty="0"/>
          </a:p>
        </p:txBody>
      </p:sp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DB583183-0E90-7F31-DBEB-F3A0525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3549423"/>
            <a:ext cx="733234" cy="733234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98E630B-C8C4-38E3-6102-7C0388554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4205301"/>
            <a:ext cx="73323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D8A10-E12B-257F-7F7C-AB2E05540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ea typeface="Calibri" panose="020F0502020204030204" pitchFamily="34" charset="0"/>
              </a:rPr>
              <a:t>Mi a GDPR és mit </a:t>
            </a:r>
            <a:r>
              <a:rPr lang="hu-HU" sz="3600" dirty="0" smtClean="0">
                <a:ea typeface="Calibri" panose="020F0502020204030204" pitchFamily="34" charset="0"/>
              </a:rPr>
              <a:t>jelent?</a:t>
            </a:r>
            <a:endParaRPr lang="de-DE" sz="7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41D2E4-F20F-5739-32BE-97E0B540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5705"/>
            <a:ext cx="969340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1"/>
                </a:solidFill>
                <a:ea typeface="Calibri" panose="020F0502020204030204" pitchFamily="34" charset="0"/>
              </a:rPr>
              <a:t>Az adatvédelem</a:t>
            </a:r>
            <a:r>
              <a:rPr lang="hu-HU" dirty="0" smtClean="0">
                <a:ea typeface="Calibri" panose="020F0502020204030204" pitchFamily="34" charset="0"/>
              </a:rPr>
              <a:t> országonként </a:t>
            </a:r>
            <a:r>
              <a:rPr lang="hu-HU" b="1" dirty="0" smtClean="0">
                <a:ea typeface="Calibri" panose="020F0502020204030204" pitchFamily="34" charset="0"/>
              </a:rPr>
              <a:t>eltérő módon kerül meghatározásra</a:t>
            </a:r>
            <a:r>
              <a:rPr lang="hu-HU" dirty="0" smtClean="0">
                <a:ea typeface="Calibri" panose="020F0502020204030204" pitchFamily="34" charset="0"/>
              </a:rPr>
              <a:t>
Ez problémát jelenthet, mivel az interneten nincsenek országhatárok, és a személyes adatok gyakran </a:t>
            </a:r>
            <a:r>
              <a:rPr lang="hu-HU" b="1" dirty="0" smtClean="0">
                <a:ea typeface="Calibri" panose="020F0502020204030204" pitchFamily="34" charset="0"/>
              </a:rPr>
              <a:t>több országon áthaladnak, mire eljutnak </a:t>
            </a:r>
            <a:r>
              <a:rPr lang="hu-HU" dirty="0" smtClean="0">
                <a:ea typeface="Calibri" panose="020F0502020204030204" pitchFamily="34" charset="0"/>
              </a:rPr>
              <a:t>a célállomásig. </a:t>
            </a:r>
          </a:p>
          <a:p>
            <a:pPr marL="0"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
	</a:t>
            </a:r>
            <a:r>
              <a:rPr lang="hu-HU" b="1" dirty="0" smtClean="0">
                <a:ea typeface="Calibri" panose="020F0502020204030204" pitchFamily="34" charset="0"/>
              </a:rPr>
              <a:t>EU-USA adatvédelmi pajzs
	General Data </a:t>
            </a:r>
            <a:r>
              <a:rPr lang="hu-HU" b="1" dirty="0" err="1" smtClean="0">
                <a:ea typeface="Calibri" panose="020F0502020204030204" pitchFamily="34" charset="0"/>
              </a:rPr>
              <a:t>Protection</a:t>
            </a:r>
            <a:r>
              <a:rPr lang="hu-HU" b="1" dirty="0" smtClean="0">
                <a:ea typeface="Calibri" panose="020F0502020204030204" pitchFamily="34" charset="0"/>
              </a:rPr>
              <a:t> </a:t>
            </a:r>
            <a:r>
              <a:rPr lang="hu-HU" b="1" dirty="0" err="1" smtClean="0">
                <a:ea typeface="Calibri" panose="020F0502020204030204" pitchFamily="34" charset="0"/>
              </a:rPr>
              <a:t>Regulation</a:t>
            </a:r>
            <a:r>
              <a:rPr lang="hu-HU" b="1" dirty="0" smtClean="0">
                <a:ea typeface="Calibri" panose="020F0502020204030204" pitchFamily="34" charset="0"/>
              </a:rPr>
              <a:t> (GDPR) </a:t>
            </a:r>
            <a:r>
              <a:rPr lang="hu-HU" dirty="0" smtClean="0">
                <a:ea typeface="Calibri" panose="020F0502020204030204" pitchFamily="34" charset="0"/>
              </a:rPr>
              <a:t>
A GDPR kötelezi a vállalatokat, hogy </a:t>
            </a:r>
            <a:r>
              <a:rPr lang="hu-HU" b="1" dirty="0" smtClean="0">
                <a:ea typeface="Calibri" panose="020F0502020204030204" pitchFamily="34" charset="0"/>
              </a:rPr>
              <a:t>tájékoztassák a felhasználókat, </a:t>
            </a:r>
            <a:r>
              <a:rPr lang="hu-HU" dirty="0" smtClean="0">
                <a:ea typeface="Calibri" panose="020F0502020204030204" pitchFamily="34" charset="0"/>
              </a:rPr>
              <a:t>hogy milyen </a:t>
            </a:r>
            <a:r>
              <a:rPr lang="hu-HU" b="1" dirty="0" smtClean="0">
                <a:ea typeface="Calibri" panose="020F0502020204030204" pitchFamily="34" charset="0"/>
              </a:rPr>
              <a:t>adatokat tárolnak. </a:t>
            </a:r>
            <a:endParaRPr lang="hu-HU" dirty="0">
              <a:ea typeface="Calibri" panose="020F0502020204030204" pitchFamily="34" charset="0"/>
            </a:endParaRPr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6B94FFF-66B7-0EE1-FC04-32C46EE90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4" y="1686623"/>
            <a:ext cx="561783" cy="561783"/>
          </a:xfrm>
          <a:prstGeom prst="rect">
            <a:avLst/>
          </a:prstGeom>
        </p:spPr>
      </p:pic>
      <p:pic>
        <p:nvPicPr>
          <p:cNvPr id="5" name="Grafik 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0B3C84B-870C-78E2-520D-47A37932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6" y="2387408"/>
            <a:ext cx="561783" cy="561783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4B66FA6-807C-BFA4-5F44-89A6287BD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15" y="5063234"/>
            <a:ext cx="561783" cy="5617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6312D93-11FA-5587-9F47-024AFB4FE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6" y="3960982"/>
            <a:ext cx="637176" cy="6371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4F672C-E6BA-9E82-D2FB-A98AC820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16" y="4498715"/>
            <a:ext cx="637176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1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7B77CD-A792-ABAC-6884-54CB8490B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ea typeface="Calibri" panose="020F0502020204030204" pitchFamily="34" charset="0"/>
              </a:rPr>
              <a:t>Feladat - Mutasd meg a fiókod és megmondom, ki vagy</a:t>
            </a:r>
            <a:endParaRPr lang="hu-HU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A03390-393E-DA60-470F-BC0D445C7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667250"/>
          </a:xfrm>
        </p:spPr>
        <p:txBody>
          <a:bodyPr>
            <a:noAutofit/>
          </a:bodyPr>
          <a:lstStyle/>
          <a:p>
            <a:r>
              <a:rPr lang="hu-HU" dirty="0" smtClean="0"/>
              <a:t>Alakítsatok csoportokat </a:t>
            </a:r>
            <a:r>
              <a:rPr lang="de-DE" dirty="0" smtClean="0"/>
              <a:t>(3-4 </a:t>
            </a:r>
            <a:r>
              <a:rPr lang="hu-HU" dirty="0" smtClean="0"/>
              <a:t>fő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hu-HU" dirty="0" smtClean="0"/>
              <a:t>Csoporton belül </a:t>
            </a:r>
            <a:r>
              <a:rPr lang="hu-HU" dirty="0" err="1" smtClean="0"/>
              <a:t>válasszatok</a:t>
            </a:r>
            <a:r>
              <a:rPr lang="hu-HU" dirty="0" smtClean="0"/>
              <a:t> ki egy vagy több olyan platformot, amelyre be vagytok jelentkezve. </a:t>
            </a:r>
            <a:br>
              <a:rPr lang="hu-HU" dirty="0" smtClean="0"/>
            </a:br>
            <a:r>
              <a:rPr lang="hu-HU" dirty="0" smtClean="0"/>
              <a:t>Elemezzetek ki egy vagy akár egymás után több profilt közösen, de mindig beszéljétek meg és bánjatok egymással tisztelettel! Senkinek sem kell megmutatnia a profilját, ha az osztálytársai nem akarják!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939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FFB91-B1BE-705B-708C-B78D7DE9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246" y="182245"/>
            <a:ext cx="9807129" cy="1325563"/>
          </a:xfrm>
        </p:spPr>
        <p:txBody>
          <a:bodyPr>
            <a:normAutofit/>
          </a:bodyPr>
          <a:lstStyle/>
          <a:p>
            <a:r>
              <a:rPr lang="hu-HU" sz="3200" dirty="0" smtClean="0">
                <a:ea typeface="Calibri" panose="020F0502020204030204" pitchFamily="34" charset="0"/>
              </a:rPr>
              <a:t>Feladat - Mutasd meg a fiókod és megmondom, ki vagy</a:t>
            </a:r>
            <a:endParaRPr lang="hu-HU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47ADD3-42A8-7323-BD07-9E596909F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25" y="1507808"/>
            <a:ext cx="9729983" cy="4985067"/>
          </a:xfrm>
        </p:spPr>
        <p:txBody>
          <a:bodyPr>
            <a:normAutofit/>
          </a:bodyPr>
          <a:lstStyle/>
          <a:p>
            <a:r>
              <a:rPr lang="hu-HU" sz="2400" dirty="0" smtClean="0">
                <a:ea typeface="Calibri" panose="020F0502020204030204" pitchFamily="34" charset="0"/>
              </a:rPr>
              <a:t>Próbáljátok meg </a:t>
            </a:r>
            <a:r>
              <a:rPr lang="hu-HU" sz="2400" b="1" dirty="0" smtClean="0">
                <a:ea typeface="Calibri" panose="020F0502020204030204" pitchFamily="34" charset="0"/>
              </a:rPr>
              <a:t>jellemezni a profilok tulajdonosait </a:t>
            </a:r>
            <a:r>
              <a:rPr lang="hu-HU" sz="2400" dirty="0" smtClean="0">
                <a:ea typeface="Calibri" panose="020F0502020204030204" pitchFamily="34" charset="0"/>
              </a:rPr>
              <a:t>a megosztott tartalom alapján. Ne azokra a dolgokra figyeljetek, amiket ő maga kedvelt, hanem azokra, amelyeket neki </a:t>
            </a:r>
            <a:r>
              <a:rPr lang="hu-HU" sz="2400" b="1" dirty="0" smtClean="0">
                <a:ea typeface="Calibri" panose="020F0502020204030204" pitchFamily="34" charset="0"/>
              </a:rPr>
              <a:t>javasoltak</a:t>
            </a:r>
            <a:r>
              <a:rPr lang="hu-HU" sz="2400" dirty="0" smtClean="0">
                <a:ea typeface="Calibri" panose="020F0502020204030204" pitchFamily="34" charset="0"/>
              </a:rPr>
              <a:t>. 
Fussátok végig az alkalmazás </a:t>
            </a:r>
            <a:r>
              <a:rPr lang="hu-HU" sz="2400" dirty="0" err="1" smtClean="0">
                <a:ea typeface="Calibri" panose="020F0502020204030204" pitchFamily="34" charset="0"/>
              </a:rPr>
              <a:t>hírfolyamát</a:t>
            </a:r>
            <a:r>
              <a:rPr lang="hu-HU" sz="2400" dirty="0" smtClean="0">
                <a:ea typeface="Calibri" panose="020F0502020204030204" pitchFamily="34" charset="0"/>
              </a:rPr>
              <a:t>. Milyen </a:t>
            </a:r>
            <a:r>
              <a:rPr lang="hu-HU" sz="2400" b="1" dirty="0" smtClean="0">
                <a:ea typeface="Calibri" panose="020F0502020204030204" pitchFamily="34" charset="0"/>
              </a:rPr>
              <a:t>hirdetéseket</a:t>
            </a:r>
            <a:r>
              <a:rPr lang="hu-HU" sz="2400" dirty="0" smtClean="0">
                <a:ea typeface="Calibri" panose="020F0502020204030204" pitchFamily="34" charset="0"/>
              </a:rPr>
              <a:t> láttok? Milyen </a:t>
            </a:r>
            <a:r>
              <a:rPr lang="hu-HU" sz="2400" b="1" dirty="0" smtClean="0">
                <a:ea typeface="Calibri" panose="020F0502020204030204" pitchFamily="34" charset="0"/>
              </a:rPr>
              <a:t>videókat és profilokat </a:t>
            </a:r>
            <a:r>
              <a:rPr lang="hu-HU" sz="2400" dirty="0" smtClean="0">
                <a:ea typeface="Calibri" panose="020F0502020204030204" pitchFamily="34" charset="0"/>
              </a:rPr>
              <a:t>javasol?
Írjátok fel a profil tulajdonosának lehetséges jellemzőit, érdeklődési körét, hobbyjait, stb. 
</a:t>
            </a:r>
            <a:r>
              <a:rPr lang="hu-HU" sz="2400" b="1" dirty="0" smtClean="0">
                <a:ea typeface="Calibri" panose="020F0502020204030204" pitchFamily="34" charset="0"/>
              </a:rPr>
              <a:t>Vessétek össze a leírt jellemzéseket a profiltulajdonos tényleges jellemzőivel! </a:t>
            </a:r>
            <a:r>
              <a:rPr lang="hu-HU" sz="2400" dirty="0" smtClean="0">
                <a:ea typeface="Calibri" panose="020F0502020204030204" pitchFamily="34" charset="0"/>
              </a:rPr>
              <a:t>Mi lepte meg a profiltulajdonosokat? Gondolkodjatok el azon, hogy szerintetek miért nem helytálló egyes hirdetés vagy javaslat az illetőnek, amik azonban mégis megjelennek.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969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2071-17F8-97D8-83AA-E4825E13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ea typeface="Calibri" panose="020F0502020204030204" pitchFamily="34" charset="0"/>
              </a:rPr>
              <a:t>Feladat - Mutasd meg a fiókod és megmondom, ki vagy</a:t>
            </a:r>
            <a:endParaRPr lang="hu-HU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6F2E7-0A14-B9DB-B418-D7FD83A0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1889759"/>
            <a:ext cx="9693408" cy="4275011"/>
          </a:xfrm>
        </p:spPr>
        <p:txBody>
          <a:bodyPr>
            <a:normAutofit/>
          </a:bodyPr>
          <a:lstStyle/>
          <a:p>
            <a:r>
              <a:rPr lang="hu-HU" dirty="0" smtClean="0">
                <a:ea typeface="Calibri" panose="020F0502020204030204" pitchFamily="34" charset="0"/>
              </a:rPr>
              <a:t>A közösségi médiafelületek adatainak lekérdezése</a:t>
            </a:r>
            <a:br>
              <a:rPr lang="hu-HU" dirty="0" smtClean="0">
                <a:ea typeface="Calibri" panose="020F0502020204030204" pitchFamily="34" charset="0"/>
              </a:rPr>
            </a:br>
            <a:r>
              <a:rPr lang="hu-HU" dirty="0" smtClean="0">
                <a:ea typeface="Calibri" panose="020F0502020204030204" pitchFamily="34" charset="0"/>
              </a:rPr>
              <a:t>
Kövessétek az utasításokat vagy keressetek rá online, hogyan kell ezeket az adatokat lekérdezni</a:t>
            </a:r>
            <a:br>
              <a:rPr lang="hu-HU" dirty="0" smtClean="0">
                <a:ea typeface="Calibri" panose="020F0502020204030204" pitchFamily="34" charset="0"/>
              </a:rPr>
            </a:br>
            <a:r>
              <a:rPr lang="hu-HU" dirty="0" smtClean="0">
                <a:ea typeface="Calibri" panose="020F0502020204030204" pitchFamily="34" charset="0"/>
              </a:rPr>
              <a:t>
Ne felejtsétek, ez több napot is igénybe vehet, mire megkapjátok üzenetben.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728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2071-17F8-97D8-83AA-E4825E13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ea typeface="Calibri" panose="020F0502020204030204" pitchFamily="34" charset="0"/>
              </a:rPr>
              <a:t>Feladat - Mutasd meg a fiókod és megmondom, ki vagy</a:t>
            </a:r>
            <a:endParaRPr lang="hu-HU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46F2E7-0A14-B9DB-B418-D7FD83A0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2036063"/>
            <a:ext cx="9693408" cy="4275011"/>
          </a:xfrm>
        </p:spPr>
        <p:txBody>
          <a:bodyPr>
            <a:normAutofit/>
          </a:bodyPr>
          <a:lstStyle/>
          <a:p>
            <a:r>
              <a:rPr lang="hu-HU" sz="3200" dirty="0" smtClean="0">
                <a:ea typeface="Calibri" panose="020F0502020204030204" pitchFamily="34" charset="0"/>
              </a:rPr>
              <a:t>Ellenőrizzétek a lekérdezést</a:t>
            </a:r>
            <a:br>
              <a:rPr lang="hu-HU" sz="3200" dirty="0" smtClean="0">
                <a:ea typeface="Calibri" panose="020F0502020204030204" pitchFamily="34" charset="0"/>
              </a:rPr>
            </a:br>
            <a:r>
              <a:rPr lang="de-AT" sz="3200" dirty="0">
                <a:ea typeface="Calibri" panose="020F0502020204030204" pitchFamily="34" charset="0"/>
              </a:rPr>
              <a:t>
</a:t>
            </a:r>
            <a:r>
              <a:rPr lang="hu-HU" sz="3200" dirty="0" smtClean="0">
                <a:ea typeface="Calibri" panose="020F0502020204030204" pitchFamily="34" charset="0"/>
              </a:rPr>
              <a:t>Mi benne a meglepő</a:t>
            </a:r>
            <a:r>
              <a:rPr lang="de-AT" sz="3200" dirty="0" smtClean="0">
                <a:ea typeface="Calibri" panose="020F0502020204030204" pitchFamily="34" charset="0"/>
              </a:rPr>
              <a:t>? </a:t>
            </a:r>
            <a:r>
              <a:rPr lang="de-AT" sz="3200" dirty="0">
                <a:ea typeface="Calibri" panose="020F0502020204030204" pitchFamily="34" charset="0"/>
              </a:rPr>
              <a:t/>
            </a:r>
            <a:br>
              <a:rPr lang="de-AT" sz="3200" dirty="0">
                <a:ea typeface="Calibri" panose="020F0502020204030204" pitchFamily="34" charset="0"/>
              </a:rPr>
            </a:br>
            <a:r>
              <a:rPr lang="de-AT" sz="3200" dirty="0">
                <a:ea typeface="Calibri" panose="020F0502020204030204" pitchFamily="34" charset="0"/>
              </a:rPr>
              <a:t>
</a:t>
            </a:r>
            <a:r>
              <a:rPr lang="hu-HU" sz="3200" dirty="0" smtClean="0">
                <a:ea typeface="Calibri" panose="020F0502020204030204" pitchFamily="34" charset="0"/>
              </a:rPr>
              <a:t>Tudtátok, hogy ez az applikáció tárolja ezeket az adatokat?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8247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E3593-1C8D-4804-D869-FF1162A4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939800"/>
            <a:ext cx="9807129" cy="4978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  <a:ea typeface="Calibri" panose="020F0502020204030204" pitchFamily="34" charset="0"/>
              </a:rPr>
              <a:t>„</a:t>
            </a:r>
            <a:r>
              <a:rPr lang="hu-HU" sz="3600" dirty="0" smtClean="0">
                <a:effectLst/>
                <a:ea typeface="Calibri" panose="020F0502020204030204" pitchFamily="34" charset="0"/>
              </a:rPr>
              <a:t>Azzal érvelni, hogy </a:t>
            </a:r>
            <a:r>
              <a:rPr lang="hu-HU" sz="3600" dirty="0">
                <a:solidFill>
                  <a:schemeClr val="accent1"/>
                </a:solidFill>
                <a:ea typeface="Calibri" panose="020F0502020204030204" pitchFamily="34" charset="0"/>
              </a:rPr>
              <a:t>nem érdekel </a:t>
            </a:r>
            <a:r>
              <a:rPr lang="hu-HU" sz="3600" dirty="0" smtClean="0">
                <a:effectLst/>
                <a:ea typeface="Calibri" panose="020F0502020204030204" pitchFamily="34" charset="0"/>
              </a:rPr>
              <a:t>a </a:t>
            </a:r>
            <a:r>
              <a:rPr lang="hu-HU" sz="3600" dirty="0">
                <a:solidFill>
                  <a:schemeClr val="accent1"/>
                </a:solidFill>
                <a:ea typeface="Calibri" panose="020F0502020204030204" pitchFamily="34" charset="0"/>
              </a:rPr>
              <a:t>magánélethez való jog</a:t>
            </a:r>
            <a:r>
              <a:rPr lang="hu-HU" sz="3600" dirty="0" smtClean="0">
                <a:effectLst/>
                <a:ea typeface="Calibri" panose="020F0502020204030204" pitchFamily="34" charset="0"/>
              </a:rPr>
              <a:t>, mert nincs mit rejtegetned, nem más, mint azt mondani, hogy </a:t>
            </a:r>
            <a:r>
              <a:rPr lang="hu-HU" sz="3600" dirty="0">
                <a:solidFill>
                  <a:schemeClr val="accent1"/>
                </a:solidFill>
                <a:ea typeface="Calibri" panose="020F0502020204030204" pitchFamily="34" charset="0"/>
              </a:rPr>
              <a:t>nem érdekel </a:t>
            </a:r>
            <a:r>
              <a:rPr lang="hu-HU" sz="3600" dirty="0" smtClean="0">
                <a:effectLst/>
                <a:ea typeface="Calibri" panose="020F0502020204030204" pitchFamily="34" charset="0"/>
              </a:rPr>
              <a:t>a </a:t>
            </a:r>
            <a:r>
              <a:rPr lang="hu-HU" sz="3600" dirty="0">
                <a:solidFill>
                  <a:schemeClr val="accent1"/>
                </a:solidFill>
                <a:ea typeface="Calibri" panose="020F0502020204030204" pitchFamily="34" charset="0"/>
              </a:rPr>
              <a:t>szólásszabadság</a:t>
            </a:r>
            <a:r>
              <a:rPr lang="hu-HU" sz="3600" dirty="0" smtClean="0">
                <a:effectLst/>
                <a:ea typeface="Calibri" panose="020F0502020204030204" pitchFamily="34" charset="0"/>
              </a:rPr>
              <a:t>, mert nincs mit mondanod</a:t>
            </a:r>
            <a:r>
              <a:rPr lang="en-US" sz="3600" dirty="0" smtClean="0">
                <a:effectLst/>
                <a:ea typeface="Calibri" panose="020F0502020204030204" pitchFamily="34" charset="0"/>
              </a:rPr>
              <a:t>.” </a:t>
            </a:r>
            <a:r>
              <a:rPr lang="en-US" sz="3600" dirty="0">
                <a:effectLst/>
                <a:ea typeface="Calibri" panose="020F0502020204030204" pitchFamily="34" charset="0"/>
              </a:rPr>
              <a:t/>
            </a:r>
            <a:br>
              <a:rPr lang="en-US" sz="3600" dirty="0">
                <a:effectLst/>
                <a:ea typeface="Calibri" panose="020F0502020204030204" pitchFamily="34" charset="0"/>
              </a:rPr>
            </a:br>
            <a:r>
              <a:rPr lang="en-US" sz="3600" dirty="0">
                <a:effectLst/>
                <a:ea typeface="Calibri" panose="020F0502020204030204" pitchFamily="34" charset="0"/>
              </a:rPr>
              <a:t>							</a:t>
            </a:r>
            <a:r>
              <a:rPr lang="en-US" sz="2400" dirty="0">
                <a:effectLst/>
                <a:ea typeface="Calibri" panose="020F0502020204030204" pitchFamily="34" charset="0"/>
              </a:rPr>
              <a:t>– Edward Snowden</a:t>
            </a:r>
            <a:endParaRPr lang="de-DE" sz="7200" dirty="0"/>
          </a:p>
        </p:txBody>
      </p:sp>
    </p:spTree>
    <p:extLst>
      <p:ext uri="{BB962C8B-B14F-4D97-AF65-F5344CB8AC3E}">
        <p14:creationId xmlns:p14="http://schemas.microsoft.com/office/powerpoint/2010/main" val="2060149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96D-D970-4D0A-D5BB-29906393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807129" cy="1325563"/>
          </a:xfrm>
        </p:spPr>
        <p:txBody>
          <a:bodyPr>
            <a:normAutofit/>
          </a:bodyPr>
          <a:lstStyle/>
          <a:p>
            <a:r>
              <a:rPr lang="hu-HU" sz="4000" dirty="0" smtClean="0"/>
              <a:t>Mit gondoltok, mennyi adatot termeltek átlagosan naponta?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040D8-DF04-465D-BDFE-81B96DEC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328" y="2145791"/>
            <a:ext cx="8288280" cy="4031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1GB / 1000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3 GB / 3000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0,45 GB / 450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0,05 GB / 50 MB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146650-3D47-FA10-803D-2F974683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2280856"/>
            <a:ext cx="637176" cy="6371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FCE380-CCC3-1967-0862-7232001B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3110412"/>
            <a:ext cx="637176" cy="6371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3AAB88-A919-B0A6-4BEE-7A4342F0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3988653"/>
            <a:ext cx="637176" cy="637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DE19A3-3B87-FB20-BA8B-164B5350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4880301"/>
            <a:ext cx="637176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D2896D-D970-4D0A-D5BB-299063931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365125"/>
            <a:ext cx="9807129" cy="1325563"/>
          </a:xfrm>
        </p:spPr>
        <p:txBody>
          <a:bodyPr>
            <a:normAutofit/>
          </a:bodyPr>
          <a:lstStyle/>
          <a:p>
            <a:r>
              <a:rPr lang="hu-HU" sz="4000" dirty="0"/>
              <a:t>Mit gondoltok, mennyi adatot termeltek átlagosan naponta?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C040D8-DF04-465D-BDFE-81B96DEC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328" y="2145791"/>
            <a:ext cx="8288280" cy="40311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b="1" dirty="0">
                <a:solidFill>
                  <a:schemeClr val="accent1"/>
                </a:solidFill>
              </a:rPr>
              <a:t>1GB / 1000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3 GB / 3000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0,45 GB / 450 MB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/>
              <a:t>0,05 GB / 50 MB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F146650-3D47-FA10-803D-2F974683F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2280856"/>
            <a:ext cx="637176" cy="6371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CFCE380-CCC3-1967-0862-7232001B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3110412"/>
            <a:ext cx="637176" cy="6371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3AAB88-A919-B0A6-4BEE-7A4342F00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3988653"/>
            <a:ext cx="637176" cy="6371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6DE19A3-3B87-FB20-BA8B-164B5350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17" y="4880301"/>
            <a:ext cx="637176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04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40B12-C2B8-7E00-3B40-EFFDD431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1267333"/>
            <a:ext cx="9807129" cy="5218811"/>
          </a:xfrm>
        </p:spPr>
        <p:txBody>
          <a:bodyPr>
            <a:normAutofit/>
          </a:bodyPr>
          <a:lstStyle/>
          <a:p>
            <a:r>
              <a:rPr lang="hu-HU" sz="3600" dirty="0" smtClean="0"/>
              <a:t>Napról napra </a:t>
            </a:r>
            <a:r>
              <a:rPr lang="hu-HU" sz="3600" dirty="0" smtClean="0">
                <a:solidFill>
                  <a:schemeClr val="accent1"/>
                </a:solidFill>
              </a:rPr>
              <a:t>egyre több és több adat </a:t>
            </a:r>
            <a:r>
              <a:rPr lang="hu-HU" sz="3600" dirty="0" smtClean="0"/>
              <a:t>keletkezik folyamatosan. 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Csak az </a:t>
            </a:r>
            <a:r>
              <a:rPr lang="hu-HU" sz="3600" dirty="0" err="1" smtClean="0"/>
              <a:t>Instagramra</a:t>
            </a:r>
            <a:r>
              <a:rPr lang="hu-HU" sz="3600" dirty="0" smtClean="0"/>
              <a:t> naponta 100 millió képet töltenek fel a felhasználók.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De ezeket az adatokat </a:t>
            </a:r>
            <a:r>
              <a:rPr lang="hu-HU" sz="3600" dirty="0" smtClean="0">
                <a:solidFill>
                  <a:schemeClr val="accent1"/>
                </a:solidFill>
              </a:rPr>
              <a:t>nehéz törölni </a:t>
            </a:r>
            <a:r>
              <a:rPr lang="hu-HU" sz="3600" dirty="0" smtClean="0"/>
              <a:t>az internetről.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	 Időutazás a </a:t>
            </a:r>
            <a:r>
              <a:rPr lang="hu-HU" sz="3600" dirty="0" smtClean="0">
                <a:solidFill>
                  <a:schemeClr val="accent1"/>
                </a:solidFill>
              </a:rPr>
              <a:t>időgéppel</a:t>
            </a:r>
            <a:endParaRPr lang="hu-HU" sz="3200" dirty="0"/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7CA3FAA7-FF92-DED1-4978-E9C3CEDEC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063" y="5668807"/>
            <a:ext cx="817337" cy="8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4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72428-4645-ECF8-5339-AA4FD10A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6020685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Gondoljátok át közösen, mit tudtok tenni annak érdekében, hogy a kellemetlen fotók, videók stb. törlődjenek.</a:t>
            </a:r>
            <a:br>
              <a:rPr lang="hu-HU" sz="40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4000" dirty="0" smtClean="0"/>
              <a:t>	Készítsetek együtt egy </a:t>
            </a:r>
            <a:r>
              <a:rPr lang="hu-HU" sz="4000" dirty="0" smtClean="0">
                <a:solidFill>
                  <a:schemeClr val="accent1"/>
                </a:solidFill>
              </a:rPr>
              <a:t>útmutatót</a:t>
            </a:r>
            <a:r>
              <a:rPr lang="hu-HU" sz="4000" dirty="0" smtClean="0"/>
              <a:t>!</a:t>
            </a:r>
            <a:br>
              <a:rPr lang="hu-HU" sz="4000" dirty="0" smtClean="0"/>
            </a:br>
            <a:r>
              <a:rPr lang="hu-HU" sz="4000" dirty="0" smtClean="0"/>
              <a:t>	</a:t>
            </a:r>
            <a:br>
              <a:rPr lang="hu-HU" sz="4000" dirty="0" smtClean="0"/>
            </a:br>
            <a:r>
              <a:rPr lang="hu-HU" sz="4000" dirty="0" smtClean="0"/>
              <a:t>	Ha szükséges, keressetek fel olyan 	weboldalakat, amelyek segítenek 	ebben. </a:t>
            </a:r>
            <a:endParaRPr lang="hu-HU" sz="4000" dirty="0"/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D475168-0087-C86D-05AF-160D4B89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03" y="3935314"/>
            <a:ext cx="817337" cy="817337"/>
          </a:xfrm>
          <a:prstGeom prst="rect">
            <a:avLst/>
          </a:prstGeom>
        </p:spPr>
      </p:pic>
      <p:pic>
        <p:nvPicPr>
          <p:cNvPr id="5" name="Grafik 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1708622-AED4-F96D-1DD4-B6BEE871B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72" y="2966798"/>
            <a:ext cx="817337" cy="81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9BAF3-BB98-B7E0-ED1B-F00FE7AE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2011"/>
            <a:ext cx="9807129" cy="197573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Vitassátok meg a következő kérdéseket csoportokban </a:t>
            </a:r>
            <a:r>
              <a:rPr lang="de-DE" sz="2800" dirty="0" smtClean="0"/>
              <a:t>(3-4 </a:t>
            </a:r>
            <a:r>
              <a:rPr lang="hu-HU" sz="2800" dirty="0" smtClean="0"/>
              <a:t>fő</a:t>
            </a:r>
            <a:r>
              <a:rPr lang="de-DE" sz="2800" dirty="0" smtClean="0"/>
              <a:t>)!</a:t>
            </a:r>
            <a:r>
              <a:rPr lang="hu-HU" sz="2800" dirty="0"/>
              <a:t> </a:t>
            </a:r>
            <a:r>
              <a:rPr lang="hu-HU" sz="2800" dirty="0" smtClean="0"/>
              <a:t>Készítsetek a plakátot az eredményekről!</a:t>
            </a:r>
            <a:r>
              <a:rPr lang="de-DE" sz="2800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88A47-CB2B-500D-8098-7BE6D909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50593"/>
            <a:ext cx="9693408" cy="3750754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hu-HU" sz="2400" dirty="0" smtClean="0">
                <a:ea typeface="Calibri" panose="020F0502020204030204" pitchFamily="34" charset="0"/>
              </a:rPr>
              <a:t>Milyen alkalmazásokat és weboldalakat használtok rendszeresen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A közösségi média szolgáltatók (pl. </a:t>
            </a:r>
            <a:r>
              <a:rPr lang="hu-HU" sz="2400" dirty="0" err="1" smtClean="0">
                <a:ea typeface="Calibri" panose="020F0502020204030204" pitchFamily="34" charset="0"/>
              </a:rPr>
              <a:t>Instagram</a:t>
            </a:r>
            <a:r>
              <a:rPr lang="hu-HU" sz="2400" dirty="0" smtClean="0">
                <a:ea typeface="Calibri" panose="020F0502020204030204" pitchFamily="34" charset="0"/>
              </a:rPr>
              <a:t>) számára ismert a valódi nevetek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Mindenki láthatja a képeiteket a közösségi média felületein</a:t>
            </a:r>
            <a:r>
              <a:rPr lang="de-AT" sz="2400" dirty="0" smtClean="0">
                <a:ea typeface="Calibri" panose="020F0502020204030204" pitchFamily="34" charset="0"/>
              </a:rPr>
              <a:t> </a:t>
            </a:r>
            <a:r>
              <a:rPr lang="hu-HU" sz="2400" dirty="0" smtClean="0">
                <a:ea typeface="Calibri" panose="020F0502020204030204" pitchFamily="34" charset="0"/>
              </a:rPr>
              <a:t>vagy csak az ismerőseitek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Milyen célból vagytok fent a közösségi média felületeken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Elolvastátok az adatvédelmi szabályzatot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r>
              <a:rPr lang="hu-HU" sz="2400" dirty="0" smtClean="0">
                <a:ea typeface="Calibri" panose="020F0502020204030204" pitchFamily="34" charset="0"/>
              </a:rPr>
              <a:t> Érdekel, hogy milyen adatokat gyűjtenek rólatok?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Rákerestetek már valaha magatokra? Ha igen, volt valami meglepő dolog? Miért</a:t>
            </a:r>
            <a:r>
              <a:rPr lang="de-AT" sz="2400" dirty="0" smtClean="0">
                <a:ea typeface="Calibri" panose="020F0502020204030204" pitchFamily="34" charset="0"/>
              </a:rPr>
              <a:t>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1027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4E387-F62F-4374-B3E7-02826A6F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Képzeljétek el a következő </a:t>
            </a:r>
            <a:r>
              <a:rPr lang="hu-HU" sz="3600" dirty="0" smtClean="0"/>
              <a:t>forgatókönyvet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45091-1E0B-3D06-CD5F-537CD88B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42" y="1812758"/>
            <a:ext cx="9601167" cy="416830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Bárki, aki szembejön az utcán, azonnal tudja, hogy hol jártál korábban, hol vetted a ruháidat, mit ettél vagy mire kerestél rá legutóbb.</a:t>
            </a:r>
            <a:r>
              <a:rPr lang="de-AT" dirty="0" smtClean="0">
                <a:ea typeface="Calibri" panose="020F0502020204030204" pitchFamily="34" charset="0"/>
              </a:rPr>
              <a:t> </a:t>
            </a:r>
            <a:r>
              <a:rPr lang="de-AT" dirty="0">
                <a:ea typeface="Calibri" panose="020F0502020204030204" pitchFamily="34" charset="0"/>
              </a:rPr>
              <a:t>
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66823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4E387-F62F-4374-B3E7-02826A6F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Képzeljétek el a következő </a:t>
            </a:r>
            <a:r>
              <a:rPr lang="hu-HU" sz="3600" dirty="0" smtClean="0"/>
              <a:t>forgatókönyvet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45091-1E0B-3D06-CD5F-537CD88B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29728"/>
            <a:ext cx="9693408" cy="477107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dirty="0">
                <a:ea typeface="Calibri" panose="020F0502020204030204" pitchFamily="34" charset="0"/>
              </a:rPr>
              <a:t>Bárki, aki szembejön az utcán, azonnal tudja, hogy hol jártál korábban, hol vetted a ruháidat, mit ettél vagy mire kerestél rá legutóbb</a:t>
            </a:r>
            <a:r>
              <a:rPr lang="hu-HU" dirty="0" smtClean="0">
                <a:ea typeface="Calibri" panose="020F0502020204030204" pitchFamily="34" charset="0"/>
              </a:rPr>
              <a:t>.</a:t>
            </a:r>
          </a:p>
          <a:p>
            <a:pPr indent="0">
              <a:buNone/>
            </a:pPr>
            <a:endParaRPr lang="de-AT" dirty="0">
              <a:ea typeface="Calibri" panose="020F0502020204030204" pitchFamily="34" charset="0"/>
            </a:endParaRPr>
          </a:p>
          <a:p>
            <a:pPr marL="457200"/>
            <a:r>
              <a:rPr lang="hu-HU" sz="2400" dirty="0" smtClean="0">
                <a:ea typeface="Calibri" panose="020F0502020204030204" pitchFamily="34" charset="0"/>
              </a:rPr>
              <a:t>Hogy éreznéd magad ettől</a:t>
            </a:r>
            <a:r>
              <a:rPr lang="de-AT" sz="2400" dirty="0" smtClean="0">
                <a:ea typeface="Calibri" panose="020F0502020204030204" pitchFamily="34" charset="0"/>
              </a:rPr>
              <a:t>? 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Pontosan tudod, hogy milyen információkat teszel közzé az </a:t>
            </a:r>
            <a:r>
              <a:rPr lang="hu-HU" sz="2400" dirty="0" smtClean="0">
                <a:ea typeface="Calibri" panose="020F0502020204030204" pitchFamily="34" charset="0"/>
              </a:rPr>
              <a:t>interneten, </a:t>
            </a:r>
            <a:r>
              <a:rPr lang="hu-HU" sz="2400" dirty="0" smtClean="0">
                <a:ea typeface="Calibri" panose="020F0502020204030204" pitchFamily="34" charset="0"/>
              </a:rPr>
              <a:t>és ki fér ezekhez hozzá</a:t>
            </a:r>
            <a:r>
              <a:rPr lang="de-AT" sz="2400" dirty="0" smtClean="0">
                <a:ea typeface="Calibri" panose="020F0502020204030204" pitchFamily="34" charset="0"/>
              </a:rPr>
              <a:t>? </a:t>
            </a:r>
            <a:r>
              <a:rPr lang="de-AT" sz="2400" dirty="0">
                <a:ea typeface="Calibri" panose="020F0502020204030204" pitchFamily="34" charset="0"/>
              </a:rPr>
              <a:t>
</a:t>
            </a:r>
            <a:r>
              <a:rPr lang="hu-HU" sz="2400" dirty="0" smtClean="0">
                <a:ea typeface="Calibri" panose="020F0502020204030204" pitchFamily="34" charset="0"/>
              </a:rPr>
              <a:t>Ellenőrizd az alkalmazásaidat</a:t>
            </a:r>
            <a:r>
              <a:rPr lang="de-AT" sz="2400" dirty="0" smtClean="0">
                <a:ea typeface="Calibri" panose="020F0502020204030204" pitchFamily="34" charset="0"/>
              </a:rPr>
              <a:t>: </a:t>
            </a:r>
            <a:r>
              <a:rPr lang="hu-HU" sz="2400" dirty="0" smtClean="0">
                <a:ea typeface="Calibri" panose="020F0502020204030204" pitchFamily="34" charset="0"/>
              </a:rPr>
              <a:t>megosztanád ezeket az információkat idegenekkel a vonaton vagy egy rendezvényen? 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1429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4E387-F62F-4374-B3E7-02826A6F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Képzeljétek el a következő </a:t>
            </a:r>
            <a:r>
              <a:rPr lang="hu-HU" sz="3600" dirty="0" smtClean="0"/>
              <a:t>forgatókönyvet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45091-1E0B-3D06-CD5F-537CD88B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7"/>
            <a:ext cx="9693408" cy="4850955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dirty="0">
                <a:ea typeface="Calibri" panose="020F0502020204030204" pitchFamily="34" charset="0"/>
              </a:rPr>
              <a:t>Bárki, aki szembejön az utcán, azonnal tudja, hogy hol jártál korábban, hol vetted a ruháidat, mit ettél vagy mire kerestél rá legutóbb</a:t>
            </a:r>
            <a:r>
              <a:rPr lang="hu-HU" dirty="0" smtClean="0">
                <a:ea typeface="Calibri" panose="020F0502020204030204" pitchFamily="34" charset="0"/>
              </a:rPr>
              <a:t>.</a:t>
            </a:r>
            <a:endParaRPr lang="de-AT" dirty="0">
              <a:ea typeface="Calibri" panose="020F0502020204030204" pitchFamily="34" charset="0"/>
            </a:endParaRPr>
          </a:p>
          <a:p>
            <a:pPr indent="0">
              <a:buNone/>
            </a:pPr>
            <a:endParaRPr lang="de-AT" sz="32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000" b="1" dirty="0" smtClean="0"/>
              <a:t>Hogyan lehet valakit csak a közösségi médián keresztül lenyomozni (7:00 perctől)</a:t>
            </a:r>
          </a:p>
          <a:p>
            <a:pPr marL="0" indent="0">
              <a:buNone/>
            </a:pPr>
            <a:r>
              <a:rPr lang="de-AT" sz="2000" b="1" u="sng" dirty="0" smtClean="0">
                <a:solidFill>
                  <a:schemeClr val="accent1"/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de-AT" sz="2000" b="1" u="sng" dirty="0">
                <a:solidFill>
                  <a:schemeClr val="accent1"/>
                </a:solidFill>
                <a:effectLst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://www.youtube.com/watch?v=KWfq8nbfGhg&amp;ab_channel=tomatolix</a:t>
            </a:r>
            <a:r>
              <a:rPr lang="de-AT" sz="2000" b="1" dirty="0">
                <a:solidFill>
                  <a:schemeClr val="accent1"/>
                </a:solidFill>
                <a:effectLst/>
              </a:rPr>
              <a:t> </a:t>
            </a:r>
            <a:endParaRPr lang="de-D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2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4E387-F62F-4374-B3E7-02826A6F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557630"/>
            <a:ext cx="9807129" cy="1325563"/>
          </a:xfrm>
        </p:spPr>
        <p:txBody>
          <a:bodyPr>
            <a:normAutofit/>
          </a:bodyPr>
          <a:lstStyle/>
          <a:p>
            <a:r>
              <a:rPr lang="hu-HU" sz="3600" dirty="0"/>
              <a:t>Képzeljétek el a következő </a:t>
            </a:r>
            <a:r>
              <a:rPr lang="hu-HU" sz="3600" dirty="0" smtClean="0"/>
              <a:t>forgatókönyvet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E45091-1E0B-3D06-CD5F-537CD88B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7"/>
            <a:ext cx="9693408" cy="4850955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hu-HU" dirty="0" smtClean="0">
              <a:ea typeface="Calibri" panose="020F0502020204030204" pitchFamily="34" charset="0"/>
            </a:endParaRPr>
          </a:p>
          <a:p>
            <a:pPr indent="0">
              <a:buNone/>
            </a:pPr>
            <a:r>
              <a:rPr lang="hu-HU" dirty="0" smtClean="0">
                <a:ea typeface="Calibri" panose="020F0502020204030204" pitchFamily="34" charset="0"/>
              </a:rPr>
              <a:t>Bárki</a:t>
            </a:r>
            <a:r>
              <a:rPr lang="hu-HU" dirty="0">
                <a:ea typeface="Calibri" panose="020F0502020204030204" pitchFamily="34" charset="0"/>
              </a:rPr>
              <a:t>, aki szembejön az utcán, azonnal tudja, hogy hol jártál korábban, hol vetted a ruháidat, mit ettél vagy mire kerestél rá legutóbb</a:t>
            </a:r>
            <a:r>
              <a:rPr lang="hu-HU" dirty="0" smtClean="0">
                <a:ea typeface="Calibri" panose="020F0502020204030204" pitchFamily="34" charset="0"/>
              </a:rPr>
              <a:t>.</a:t>
            </a:r>
            <a:endParaRPr lang="de-AT" dirty="0">
              <a:ea typeface="Calibri" panose="020F0502020204030204" pitchFamily="34" charset="0"/>
            </a:endParaRPr>
          </a:p>
          <a:p>
            <a:pPr indent="0">
              <a:buNone/>
            </a:pPr>
            <a:endParaRPr lang="de-AT" sz="3200" dirty="0">
              <a:effectLst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de-AT" b="1" dirty="0">
                <a:solidFill>
                  <a:schemeClr val="accent1"/>
                </a:solidFill>
              </a:rPr>
              <a:t>	</a:t>
            </a:r>
            <a:r>
              <a:rPr lang="hu-HU" b="1" dirty="0" smtClean="0">
                <a:solidFill>
                  <a:schemeClr val="accent1"/>
                </a:solidFill>
              </a:rPr>
              <a:t>Milyen lehetőségeid vannak a személyes adataid    </a:t>
            </a:r>
            <a:r>
              <a:rPr lang="hu-HU" b="1" dirty="0" smtClean="0">
                <a:solidFill>
                  <a:schemeClr val="accent1"/>
                </a:solidFill>
              </a:rPr>
              <a:t>védelmére</a:t>
            </a:r>
            <a:r>
              <a:rPr lang="hu-HU" b="1" dirty="0" smtClean="0">
                <a:solidFill>
                  <a:schemeClr val="accent1"/>
                </a:solidFill>
              </a:rPr>
              <a:t>? </a:t>
            </a:r>
            <a:r>
              <a:rPr lang="de-AT" b="1" dirty="0" smtClean="0">
                <a:solidFill>
                  <a:schemeClr val="accent1"/>
                </a:solidFill>
              </a:rPr>
              <a:t> </a:t>
            </a:r>
            <a:r>
              <a:rPr lang="hu-HU" b="1" dirty="0" smtClean="0">
                <a:solidFill>
                  <a:schemeClr val="accent1"/>
                </a:solidFill>
              </a:rPr>
              <a:t>Mit tudsz és mit akarsz tenni ennek </a:t>
            </a:r>
            <a:r>
              <a:rPr lang="hu-HU" b="1" dirty="0" smtClean="0">
                <a:solidFill>
                  <a:schemeClr val="accent1"/>
                </a:solidFill>
              </a:rPr>
              <a:t>érdekében</a:t>
            </a:r>
            <a:r>
              <a:rPr lang="hu-HU" b="1" dirty="0" smtClean="0">
                <a:solidFill>
                  <a:schemeClr val="accent1"/>
                </a:solidFill>
              </a:rPr>
              <a:t>?</a:t>
            </a:r>
            <a:r>
              <a:rPr lang="de-AT" b="1" dirty="0" smtClean="0">
                <a:solidFill>
                  <a:schemeClr val="accent1"/>
                </a:solidFill>
              </a:rPr>
              <a:t>  </a:t>
            </a:r>
            <a:r>
              <a:rPr lang="de-AT" b="1" dirty="0">
                <a:solidFill>
                  <a:schemeClr val="accent1"/>
                </a:solidFill>
              </a:rPr>
              <a:t>
</a:t>
            </a:r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D15D6B0-5B9A-3A68-E479-E09284C40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6" y="3875817"/>
            <a:ext cx="733234" cy="7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FF69A-B4F5-3A57-03FB-89377A46E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>
            <a:normAutofit fontScale="90000"/>
          </a:bodyPr>
          <a:lstStyle/>
          <a:p>
            <a:pPr fontAlgn="base"/>
            <a:r>
              <a:rPr lang="hu-HU" dirty="0" smtClean="0">
                <a:solidFill>
                  <a:schemeClr val="accent1"/>
                </a:solidFill>
              </a:rPr>
              <a:t>Kvíz</a:t>
            </a: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hu-HU" sz="4000" dirty="0" smtClean="0"/>
              <a:t>Mit tud rólad a</a:t>
            </a:r>
            <a:r>
              <a:rPr lang="de-DE" sz="4000" dirty="0" smtClean="0"/>
              <a:t> </a:t>
            </a:r>
            <a:r>
              <a:rPr lang="de-DE" sz="4000" dirty="0"/>
              <a:t>Google, </a:t>
            </a:r>
            <a:r>
              <a:rPr lang="hu-HU" sz="4000" dirty="0" smtClean="0"/>
              <a:t>a </a:t>
            </a:r>
            <a:r>
              <a:rPr lang="de-DE" sz="4000" dirty="0" smtClean="0"/>
              <a:t>Facebook</a:t>
            </a:r>
            <a:r>
              <a:rPr lang="de-DE" sz="4000" dirty="0"/>
              <a:t>, </a:t>
            </a:r>
            <a:r>
              <a:rPr lang="hu-HU" sz="4000" dirty="0" smtClean="0"/>
              <a:t>az </a:t>
            </a:r>
            <a:r>
              <a:rPr lang="de-DE" sz="4000" dirty="0" smtClean="0"/>
              <a:t>Instagram </a:t>
            </a:r>
            <a:r>
              <a:rPr lang="hu-HU" sz="4000" dirty="0" smtClean="0"/>
              <a:t>és</a:t>
            </a:r>
            <a:r>
              <a:rPr lang="de-DE" sz="4000" dirty="0" smtClean="0"/>
              <a:t> </a:t>
            </a:r>
            <a:r>
              <a:rPr lang="hu-HU" sz="4000" dirty="0" smtClean="0"/>
              <a:t>a </a:t>
            </a:r>
            <a:r>
              <a:rPr lang="de-DE" sz="4000" dirty="0" err="1" smtClean="0"/>
              <a:t>Snapchat</a:t>
            </a:r>
            <a:r>
              <a:rPr lang="hu-HU" sz="4000" dirty="0" smtClean="0"/>
              <a:t>?</a:t>
            </a:r>
            <a:r>
              <a:rPr lang="de-DE" sz="4000" dirty="0" smtClean="0"/>
              <a:t> </a:t>
            </a:r>
            <a:r>
              <a:rPr lang="de-DE" dirty="0">
                <a:solidFill>
                  <a:schemeClr val="accent1"/>
                </a:solidFill>
              </a:rPr>
              <a:t>
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9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00EA0-EEC1-1CFA-D59B-71ECC91D8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Jelöld be, hogy szerinted milyen adatokkal rendelkezik a </a:t>
            </a:r>
            <a:r>
              <a:rPr lang="de-DE" sz="2800" dirty="0" smtClean="0"/>
              <a:t> </a:t>
            </a:r>
            <a:r>
              <a:rPr lang="de-DE" sz="2800" dirty="0"/>
              <a:t>Google, </a:t>
            </a:r>
            <a:r>
              <a:rPr lang="hu-HU" sz="2800" dirty="0" smtClean="0"/>
              <a:t>a </a:t>
            </a:r>
            <a:r>
              <a:rPr lang="de-DE" sz="2800" dirty="0" smtClean="0"/>
              <a:t>Facebook</a:t>
            </a:r>
            <a:r>
              <a:rPr lang="de-DE" sz="2800" dirty="0"/>
              <a:t>, </a:t>
            </a:r>
            <a:r>
              <a:rPr lang="hu-HU" sz="2800" dirty="0" smtClean="0"/>
              <a:t>az </a:t>
            </a:r>
            <a:r>
              <a:rPr lang="de-DE" sz="2800" dirty="0" smtClean="0"/>
              <a:t>Instagram</a:t>
            </a:r>
            <a:r>
              <a:rPr lang="de-DE" sz="2800" dirty="0"/>
              <a:t>, </a:t>
            </a:r>
            <a:r>
              <a:rPr lang="hu-HU" sz="2800" dirty="0" err="1" smtClean="0"/>
              <a:t>stb</a:t>
            </a:r>
            <a:r>
              <a:rPr lang="de-DE" sz="2800" dirty="0" smtClean="0"/>
              <a:t>.</a:t>
            </a:r>
            <a:r>
              <a:rPr lang="hu-HU" sz="2800" dirty="0" smtClean="0"/>
              <a:t>, ha van felhasználói fiókod!</a:t>
            </a:r>
            <a:endParaRPr lang="de-DE" sz="2800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30E18707-5978-F031-C09E-29FADDACF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7989"/>
              </p:ext>
            </p:extLst>
          </p:nvPr>
        </p:nvGraphicFramePr>
        <p:xfrm>
          <a:off x="1054608" y="1996313"/>
          <a:ext cx="3925824" cy="4543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686">
                  <a:extLst>
                    <a:ext uri="{9D8B030D-6E8A-4147-A177-3AD203B41FA5}">
                      <a16:colId xmlns:a16="http://schemas.microsoft.com/office/drawing/2014/main" val="517556691"/>
                    </a:ext>
                  </a:extLst>
                </a:gridCol>
                <a:gridCol w="800849">
                  <a:extLst>
                    <a:ext uri="{9D8B030D-6E8A-4147-A177-3AD203B41FA5}">
                      <a16:colId xmlns:a16="http://schemas.microsoft.com/office/drawing/2014/main" val="2579305234"/>
                    </a:ext>
                  </a:extLst>
                </a:gridCol>
                <a:gridCol w="898289">
                  <a:extLst>
                    <a:ext uri="{9D8B030D-6E8A-4147-A177-3AD203B41FA5}">
                      <a16:colId xmlns:a16="http://schemas.microsoft.com/office/drawing/2014/main" val="3849180583"/>
                    </a:ext>
                  </a:extLst>
                </a:gridCol>
              </a:tblGrid>
              <a:tr h="478724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Adat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Igen</a:t>
                      </a:r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Nem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02079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Korod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190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Lakhelyed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21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Milyen linkekre </a:t>
                      </a:r>
                      <a:r>
                        <a:rPr lang="hu-HU" sz="1600" dirty="0" err="1" smtClean="0">
                          <a:latin typeface="Poppins" pitchFamily="2" charset="77"/>
                          <a:cs typeface="Poppins" pitchFamily="2" charset="77"/>
                        </a:rPr>
                        <a:t>kattintasz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rá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3250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Miket szeretsz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és miket nem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9817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Mely filtereket/szűrőket keresed, használod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94075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Használsz-e fülhallgatót?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18011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Lépéseid száma</a:t>
                      </a:r>
                      <a:r>
                        <a:rPr lang="hu-H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 naponta</a:t>
                      </a:r>
                      <a:endParaRPr lang="de-AT" sz="1600" b="0" i="0" kern="1200" dirty="0">
                        <a:solidFill>
                          <a:schemeClr val="dk1"/>
                        </a:solidFill>
                        <a:effectLst/>
                        <a:latin typeface="Poppins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95737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C8021EE-2CBC-777D-52BD-05788EC6E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900776"/>
              </p:ext>
            </p:extLst>
          </p:nvPr>
        </p:nvGraphicFramePr>
        <p:xfrm>
          <a:off x="5480304" y="1996313"/>
          <a:ext cx="4281038" cy="4051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224">
                  <a:extLst>
                    <a:ext uri="{9D8B030D-6E8A-4147-A177-3AD203B41FA5}">
                      <a16:colId xmlns:a16="http://schemas.microsoft.com/office/drawing/2014/main" val="517556691"/>
                    </a:ext>
                  </a:extLst>
                </a:gridCol>
                <a:gridCol w="864543">
                  <a:extLst>
                    <a:ext uri="{9D8B030D-6E8A-4147-A177-3AD203B41FA5}">
                      <a16:colId xmlns:a16="http://schemas.microsoft.com/office/drawing/2014/main" val="2579305234"/>
                    </a:ext>
                  </a:extLst>
                </a:gridCol>
                <a:gridCol w="862271">
                  <a:extLst>
                    <a:ext uri="{9D8B030D-6E8A-4147-A177-3AD203B41FA5}">
                      <a16:colId xmlns:a16="http://schemas.microsoft.com/office/drawing/2014/main" val="3849180583"/>
                    </a:ext>
                  </a:extLst>
                </a:gridCol>
              </a:tblGrid>
              <a:tr h="462857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Adat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Poppins" pitchFamily="2" charset="77"/>
                          <a:cs typeface="Poppins" pitchFamily="2" charset="77"/>
                        </a:rPr>
                        <a:t>Igen</a:t>
                      </a:r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 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latin typeface="Poppins" pitchFamily="2" charset="77"/>
                          <a:cs typeface="Poppins" pitchFamily="2" charset="77"/>
                        </a:rPr>
                        <a:t>N</a:t>
                      </a:r>
                      <a:r>
                        <a:rPr lang="hu-HU" sz="2000" dirty="0" err="1" smtClean="0">
                          <a:latin typeface="Poppins" pitchFamily="2" charset="77"/>
                          <a:cs typeface="Poppins" pitchFamily="2" charset="77"/>
                        </a:rPr>
                        <a:t>em</a:t>
                      </a:r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02079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Az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akkumulátor töltöttségi szintje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190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Weboldalakat, amiket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meglátogatsz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0210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Képek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a telefonodban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13250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Bankszámla,</a:t>
                      </a:r>
                      <a:r>
                        <a:rPr lang="hu-HU" sz="1600" baseline="0" dirty="0" smtClean="0">
                          <a:latin typeface="Poppins" pitchFamily="2" charset="77"/>
                          <a:cs typeface="Poppins" pitchFamily="2" charset="77"/>
                        </a:rPr>
                        <a:t> vagy hitelkártya szám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98172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dirty="0" smtClean="0">
                          <a:latin typeface="Poppins" pitchFamily="2" charset="77"/>
                          <a:cs typeface="Poppins" pitchFamily="2" charset="77"/>
                        </a:rPr>
                        <a:t>Időzónád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094075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Névjegyeid</a:t>
                      </a:r>
                      <a:endParaRPr lang="de-DE" sz="16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18011"/>
                  </a:ext>
                </a:extLst>
              </a:tr>
              <a:tr h="462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Poppins" pitchFamily="2" charset="77"/>
                          <a:ea typeface="+mn-ea"/>
                          <a:cs typeface="Poppins" pitchFamily="2" charset="77"/>
                        </a:rPr>
                        <a:t>A hívások időtartama</a:t>
                      </a:r>
                      <a:endParaRPr lang="de-AT" sz="1600" b="0" i="0" kern="1200" dirty="0">
                        <a:solidFill>
                          <a:schemeClr val="dk1"/>
                        </a:solidFill>
                        <a:effectLst/>
                        <a:latin typeface="Poppins" pitchFamily="2" charset="77"/>
                        <a:ea typeface="+mn-ea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34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662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176</TotalTime>
  <Words>1226</Words>
  <Application>Microsoft Office PowerPoint</Application>
  <PresentationFormat>Szélesvásznú</PresentationFormat>
  <Paragraphs>99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Symbol</vt:lpstr>
      <vt:lpstr>Times New Roman</vt:lpstr>
      <vt:lpstr>Wingdings</vt:lpstr>
      <vt:lpstr>Office</vt:lpstr>
      <vt:lpstr>Személyes adatok a közösségi médiában
</vt:lpstr>
      <vt:lpstr>„Azzal érvelni, hogy nem érdekel a magánélethez való jog, mert nincs mit rejtegetned, nem más, mint azt mondani, hogy nem érdekel a szólásszabadság, mert nincs mit mondanod.”         – Edward Snowden</vt:lpstr>
      <vt:lpstr>Vitassátok meg a következő kérdéseket csoportokban (3-4 fő)! Készítsetek a plakátot az eredményekről!
</vt:lpstr>
      <vt:lpstr>Képzeljétek el a következő forgatókönyvet</vt:lpstr>
      <vt:lpstr>Képzeljétek el a következő forgatókönyvet</vt:lpstr>
      <vt:lpstr>Képzeljétek el a következő forgatókönyvet</vt:lpstr>
      <vt:lpstr>Képzeljétek el a következő forgatókönyvet</vt:lpstr>
      <vt:lpstr>Kvíz Mit tud rólad a Google, a Facebook, az Instagram és a Snapchat? 
</vt:lpstr>
      <vt:lpstr>Jelöld be, hogy szerinted milyen adatokkal rendelkezik a  Google, a Facebook, az Instagram, stb., ha van felhasználói fiókod!</vt:lpstr>
      <vt:lpstr>Jelöld be, hogy szerinted milyen adatokkal rendelkezik a  Google, a Facebook, az Instagram, stb., ha van felhasználói fiókod!</vt:lpstr>
      <vt:lpstr>Jelöld be, hogy szerinted milyen adatokkal rendelkezik a  Google, a Facebook, az Instagram, stb., ha van felhasználói fiókod!</vt:lpstr>
      <vt:lpstr>Miért gyűjtik ezek a platformok ezeket az adatokat? Hogyan profitálnak ebből? </vt:lpstr>
      <vt:lpstr>A közösségi média felületek felhasználják az adatainkat, hogy felajánlják azokat a vállalatoknak, akik ezáltal célzott hirdetéseket helyezhetnek el.  Tehát, még ha ezek a weboldalak első ránézésre ingyenesek is, passzívan fizetünk értük. Az időnkkel és a figyelmünkkel fizetünk, amit a weboldalak arra használnak, hogy adatokat gyűjtsenek rólunk, és azokat tovább értékesítsék a reklám céljából cégek számára.</vt:lpstr>
      <vt:lpstr>De miért passzol néha annyira a javasolt hirdetés?</vt:lpstr>
      <vt:lpstr>Mi a GDPR és mit jelent?</vt:lpstr>
      <vt:lpstr>Feladat - Mutasd meg a fiókod és megmondom, ki vagy</vt:lpstr>
      <vt:lpstr>Feladat - Mutasd meg a fiókod és megmondom, ki vagy</vt:lpstr>
      <vt:lpstr>Feladat - Mutasd meg a fiókod és megmondom, ki vagy</vt:lpstr>
      <vt:lpstr>Feladat - Mutasd meg a fiókod és megmondom, ki vagy</vt:lpstr>
      <vt:lpstr>Mit gondoltok, mennyi adatot termeltek átlagosan naponta?</vt:lpstr>
      <vt:lpstr>Mit gondoltok, mennyi adatot termeltek átlagosan naponta?</vt:lpstr>
      <vt:lpstr>Napról napra egyre több és több adat keletkezik folyamatosan.   Csak az Instagramra naponta 100 millió képet töltenek fel a felhasználók.  De ezeket az adatokat nehéz törölni az internetről.    Időutazás a időgéppel</vt:lpstr>
      <vt:lpstr>Gondoljátok át közösen, mit tudtok tenni annak érdekében, hogy a kellemetlen fotók, videók stb. törlődjenek.   Készítsetek együtt egy útmutatót!    Ha szükséges, keressetek fel olyan  weboldalakat, amelyek segítenek  ebben.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Persönliche Daten auf Social Media</dc:title>
  <dc:creator>Petra W</dc:creator>
  <cp:lastModifiedBy>Kemenesi Ágoston</cp:lastModifiedBy>
  <cp:revision>24</cp:revision>
  <dcterms:created xsi:type="dcterms:W3CDTF">2022-11-25T16:13:48Z</dcterms:created>
  <dcterms:modified xsi:type="dcterms:W3CDTF">2023-02-03T12:03:14Z</dcterms:modified>
</cp:coreProperties>
</file>