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68" r:id="rId6"/>
    <p:sldId id="269" r:id="rId7"/>
    <p:sldId id="258" r:id="rId8"/>
    <p:sldId id="259" r:id="rId9"/>
    <p:sldId id="273" r:id="rId10"/>
    <p:sldId id="260" r:id="rId11"/>
    <p:sldId id="261" r:id="rId12"/>
    <p:sldId id="271" r:id="rId13"/>
    <p:sldId id="264" r:id="rId14"/>
    <p:sldId id="270" r:id="rId15"/>
    <p:sldId id="262" r:id="rId16"/>
    <p:sldId id="263" r:id="rId17"/>
    <p:sldId id="265" r:id="rId18"/>
    <p:sldId id="272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41F2F5-01E0-4E40-BE54-7A77BF3F8B8E}" v="23" dt="2022-11-27T20:27:17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537"/>
  </p:normalViewPr>
  <p:slideViewPr>
    <p:cSldViewPr snapToGrid="0" snapToObjects="1">
      <p:cViewPr varScale="1">
        <p:scale>
          <a:sx n="117" d="100"/>
          <a:sy n="117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video" Target="https://www.youtube.com/embed/B8OKnkBW2hM?feature=oembed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jpeg"/><Relationship Id="rId2" Type="http://schemas.openxmlformats.org/officeDocument/2006/relationships/video" Target="https://www.youtube.com/embed/o2DDU4g0PRo?feature=oembed" TargetMode="External"/><Relationship Id="rId1" Type="http://schemas.openxmlformats.org/officeDocument/2006/relationships/video" Target="https://www.youtube.com/embed/eR0vE-O1X2g?feature=oembed" TargetMode="External"/><Relationship Id="rId6" Type="http://schemas.openxmlformats.org/officeDocument/2006/relationships/video" Target="https://www.youtube.com/embed/vvKXL7-y08U?feature=oembed" TargetMode="External"/><Relationship Id="rId11" Type="http://schemas.openxmlformats.org/officeDocument/2006/relationships/image" Target="../media/image18.jpeg"/><Relationship Id="rId5" Type="http://schemas.openxmlformats.org/officeDocument/2006/relationships/video" Target="https://www.youtube.com/embed/HJMx9n5mFSM?feature=oembed" TargetMode="External"/><Relationship Id="rId10" Type="http://schemas.openxmlformats.org/officeDocument/2006/relationships/image" Target="../media/image17.jpeg"/><Relationship Id="rId4" Type="http://schemas.openxmlformats.org/officeDocument/2006/relationships/video" Target="https://www.youtube.com/embed/1OqFY_2JE1c?feature=oembed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54GDm1eL0?start=27&amp;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j5LqiSabP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Q-UwSqn8E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2637844"/>
            <a:ext cx="7878653" cy="117389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Deepfakes</a:t>
            </a:r>
            <a:r>
              <a:rPr lang="hu-HU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hu-HU" dirty="0" smtClean="0"/>
              <a:t>tartalom hamisítás)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A5D2D1-5541-17FE-44C3-7E293742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421027"/>
            <a:ext cx="10256107" cy="45472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chemeClr val="accent1"/>
                </a:solidFill>
              </a:rPr>
              <a:t>A </a:t>
            </a:r>
            <a:r>
              <a:rPr lang="hu-HU" sz="3200" b="1" dirty="0" err="1" smtClean="0">
                <a:solidFill>
                  <a:schemeClr val="accent1"/>
                </a:solidFill>
              </a:rPr>
              <a:t>deepfake</a:t>
            </a:r>
            <a:r>
              <a:rPr lang="hu-HU" sz="3200" b="1" dirty="0" smtClean="0">
                <a:solidFill>
                  <a:schemeClr val="accent1"/>
                </a:solidFill>
              </a:rPr>
              <a:t> </a:t>
            </a:r>
            <a:r>
              <a:rPr lang="hu-HU" sz="3200" b="1" dirty="0" smtClean="0"/>
              <a:t>manipulált vagy mesterségesen előállított hang- vagy képhordozók</a:t>
            </a:r>
            <a:r>
              <a:rPr lang="hu-HU" sz="3200" dirty="0" smtClean="0"/>
              <a:t>, amelyek azonban valódinak tűnnek. </a:t>
            </a:r>
          </a:p>
          <a:p>
            <a:pPr marL="0" indent="0">
              <a:buNone/>
            </a:pPr>
            <a:r>
              <a:rPr lang="hu-HU" sz="3200" dirty="0" smtClean="0"/>
              <a:t>
Olyan embereket mutatnak, akik látszólag mondanak vagy tesznek valamit, de valójában azt soha nem mondták vagy tették meg. </a:t>
            </a:r>
          </a:p>
          <a:p>
            <a:pPr marL="0" indent="0">
              <a:buNone/>
            </a:pPr>
            <a:r>
              <a:rPr lang="hu-HU" sz="3200" dirty="0" smtClean="0"/>
              <a:t>
A </a:t>
            </a:r>
            <a:r>
              <a:rPr lang="hu-HU" sz="3200" dirty="0" err="1" smtClean="0"/>
              <a:t>deepfake</a:t>
            </a:r>
            <a:r>
              <a:rPr lang="hu-HU" sz="3200" dirty="0" smtClean="0"/>
              <a:t> </a:t>
            </a:r>
            <a:r>
              <a:rPr lang="hu-HU" sz="3200" b="1" dirty="0" smtClean="0"/>
              <a:t>mesterséges intelligenciával</a:t>
            </a:r>
            <a:r>
              <a:rPr lang="hu-HU" sz="3200" dirty="0" smtClean="0"/>
              <a:t>, például gépi tanulással és </a:t>
            </a:r>
            <a:r>
              <a:rPr lang="hu-HU" sz="3200" dirty="0" err="1" smtClean="0"/>
              <a:t>deep</a:t>
            </a:r>
            <a:r>
              <a:rPr lang="hu-HU" sz="3200" dirty="0" smtClean="0"/>
              <a:t> </a:t>
            </a:r>
            <a:r>
              <a:rPr lang="hu-HU" sz="3200" dirty="0" err="1" smtClean="0"/>
              <a:t>learning-gel</a:t>
            </a:r>
            <a:r>
              <a:rPr lang="hu-HU" sz="3200" dirty="0" smtClean="0"/>
              <a:t>, azaz mélytanulással hozzák létre. 
</a:t>
            </a:r>
            <a:endParaRPr lang="hu-HU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C725D09-9F50-3E70-0677-9D4FBF395987}"/>
              </a:ext>
            </a:extLst>
          </p:cNvPr>
          <p:cNvSpPr txBox="1"/>
          <p:nvPr/>
        </p:nvSpPr>
        <p:spPr>
          <a:xfrm>
            <a:off x="568411" y="6524367"/>
            <a:ext cx="9045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Poppins" pitchFamily="2" charset="77"/>
                <a:cs typeface="Poppins" pitchFamily="2" charset="77"/>
              </a:rPr>
              <a:t>Vgl.: https://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www.europarl.europa.eu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RegData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</a:t>
            </a:r>
            <a:r>
              <a:rPr lang="de-DE" sz="900" dirty="0" err="1">
                <a:latin typeface="Poppins" pitchFamily="2" charset="77"/>
                <a:cs typeface="Poppins" pitchFamily="2" charset="77"/>
              </a:rPr>
              <a:t>etudes</a:t>
            </a:r>
            <a:r>
              <a:rPr lang="de-DE" sz="900" dirty="0">
                <a:latin typeface="Poppins" pitchFamily="2" charset="77"/>
                <a:cs typeface="Poppins" pitchFamily="2" charset="77"/>
              </a:rPr>
              <a:t>/STUD/2021/690039/EPRS_STU(2021)690039_EN.pdf</a:t>
            </a:r>
          </a:p>
        </p:txBody>
      </p:sp>
    </p:spTree>
    <p:extLst>
      <p:ext uri="{BB962C8B-B14F-4D97-AF65-F5344CB8AC3E}">
        <p14:creationId xmlns:p14="http://schemas.microsoft.com/office/powerpoint/2010/main" val="357252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Kutatási feladat</a:t>
            </a:r>
            <a:r>
              <a:rPr lang="de-DE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D81887-E816-0C05-B875-996E0B29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357"/>
            <a:ext cx="9693408" cy="387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/>
              <a:t>Nézzetek meg</a:t>
            </a:r>
            <a:r>
              <a:rPr lang="de-DE" sz="3200" b="1" dirty="0" smtClean="0"/>
              <a:t> </a:t>
            </a:r>
            <a:r>
              <a:rPr lang="de-DE" sz="3200" b="1" dirty="0">
                <a:solidFill>
                  <a:schemeClr val="accent1"/>
                </a:solidFill>
              </a:rPr>
              <a:t>1-3 </a:t>
            </a:r>
            <a:r>
              <a:rPr lang="de-DE" sz="3200" b="1" dirty="0" smtClean="0">
                <a:solidFill>
                  <a:schemeClr val="accent1"/>
                </a:solidFill>
              </a:rPr>
              <a:t>vide</a:t>
            </a:r>
            <a:r>
              <a:rPr lang="hu-HU" sz="3200" b="1" dirty="0" smtClean="0">
                <a:solidFill>
                  <a:schemeClr val="accent1"/>
                </a:solidFill>
              </a:rPr>
              <a:t>ót</a:t>
            </a:r>
            <a:r>
              <a:rPr lang="de-DE" sz="3200" b="1" dirty="0" smtClean="0"/>
              <a:t> </a:t>
            </a:r>
            <a:r>
              <a:rPr lang="hu-HU" sz="3200" b="1" dirty="0" smtClean="0"/>
              <a:t>az alábbi listából!</a:t>
            </a:r>
            <a:endParaRPr lang="de-DE" sz="3200" b="1" dirty="0"/>
          </a:p>
          <a:p>
            <a:pPr marL="0" indent="0">
              <a:buNone/>
            </a:pPr>
            <a:r>
              <a:rPr lang="de-DE" sz="3200" b="1" dirty="0"/>
              <a:t>
</a:t>
            </a:r>
            <a:r>
              <a:rPr lang="hu-HU" sz="3200" b="1" dirty="0" smtClean="0"/>
              <a:t>Írjátok ki a számotokra </a:t>
            </a:r>
            <a:r>
              <a:rPr lang="hu-HU" sz="3200" b="1" dirty="0"/>
              <a:t>fontosnak tűnő információkat a </a:t>
            </a:r>
            <a:r>
              <a:rPr lang="hu-HU" sz="3200" b="1" dirty="0" err="1" smtClean="0"/>
              <a:t>deepfake-ről</a:t>
            </a:r>
            <a:r>
              <a:rPr lang="hu-HU" sz="3200" b="1" dirty="0" smtClean="0"/>
              <a:t> </a:t>
            </a:r>
            <a:r>
              <a:rPr lang="hu-HU" sz="3200" b="1" dirty="0"/>
              <a:t>(definíciók, példák, kockázatok stb.)! </a:t>
            </a:r>
            <a:r>
              <a:rPr lang="de-DE" sz="3200" b="1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2819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336C7E-B845-A682-1AA7-4BDCF94D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730" y="557189"/>
            <a:ext cx="9562070" cy="11105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Kutatási</a:t>
            </a:r>
            <a:r>
              <a:rPr lang="en-US" sz="4000" dirty="0"/>
              <a:t> </a:t>
            </a:r>
            <a:r>
              <a:rPr lang="en-US" sz="4000" dirty="0" err="1"/>
              <a:t>feladat</a:t>
            </a:r>
            <a:endParaRPr lang="en-US" sz="5200" kern="1200" dirty="0">
              <a:solidFill>
                <a:schemeClr val="tx1"/>
              </a:solidFill>
            </a:endParaRPr>
          </a:p>
        </p:txBody>
      </p:sp>
      <p:pic>
        <p:nvPicPr>
          <p:cNvPr id="10" name="Onlinemedien 9" descr="Wie funktionieren Deepfake-Videos? | alpha Lernen erklärt Medienkompetenz (so geht MEDIEN)">
            <a:hlinkClick r:id="" action="ppaction://media"/>
            <a:extLst>
              <a:ext uri="{FF2B5EF4-FFF2-40B4-BE49-F238E27FC236}">
                <a16:creationId xmlns:a16="http://schemas.microsoft.com/office/drawing/2014/main" id="{2CB26A4D-7605-0C7E-BCAE-97A1D165EE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74806" y="1834939"/>
            <a:ext cx="3640665" cy="2056976"/>
          </a:xfrm>
          <a:prstGeom prst="rect">
            <a:avLst/>
          </a:prstGeom>
        </p:spPr>
      </p:pic>
      <p:pic>
        <p:nvPicPr>
          <p:cNvPr id="14" name="Onlinemedien 13" descr="Fake videos of real people -- and how to spot them | Supasorn Suwajanakorn">
            <a:hlinkClick r:id="" action="ppaction://media"/>
            <a:extLst>
              <a:ext uri="{FF2B5EF4-FFF2-40B4-BE49-F238E27FC236}">
                <a16:creationId xmlns:a16="http://schemas.microsoft.com/office/drawing/2014/main" id="{994DAC98-C710-3A7A-BA12-718D24F24621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4270741" y="1834939"/>
            <a:ext cx="3640665" cy="2056976"/>
          </a:xfrm>
          <a:prstGeom prst="rect">
            <a:avLst/>
          </a:prstGeom>
        </p:spPr>
      </p:pic>
      <p:pic>
        <p:nvPicPr>
          <p:cNvPr id="9" name="Onlinemedien 8" descr="ganz konkret: Deepfakes gegen Fakten? | Zeit für Politik">
            <a:hlinkClick r:id="" action="ppaction://media"/>
            <a:extLst>
              <a:ext uri="{FF2B5EF4-FFF2-40B4-BE49-F238E27FC236}">
                <a16:creationId xmlns:a16="http://schemas.microsoft.com/office/drawing/2014/main" id="{13776254-C007-30B0-EA86-659EBB7AD620}"/>
              </a:ext>
            </a:extLst>
          </p:cNvPr>
          <p:cNvPicPr>
            <a:picLocks noGrp="1" noRot="1" noChangeAspect="1"/>
          </p:cNvPicPr>
          <p:nvPr>
            <p:ph idx="1"/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8264098" y="1834939"/>
            <a:ext cx="3640665" cy="2056976"/>
          </a:xfrm>
          <a:prstGeom prst="rect">
            <a:avLst/>
          </a:prstGeom>
        </p:spPr>
      </p:pic>
      <p:pic>
        <p:nvPicPr>
          <p:cNvPr id="13" name="Onlinemedien 12" descr="Deepfakes: Is This Video Even Real? | NYT Opinion">
            <a:hlinkClick r:id="" action="ppaction://media"/>
            <a:extLst>
              <a:ext uri="{FF2B5EF4-FFF2-40B4-BE49-F238E27FC236}">
                <a16:creationId xmlns:a16="http://schemas.microsoft.com/office/drawing/2014/main" id="{23319CFE-377D-12B8-736C-3B4E907A1CC4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1"/>
          <a:stretch>
            <a:fillRect/>
          </a:stretch>
        </p:blipFill>
        <p:spPr>
          <a:xfrm>
            <a:off x="274806" y="4063630"/>
            <a:ext cx="3640665" cy="2056976"/>
          </a:xfrm>
          <a:prstGeom prst="rect">
            <a:avLst/>
          </a:prstGeom>
        </p:spPr>
      </p:pic>
      <p:pic>
        <p:nvPicPr>
          <p:cNvPr id="11" name="Onlinemedien 10" descr="Selbstversuch: Wie macht man ein Deepfake-Video? | Selbstversuch | BR24">
            <a:hlinkClick r:id="" action="ppaction://media"/>
            <a:extLst>
              <a:ext uri="{FF2B5EF4-FFF2-40B4-BE49-F238E27FC236}">
                <a16:creationId xmlns:a16="http://schemas.microsoft.com/office/drawing/2014/main" id="{910383EB-115C-F9EC-4F22-BE7D4D732CF1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2"/>
          <a:stretch>
            <a:fillRect/>
          </a:stretch>
        </p:blipFill>
        <p:spPr>
          <a:xfrm>
            <a:off x="4270741" y="4063630"/>
            <a:ext cx="3640665" cy="2056976"/>
          </a:xfrm>
          <a:prstGeom prst="rect">
            <a:avLst/>
          </a:prstGeom>
        </p:spPr>
      </p:pic>
      <p:pic>
        <p:nvPicPr>
          <p:cNvPr id="12" name="Onlinemedien 11" descr="Täuschung mit Deepfakes | Odysso – Wissen im SWR">
            <a:hlinkClick r:id="" action="ppaction://media"/>
            <a:extLst>
              <a:ext uri="{FF2B5EF4-FFF2-40B4-BE49-F238E27FC236}">
                <a16:creationId xmlns:a16="http://schemas.microsoft.com/office/drawing/2014/main" id="{9F87F3FE-1A94-797E-57FC-13470DDA9195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3"/>
          <a:stretch>
            <a:fillRect/>
          </a:stretch>
        </p:blipFill>
        <p:spPr>
          <a:xfrm>
            <a:off x="8264098" y="4063630"/>
            <a:ext cx="3640665" cy="2056976"/>
          </a:xfrm>
          <a:prstGeom prst="rect">
            <a:avLst/>
          </a:prstGeom>
        </p:spPr>
      </p:pic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C5021F-0CB2-FB7E-7FA6-39219AFF3DF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20139"/>
          <a:stretch/>
        </p:blipFill>
        <p:spPr>
          <a:xfrm>
            <a:off x="367783" y="590957"/>
            <a:ext cx="1279192" cy="7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43F8D-EE8E-C0FA-762B-916466043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7033"/>
            <a:ext cx="9807129" cy="2303934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rgbClr val="000000"/>
                </a:solidFill>
              </a:rPr>
              <a:t>Hogyan lehet </a:t>
            </a:r>
            <a:r>
              <a:rPr lang="hu-HU" sz="3600" dirty="0" err="1" smtClean="0">
                <a:solidFill>
                  <a:schemeClr val="accent1"/>
                </a:solidFill>
              </a:rPr>
              <a:t>deepfake</a:t>
            </a:r>
            <a:r>
              <a:rPr lang="hu-HU" sz="3600" dirty="0" smtClean="0">
                <a:solidFill>
                  <a:schemeClr val="accent1"/>
                </a:solidFill>
              </a:rPr>
              <a:t>-et </a:t>
            </a:r>
            <a:r>
              <a:rPr lang="hu-HU" sz="3600" dirty="0" smtClean="0">
                <a:solidFill>
                  <a:srgbClr val="000000"/>
                </a:solidFill>
              </a:rPr>
              <a:t>létrehozni</a:t>
            </a:r>
            <a:r>
              <a:rPr lang="hu-HU" sz="3600" dirty="0" smtClean="0">
                <a:solidFill>
                  <a:schemeClr val="accent1"/>
                </a:solidFill>
              </a:rPr>
              <a:t> </a:t>
            </a:r>
            <a:r>
              <a:rPr lang="hu-HU" sz="3600" dirty="0" smtClean="0">
                <a:solidFill>
                  <a:srgbClr val="000000"/>
                </a:solidFill>
              </a:rPr>
              <a:t>és milyen </a:t>
            </a:r>
            <a:r>
              <a:rPr lang="hu-HU" sz="3600" dirty="0" smtClean="0">
                <a:solidFill>
                  <a:schemeClr val="accent1"/>
                </a:solidFill>
              </a:rPr>
              <a:t>technikai ismeretekre </a:t>
            </a:r>
            <a:r>
              <a:rPr lang="hu-HU" sz="3600" dirty="0" smtClean="0">
                <a:solidFill>
                  <a:srgbClr val="000000"/>
                </a:solidFill>
              </a:rPr>
              <a:t>van hozzá szükség?</a:t>
            </a:r>
            <a:r>
              <a:rPr lang="de-AT" sz="3600" dirty="0">
                <a:solidFill>
                  <a:srgbClr val="000000"/>
                </a:solidFill>
              </a:rPr>
              <a:t/>
            </a:r>
            <a:br>
              <a:rPr lang="de-AT" sz="3600" dirty="0">
                <a:solidFill>
                  <a:srgbClr val="000000"/>
                </a:solidFill>
              </a:rPr>
            </a:br>
            <a:r>
              <a:rPr lang="de-AT" sz="3600" dirty="0">
                <a:solidFill>
                  <a:srgbClr val="000000"/>
                </a:solidFill>
              </a:rPr>
              <a:t>
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2474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129F-3307-6D00-68B9-67ED9AA9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0000"/>
                </a:solidFill>
              </a:rPr>
              <a:t>Hogyan lehet </a:t>
            </a:r>
            <a:r>
              <a:rPr lang="hu-HU" dirty="0" err="1" smtClean="0">
                <a:solidFill>
                  <a:srgbClr val="000000"/>
                </a:solidFill>
              </a:rPr>
              <a:t>deepfake</a:t>
            </a:r>
            <a:r>
              <a:rPr lang="hu-HU" dirty="0" smtClean="0">
                <a:solidFill>
                  <a:srgbClr val="000000"/>
                </a:solidFill>
              </a:rPr>
              <a:t>-et létrehozni</a:t>
            </a:r>
            <a:r>
              <a:rPr lang="hu-HU" dirty="0" smtClean="0"/>
              <a:t>?</a:t>
            </a:r>
            <a:r>
              <a:rPr lang="de-DE" dirty="0"/>
              <a:t>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A193F8-ECE0-453E-2621-817C1F5A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3200" b="1" dirty="0">
                <a:ea typeface="Calibri" panose="020F0502020204030204" pitchFamily="34" charset="0"/>
              </a:rPr>
              <a:t>Generative </a:t>
            </a:r>
            <a:r>
              <a:rPr lang="de-AT" sz="3200" b="1" dirty="0" err="1">
                <a:ea typeface="Calibri" panose="020F0502020204030204" pitchFamily="34" charset="0"/>
              </a:rPr>
              <a:t>Adversarial</a:t>
            </a:r>
            <a:r>
              <a:rPr lang="de-AT" sz="3200" b="1" dirty="0">
                <a:ea typeface="Calibri" panose="020F0502020204030204" pitchFamily="34" charset="0"/>
              </a:rPr>
              <a:t> Networks (GANs): </a:t>
            </a:r>
            <a:r>
              <a:rPr lang="hu-HU" sz="3200" dirty="0">
                <a:ea typeface="Calibri" panose="020F0502020204030204" pitchFamily="34" charset="0"/>
              </a:rPr>
              <a:t>képek elemzése új, hasonló minőségű képek </a:t>
            </a:r>
            <a:r>
              <a:rPr lang="hu-HU" sz="3200" dirty="0" smtClean="0">
                <a:ea typeface="Calibri" panose="020F0502020204030204" pitchFamily="34" charset="0"/>
              </a:rPr>
              <a:t>létrehozásához</a:t>
            </a:r>
            <a:br>
              <a:rPr lang="hu-HU" sz="3200" dirty="0" smtClean="0">
                <a:ea typeface="Calibri" panose="020F0502020204030204" pitchFamily="34" charset="0"/>
              </a:rPr>
            </a:br>
            <a:r>
              <a:rPr lang="de-AT" sz="3200" b="1" dirty="0">
                <a:ea typeface="Calibri" panose="020F0502020204030204" pitchFamily="34" charset="0"/>
              </a:rPr>
              <a:t>
Autoencoders: </a:t>
            </a:r>
            <a:r>
              <a:rPr lang="hu-HU" sz="3200" dirty="0" smtClean="0">
                <a:ea typeface="Calibri" panose="020F0502020204030204" pitchFamily="34" charset="0"/>
              </a:rPr>
              <a:t>az arcszerkezetekre vonatkozó információk kinyerése a képekből, melyek felhasználásával egy új arcszerkezet hozható létre 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9565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B09D5-455B-BB27-25A6-16D5E3F8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62" y="1640469"/>
            <a:ext cx="10414671" cy="4551784"/>
          </a:xfrm>
        </p:spPr>
        <p:txBody>
          <a:bodyPr>
            <a:noAutofit/>
          </a:bodyPr>
          <a:lstStyle/>
          <a:p>
            <a:r>
              <a:rPr lang="hu-HU" sz="2800" dirty="0" smtClean="0"/>
              <a:t>Gondolkodjatok kis csoportokban és </a:t>
            </a:r>
            <a:r>
              <a:rPr lang="hu-HU" sz="2800" dirty="0" err="1" smtClean="0"/>
              <a:t>gyűjtsetek</a:t>
            </a:r>
            <a:r>
              <a:rPr lang="hu-HU" sz="2800" dirty="0" smtClean="0"/>
              <a:t> </a:t>
            </a:r>
            <a:r>
              <a:rPr lang="hu-HU" sz="2800" dirty="0" smtClean="0">
                <a:solidFill>
                  <a:schemeClr val="accent1"/>
                </a:solidFill>
              </a:rPr>
              <a:t>példákat</a:t>
            </a:r>
            <a:r>
              <a:rPr lang="hu-HU" sz="2800" dirty="0" smtClean="0"/>
              <a:t> az alábbiakra: </a:t>
            </a:r>
            <a:br>
              <a:rPr lang="hu-HU" sz="2800" dirty="0" smtClean="0"/>
            </a:br>
            <a:r>
              <a:rPr lang="hu-HU" sz="2800" dirty="0" smtClean="0"/>
              <a:t>	Ki </a:t>
            </a:r>
            <a:r>
              <a:rPr lang="hu-HU" sz="2800" dirty="0" smtClean="0">
                <a:solidFill>
                  <a:schemeClr val="accent1"/>
                </a:solidFill>
              </a:rPr>
              <a:t>profitál</a:t>
            </a:r>
            <a:r>
              <a:rPr lang="hu-HU" sz="2800" dirty="0" smtClean="0"/>
              <a:t> a </a:t>
            </a:r>
            <a:r>
              <a:rPr lang="hu-HU" sz="2800" dirty="0" err="1" smtClean="0"/>
              <a:t>deepfake-ekből</a:t>
            </a:r>
            <a:r>
              <a:rPr lang="hu-HU" sz="2800" dirty="0" smtClean="0"/>
              <a:t>? Kinek árt?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	Milyen </a:t>
            </a:r>
            <a:r>
              <a:rPr lang="hu-HU" sz="2800" dirty="0" smtClean="0">
                <a:solidFill>
                  <a:schemeClr val="accent1"/>
                </a:solidFill>
              </a:rPr>
              <a:t>kockázatokkal</a:t>
            </a:r>
            <a:r>
              <a:rPr lang="hu-HU" sz="2800" dirty="0" smtClean="0"/>
              <a:t> jár?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 	Hogyan befolyásolják ezek a </a:t>
            </a:r>
            <a:r>
              <a:rPr lang="hu-HU" sz="2800" dirty="0" err="1" smtClean="0"/>
              <a:t>deepfake-ek</a:t>
            </a:r>
            <a:r>
              <a:rPr lang="hu-HU" sz="2800" dirty="0" smtClean="0"/>
              <a:t> a 	véleményünket? </a:t>
            </a:r>
            <a:br>
              <a:rPr lang="hu-HU" sz="2800" dirty="0" smtClean="0"/>
            </a:br>
            <a:r>
              <a:rPr lang="hu-HU" sz="2800" dirty="0" smtClean="0"/>
              <a:t> 	</a:t>
            </a:r>
            <a:br>
              <a:rPr lang="hu-HU" sz="2800" dirty="0" smtClean="0"/>
            </a:br>
            <a:r>
              <a:rPr lang="hu-HU" sz="2800" dirty="0" smtClean="0"/>
              <a:t>	Gondolkodjatok </a:t>
            </a:r>
            <a:r>
              <a:rPr lang="hu-HU" sz="2800" dirty="0" smtClean="0">
                <a:solidFill>
                  <a:schemeClr val="accent1"/>
                </a:solidFill>
              </a:rPr>
              <a:t>stratégiákon</a:t>
            </a:r>
            <a:r>
              <a:rPr lang="hu-HU" sz="2800" dirty="0" smtClean="0"/>
              <a:t>: hogyan lehet </a:t>
            </a:r>
            <a:r>
              <a:rPr lang="hu-HU" sz="2800" dirty="0" smtClean="0">
                <a:solidFill>
                  <a:schemeClr val="accent1"/>
                </a:solidFill>
              </a:rPr>
              <a:t>leleplezni</a:t>
            </a:r>
            <a:r>
              <a:rPr lang="hu-HU" sz="2800" dirty="0" smtClean="0"/>
              <a:t> 	ezeket a manipulatív </a:t>
            </a:r>
            <a:r>
              <a:rPr lang="hu-HU" sz="2800" dirty="0" err="1" smtClean="0"/>
              <a:t>deepfake-eket</a:t>
            </a:r>
            <a:r>
              <a:rPr lang="hu-HU" sz="2800" dirty="0" smtClean="0"/>
              <a:t>? 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	Ki tudna bármit is tenni a </a:t>
            </a:r>
            <a:r>
              <a:rPr lang="hu-HU" sz="2800" dirty="0" err="1" smtClean="0"/>
              <a:t>deepfake</a:t>
            </a:r>
            <a:r>
              <a:rPr lang="hu-HU" sz="2800" dirty="0" smtClean="0"/>
              <a:t> ellen politikai és 	jogi szinten? </a:t>
            </a:r>
            <a:endParaRPr lang="hu-HU" sz="2800" dirty="0"/>
          </a:p>
        </p:txBody>
      </p:sp>
      <p:pic>
        <p:nvPicPr>
          <p:cNvPr id="5" name="Grafik 4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7BA9FA0-B09F-E69E-BBCB-A3460908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88" y="1916866"/>
            <a:ext cx="516910" cy="516910"/>
          </a:xfrm>
          <a:prstGeom prst="rect">
            <a:avLst/>
          </a:prstGeom>
        </p:spPr>
      </p:pic>
      <p:pic>
        <p:nvPicPr>
          <p:cNvPr id="6" name="Grafik 5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894529E-D5F0-5BCF-9F65-47E57AEDF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6" y="2660452"/>
            <a:ext cx="516910" cy="516910"/>
          </a:xfrm>
          <a:prstGeom prst="rect">
            <a:avLst/>
          </a:prstGeom>
        </p:spPr>
      </p:pic>
      <p:pic>
        <p:nvPicPr>
          <p:cNvPr id="7" name="Grafik 6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049B40F-8AF1-9D99-D8A2-BF470E1AF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0" y="3563787"/>
            <a:ext cx="516910" cy="516910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977EEBE5-09C8-F414-6741-73E7BFF18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6" y="4693798"/>
            <a:ext cx="516910" cy="516910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E4A94F2-DA13-11A6-734C-1EC8B300F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26" y="5856480"/>
            <a:ext cx="516910" cy="5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1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873" y="2766218"/>
            <a:ext cx="98071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dirty="0" smtClean="0"/>
              <a:t>Mit gondoltok</a:t>
            </a:r>
            <a:r>
              <a:rPr lang="de-DE" sz="2700" dirty="0" smtClean="0"/>
              <a:t>?</a:t>
            </a:r>
            <a:r>
              <a:rPr lang="de-DE" sz="2700" dirty="0"/>
              <a:t/>
            </a:r>
            <a:br>
              <a:rPr lang="de-DE" sz="2700" dirty="0"/>
            </a:br>
            <a:r>
              <a:rPr lang="de-DE" sz="2700" dirty="0"/>
              <a:t/>
            </a:r>
            <a:br>
              <a:rPr lang="de-DE" sz="2700" dirty="0"/>
            </a:br>
            <a:r>
              <a:rPr lang="hu-HU" sz="4900" dirty="0" smtClean="0"/>
              <a:t>Létezik egyáltalán </a:t>
            </a:r>
            <a:r>
              <a:rPr lang="de-DE" sz="4900" dirty="0" smtClean="0">
                <a:solidFill>
                  <a:schemeClr val="accent1"/>
                </a:solidFill>
              </a:rPr>
              <a:t>leg</a:t>
            </a:r>
            <a:r>
              <a:rPr lang="hu-HU" sz="4900" dirty="0" smtClean="0">
                <a:solidFill>
                  <a:schemeClr val="accent1"/>
                </a:solidFill>
              </a:rPr>
              <a:t>á</a:t>
            </a:r>
            <a:r>
              <a:rPr lang="de-DE" sz="4900" dirty="0" smtClean="0">
                <a:solidFill>
                  <a:schemeClr val="accent1"/>
                </a:solidFill>
              </a:rPr>
              <a:t>l</a:t>
            </a:r>
            <a:r>
              <a:rPr lang="hu-HU" sz="4900" dirty="0" smtClean="0">
                <a:solidFill>
                  <a:schemeClr val="accent1"/>
                </a:solidFill>
              </a:rPr>
              <a:t>is </a:t>
            </a:r>
            <a:r>
              <a:rPr lang="hu-HU" sz="4900" dirty="0" err="1"/>
              <a:t>d</a:t>
            </a:r>
            <a:r>
              <a:rPr lang="hu-HU" sz="4900" dirty="0" err="1" smtClean="0"/>
              <a:t>eepfake</a:t>
            </a:r>
            <a:r>
              <a:rPr lang="de-DE" sz="4900" dirty="0" smtClean="0"/>
              <a:t>? </a:t>
            </a:r>
            <a:r>
              <a:rPr lang="de-DE" sz="4900" dirty="0"/>
              <a:t>
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172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8C715-5275-6F34-B81E-55B9FBF33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/>
              <a:t>Létezik egyáltalán </a:t>
            </a:r>
            <a:r>
              <a:rPr lang="de-DE" sz="3600" dirty="0">
                <a:solidFill>
                  <a:schemeClr val="accent1"/>
                </a:solidFill>
              </a:rPr>
              <a:t>leg</a:t>
            </a:r>
            <a:r>
              <a:rPr lang="hu-HU" sz="3600" dirty="0">
                <a:solidFill>
                  <a:schemeClr val="accent1"/>
                </a:solidFill>
              </a:rPr>
              <a:t>á</a:t>
            </a:r>
            <a:r>
              <a:rPr lang="de-DE" sz="3600" dirty="0">
                <a:solidFill>
                  <a:schemeClr val="accent1"/>
                </a:solidFill>
              </a:rPr>
              <a:t>l</a:t>
            </a:r>
            <a:r>
              <a:rPr lang="hu-HU" sz="3600" dirty="0">
                <a:solidFill>
                  <a:schemeClr val="accent1"/>
                </a:solidFill>
              </a:rPr>
              <a:t>is </a:t>
            </a:r>
            <a:r>
              <a:rPr lang="hu-HU" sz="3600" dirty="0" err="1"/>
              <a:t>d</a:t>
            </a:r>
            <a:r>
              <a:rPr lang="hu-HU" sz="3600" dirty="0" err="1" smtClean="0"/>
              <a:t>eepfake</a:t>
            </a:r>
            <a:r>
              <a:rPr lang="de-DE" sz="3600" dirty="0"/>
              <a:t>? 
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7C0BFA-5EF3-7125-9972-BCC6EFB62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Egy személyről készült képet vagy videót soha nem szabad közzétenni csak úgy </a:t>
            </a:r>
            <a:r>
              <a:rPr lang="hu-HU" sz="3200" b="1" dirty="0" smtClean="0">
                <a:solidFill>
                  <a:schemeClr val="accent1"/>
                </a:solidFill>
                <a:sym typeface="Wingdings" pitchFamily="2" charset="2"/>
              </a:rPr>
              <a:t></a:t>
            </a:r>
            <a:r>
              <a:rPr lang="hu-HU" sz="3200" b="1" dirty="0" smtClean="0">
                <a:solidFill>
                  <a:schemeClr val="accent1"/>
                </a:solidFill>
              </a:rPr>
              <a:t> "A saját képmáshoz való jog.“</a:t>
            </a:r>
            <a:br>
              <a:rPr lang="hu-HU" sz="3200" b="1" dirty="0" smtClean="0">
                <a:solidFill>
                  <a:schemeClr val="accent1"/>
                </a:solidFill>
              </a:rPr>
            </a:br>
            <a:r>
              <a:rPr lang="hu-HU" sz="3200" b="1" dirty="0" smtClean="0">
                <a:solidFill>
                  <a:schemeClr val="accent1"/>
                </a:solidFill>
              </a:rPr>
              <a:t/>
            </a:r>
            <a:br>
              <a:rPr lang="hu-HU" sz="3200" b="1" dirty="0" smtClean="0">
                <a:solidFill>
                  <a:schemeClr val="accent1"/>
                </a:solidFill>
              </a:rPr>
            </a:br>
            <a:r>
              <a:rPr lang="hu-HU" sz="3200" dirty="0" smtClean="0"/>
              <a:t>
A hírességekről készült képeket csak akkor lehet felhasználni, ha azok tudatosan kerülnek </a:t>
            </a:r>
            <a:r>
              <a:rPr lang="hu-HU" sz="3200" b="1" dirty="0" smtClean="0">
                <a:solidFill>
                  <a:schemeClr val="accent1"/>
                </a:solidFill>
              </a:rPr>
              <a:t>nyilvánosságra</a:t>
            </a:r>
            <a:r>
              <a:rPr lang="hu-HU" sz="3200" dirty="0" smtClean="0"/>
              <a:t>. 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76026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E1D3C-4F84-F95D-FE0A-65C0011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207" y="345239"/>
            <a:ext cx="10420741" cy="1325563"/>
          </a:xfrm>
        </p:spPr>
        <p:txBody>
          <a:bodyPr>
            <a:normAutofit/>
          </a:bodyPr>
          <a:lstStyle/>
          <a:p>
            <a:r>
              <a:rPr lang="hu-HU" dirty="0" smtClean="0"/>
              <a:t>Hozzuk létre a saját </a:t>
            </a:r>
            <a:r>
              <a:rPr lang="hu-HU" dirty="0" err="1" smtClean="0"/>
              <a:t>deepfake-ünket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6C3B81-10AA-443E-53B1-56D17D02D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670" y="1902941"/>
            <a:ext cx="8984938" cy="4274022"/>
          </a:xfrm>
        </p:spPr>
        <p:txBody>
          <a:bodyPr/>
          <a:lstStyle/>
          <a:p>
            <a:r>
              <a:rPr lang="hu-HU" dirty="0" err="1" smtClean="0"/>
              <a:t>Töltsétek</a:t>
            </a:r>
            <a:r>
              <a:rPr lang="hu-HU" dirty="0" smtClean="0"/>
              <a:t> le a </a:t>
            </a:r>
            <a:r>
              <a:rPr lang="hu-HU" b="1" dirty="0" err="1" smtClean="0"/>
              <a:t>Wombo</a:t>
            </a:r>
            <a:r>
              <a:rPr lang="hu-HU" b="1" dirty="0" smtClean="0"/>
              <a:t> alkalmazást</a:t>
            </a:r>
            <a:r>
              <a:rPr lang="hu-HU" dirty="0" smtClean="0"/>
              <a:t>
Készítsetek egy </a:t>
            </a:r>
            <a:r>
              <a:rPr lang="hu-HU" dirty="0" err="1" smtClean="0"/>
              <a:t>szelfit</a:t>
            </a:r>
            <a:r>
              <a:rPr lang="hu-HU" dirty="0" smtClean="0"/>
              <a:t>
</a:t>
            </a:r>
            <a:r>
              <a:rPr lang="hu-HU" dirty="0" err="1" smtClean="0"/>
              <a:t>Válasszatok</a:t>
            </a:r>
            <a:r>
              <a:rPr lang="hu-HU" dirty="0" smtClean="0"/>
              <a:t> egy videót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Fontos, hogy az ábrázolt személyeknek </a:t>
            </a:r>
            <a:r>
              <a:rPr lang="hu-HU" b="1" dirty="0" smtClean="0">
                <a:solidFill>
                  <a:schemeClr val="accent1"/>
                </a:solidFill>
              </a:rPr>
              <a:t>bele </a:t>
            </a:r>
            <a:r>
              <a:rPr lang="hu-HU" b="1" smtClean="0">
                <a:solidFill>
                  <a:schemeClr val="accent1"/>
                </a:solidFill>
              </a:rPr>
              <a:t>kell egyezniük</a:t>
            </a:r>
            <a:r>
              <a:rPr lang="hu-HU" dirty="0" smtClean="0"/>
              <a:t>, és </a:t>
            </a:r>
            <a:r>
              <a:rPr lang="hu-HU" b="1" dirty="0" smtClean="0">
                <a:solidFill>
                  <a:schemeClr val="accent1"/>
                </a:solidFill>
              </a:rPr>
              <a:t>tilos kárt okozni </a:t>
            </a:r>
            <a:r>
              <a:rPr lang="hu-HU" dirty="0" smtClean="0"/>
              <a:t>bárkinek!</a:t>
            </a:r>
            <a:endParaRPr lang="hu-HU" dirty="0"/>
          </a:p>
        </p:txBody>
      </p:sp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D8708F0-F866-F679-AFD9-B4FE36CD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54" y="3723832"/>
            <a:ext cx="632240" cy="6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5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Vide</a:t>
            </a:r>
            <a:r>
              <a:rPr lang="hu-HU" sz="2800" dirty="0" smtClean="0"/>
              <a:t>ó</a:t>
            </a:r>
            <a:r>
              <a:rPr lang="de-DE" sz="2800" dirty="0" smtClean="0"/>
              <a:t> </a:t>
            </a:r>
            <a:r>
              <a:rPr lang="de-DE" sz="2800" dirty="0"/>
              <a:t>1: Barack Obama</a:t>
            </a:r>
          </a:p>
        </p:txBody>
      </p:sp>
      <p:pic>
        <p:nvPicPr>
          <p:cNvPr id="4" name="Onlinemedien 3" descr="You Won’t Believe What Obama Says In This Video! 😉">
            <a:hlinkClick r:id="" action="ppaction://media"/>
            <a:extLst>
              <a:ext uri="{FF2B5EF4-FFF2-40B4-BE49-F238E27FC236}">
                <a16:creationId xmlns:a16="http://schemas.microsoft.com/office/drawing/2014/main" id="{55943AD1-6445-C8ED-F6DB-3E1FEE5504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9070" y="1478435"/>
            <a:ext cx="7700963" cy="435133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=cQ54GDm1eL0&amp;t=27s&amp;ab_channel=</a:t>
            </a:r>
            <a:r>
              <a:rPr lang="de-DE" sz="1000" b="0" dirty="0" err="1"/>
              <a:t>BuzzFeedVideo</a:t>
            </a:r>
            <a:endParaRPr lang="de-DE" sz="1000" b="0" dirty="0"/>
          </a:p>
        </p:txBody>
      </p:sp>
    </p:spTree>
    <p:extLst>
      <p:ext uri="{BB962C8B-B14F-4D97-AF65-F5344CB8AC3E}">
        <p14:creationId xmlns:p14="http://schemas.microsoft.com/office/powerpoint/2010/main" val="10428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2425C-88F9-9F27-2C24-ABA3B879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14" y="2766218"/>
            <a:ext cx="9807129" cy="1325563"/>
          </a:xfrm>
        </p:spPr>
        <p:txBody>
          <a:bodyPr>
            <a:noAutofit/>
          </a:bodyPr>
          <a:lstStyle/>
          <a:p>
            <a:r>
              <a:rPr lang="hu-HU" sz="3600" dirty="0" smtClean="0"/>
              <a:t>Nézzétek meg a videókat. 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Melyik </a:t>
            </a:r>
            <a:r>
              <a:rPr lang="hu-HU" sz="3600" dirty="0" smtClean="0">
                <a:solidFill>
                  <a:schemeClr val="accent1"/>
                </a:solidFill>
              </a:rPr>
              <a:t>valódi</a:t>
            </a:r>
            <a:r>
              <a:rPr lang="hu-HU" sz="3600" dirty="0" smtClean="0"/>
              <a:t> és melyik </a:t>
            </a:r>
            <a:r>
              <a:rPr lang="hu-HU" sz="3600" dirty="0" smtClean="0">
                <a:solidFill>
                  <a:schemeClr val="accent4"/>
                </a:solidFill>
              </a:rPr>
              <a:t>hamis</a:t>
            </a:r>
            <a:r>
              <a:rPr lang="hu-HU" sz="3600" dirty="0" smtClean="0"/>
              <a:t>?</a:t>
            </a:r>
            <a:endParaRPr lang="de-DE" sz="36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5508494-6A9E-41B7-D4FC-B020F63A2649}"/>
              </a:ext>
            </a:extLst>
          </p:cNvPr>
          <p:cNvSpPr txBox="1">
            <a:spLocks/>
          </p:cNvSpPr>
          <p:nvPr/>
        </p:nvSpPr>
        <p:spPr>
          <a:xfrm>
            <a:off x="619914" y="3907158"/>
            <a:ext cx="9807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hu-HU" sz="1800" dirty="0" smtClean="0"/>
              <a:t>Készítsetek egy listát, és jegyezzétek fel, hogy szerintetek melyik videót manipulálták.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273826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Felismeritek a hamisítást? </a:t>
            </a:r>
            <a:br>
              <a:rPr lang="hu-HU" sz="2800" dirty="0" smtClean="0"/>
            </a:br>
            <a:r>
              <a:rPr lang="de-DE" sz="2800" dirty="0" smtClean="0"/>
              <a:t>(</a:t>
            </a:r>
            <a:r>
              <a:rPr lang="hu-HU" sz="2800" dirty="0" smtClean="0"/>
              <a:t>A teszt </a:t>
            </a:r>
            <a:r>
              <a:rPr lang="de-DE" sz="2800" dirty="0" smtClean="0"/>
              <a:t>05:15</a:t>
            </a:r>
            <a:r>
              <a:rPr lang="hu-HU" sz="2800" dirty="0" smtClean="0"/>
              <a:t>-</a:t>
            </a:r>
            <a:r>
              <a:rPr lang="hu-HU" sz="2800" dirty="0" err="1" smtClean="0"/>
              <a:t>nél</a:t>
            </a:r>
            <a:r>
              <a:rPr lang="hu-HU" sz="2800" dirty="0" smtClean="0"/>
              <a:t> kezdődik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=qj5LqiSabP4&amp;ab_channel=LICHTCATCHTOBY</a:t>
            </a:r>
          </a:p>
        </p:txBody>
      </p:sp>
      <p:pic>
        <p:nvPicPr>
          <p:cNvPr id="3" name="Onlinemedien 2" descr="Can you detect DEEP FAKES? Test yourself!">
            <a:hlinkClick r:id="" action="ppaction://media"/>
            <a:extLst>
              <a:ext uri="{FF2B5EF4-FFF2-40B4-BE49-F238E27FC236}">
                <a16:creationId xmlns:a16="http://schemas.microsoft.com/office/drawing/2014/main" id="{4085B981-593F-36E2-5FDD-9D7C5DF93D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6669" y="1472946"/>
            <a:ext cx="8412877" cy="475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2B10FF-4139-1AE6-C78C-BDF96444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Megoldás</a:t>
            </a:r>
            <a:endParaRPr lang="de-DE" sz="2800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7960AF8-6F33-F35C-4600-D07901332D6A}"/>
              </a:ext>
            </a:extLst>
          </p:cNvPr>
          <p:cNvSpPr txBox="1">
            <a:spLocks/>
          </p:cNvSpPr>
          <p:nvPr/>
        </p:nvSpPr>
        <p:spPr>
          <a:xfrm>
            <a:off x="1546669" y="6492875"/>
            <a:ext cx="9807129" cy="297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r>
              <a:rPr lang="de-DE" sz="1000" b="0" dirty="0"/>
              <a:t>Link zu den Lösungen: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=VtW9la3tKBo&amp;ab_channel=LICHTCATCHTOBY</a:t>
            </a: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4EBEA7E8-76AE-1D38-684A-26893ECD8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75535"/>
              </p:ext>
            </p:extLst>
          </p:nvPr>
        </p:nvGraphicFramePr>
        <p:xfrm>
          <a:off x="1546669" y="1690688"/>
          <a:ext cx="8128000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8200679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55634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1 -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2 - </a:t>
                      </a:r>
                      <a:r>
                        <a:rPr lang="hu-HU" sz="3200" dirty="0" smtClean="0">
                          <a:solidFill>
                            <a:schemeClr val="accent4"/>
                          </a:solidFill>
                        </a:rPr>
                        <a:t>hamis</a:t>
                      </a:r>
                      <a:endParaRPr lang="de-DE" sz="3200" dirty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3 -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4 -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6 - </a:t>
                      </a:r>
                      <a:r>
                        <a:rPr lang="hu-HU" sz="3200" dirty="0" smtClean="0">
                          <a:solidFill>
                            <a:schemeClr val="accent4"/>
                          </a:solidFill>
                        </a:rPr>
                        <a:t>hamis</a:t>
                      </a:r>
                      <a:endParaRPr lang="de-DE" sz="3200" dirty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7 -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8 -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9 - </a:t>
                      </a:r>
                      <a:r>
                        <a:rPr lang="hu-HU" sz="3200" dirty="0" smtClean="0">
                          <a:solidFill>
                            <a:schemeClr val="accent4"/>
                          </a:solidFill>
                        </a:rPr>
                        <a:t>hamis</a:t>
                      </a:r>
                      <a:endParaRPr lang="de-DE" sz="3200" dirty="0">
                        <a:solidFill>
                          <a:schemeClr val="accent4"/>
                        </a:solidFill>
                      </a:endParaRPr>
                    </a:p>
                    <a:p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Vide</a:t>
                      </a:r>
                      <a:r>
                        <a:rPr lang="hu-HU" sz="3200" dirty="0" smtClean="0">
                          <a:solidFill>
                            <a:schemeClr val="tx1"/>
                          </a:solidFill>
                        </a:rPr>
                        <a:t>ó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3200" dirty="0">
                          <a:solidFill>
                            <a:schemeClr val="tx1"/>
                          </a:solidFill>
                        </a:rPr>
                        <a:t>10 </a:t>
                      </a:r>
                      <a:r>
                        <a:rPr lang="de-DE" sz="320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hu-HU" sz="3200" dirty="0" smtClean="0">
                          <a:solidFill>
                            <a:schemeClr val="accent1"/>
                          </a:solidFill>
                        </a:rPr>
                        <a:t>valódi</a:t>
                      </a:r>
                      <a:endParaRPr lang="de-DE" sz="32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341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5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093B2-2120-C0FA-1461-4E95E356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94" y="6090466"/>
            <a:ext cx="9807129" cy="425708"/>
          </a:xfrm>
        </p:spPr>
        <p:txBody>
          <a:bodyPr>
            <a:normAutofit/>
          </a:bodyPr>
          <a:lstStyle/>
          <a:p>
            <a:r>
              <a:rPr lang="de-DE" sz="1000" b="0" dirty="0"/>
              <a:t>Link: https://</a:t>
            </a:r>
            <a:r>
              <a:rPr lang="de-DE" sz="1000" b="0" dirty="0" err="1"/>
              <a:t>www.youtube.com</a:t>
            </a:r>
            <a:r>
              <a:rPr lang="de-DE" sz="1000" b="0" dirty="0"/>
              <a:t>/</a:t>
            </a:r>
            <a:r>
              <a:rPr lang="de-DE" sz="1000" b="0" dirty="0" err="1"/>
              <a:t>watch?v</a:t>
            </a:r>
            <a:r>
              <a:rPr lang="de-DE" sz="1000" b="0" dirty="0"/>
              <a:t>=jCQ-UwSqn8E&amp;ab_channel=</a:t>
            </a:r>
            <a:r>
              <a:rPr lang="de-DE" sz="1000" b="0" dirty="0" err="1"/>
              <a:t>KarolyHamza</a:t>
            </a:r>
            <a:endParaRPr lang="de-DE" sz="1000" b="0" dirty="0"/>
          </a:p>
        </p:txBody>
      </p:sp>
      <p:pic>
        <p:nvPicPr>
          <p:cNvPr id="4" name="Onlinemedien 3" descr="Little Mermaid - Deepfake, Ai, Cgi hybrid technology test.">
            <a:hlinkClick r:id="" action="ppaction://media"/>
            <a:extLst>
              <a:ext uri="{FF2B5EF4-FFF2-40B4-BE49-F238E27FC236}">
                <a16:creationId xmlns:a16="http://schemas.microsoft.com/office/drawing/2014/main" id="{396DC709-7024-7551-7BED-915E66ACFDB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5594" y="1492891"/>
            <a:ext cx="8136752" cy="45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BADF8-4AA6-1D58-0C94-C9DB38B65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27" y="1134836"/>
            <a:ext cx="10043968" cy="5723163"/>
          </a:xfrm>
        </p:spPr>
        <p:txBody>
          <a:bodyPr>
            <a:noAutofit/>
          </a:bodyPr>
          <a:lstStyle/>
          <a:p>
            <a:r>
              <a:rPr lang="hu-HU" sz="3600" dirty="0" err="1" smtClean="0"/>
              <a:t>Gyűjtsétek</a:t>
            </a:r>
            <a:r>
              <a:rPr lang="hu-HU" sz="3600" dirty="0" smtClean="0"/>
              <a:t> össze, hogy mi jut eszetekbe a </a:t>
            </a:r>
            <a:r>
              <a:rPr lang="hu-HU" sz="3600" dirty="0" err="1" smtClean="0"/>
              <a:t>deepfake</a:t>
            </a:r>
            <a:r>
              <a:rPr lang="hu-HU" sz="3600" dirty="0" smtClean="0"/>
              <a:t>, azaz a hamisítás kifejezésről.</a:t>
            </a:r>
            <a:br>
              <a:rPr lang="hu-HU" sz="3600" dirty="0" smtClean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Hol találkoztok </a:t>
            </a:r>
            <a:r>
              <a:rPr lang="hu-HU" sz="3600" dirty="0" smtClean="0">
                <a:solidFill>
                  <a:schemeClr val="accent1"/>
                </a:solidFill>
              </a:rPr>
              <a:t>hamisítványokkal a mindennapi életben</a:t>
            </a:r>
            <a:r>
              <a:rPr lang="hu-HU" sz="3600" dirty="0" smtClean="0"/>
              <a:t>? Mikor használjátok a "hamisítvány" kifejezést? </a:t>
            </a:r>
            <a:r>
              <a:rPr lang="de-DE" sz="3600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733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9BD1A-652E-BF8C-591E-A9ACD5ADE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b="1" dirty="0" smtClean="0">
                <a:solidFill>
                  <a:schemeClr val="accent4"/>
                </a:solidFill>
              </a:rPr>
              <a:t>Hamis (</a:t>
            </a:r>
            <a:r>
              <a:rPr lang="hu-HU" sz="3200" b="1" dirty="0" err="1" smtClean="0">
                <a:solidFill>
                  <a:schemeClr val="accent4"/>
                </a:solidFill>
              </a:rPr>
              <a:t>fake</a:t>
            </a:r>
            <a:r>
              <a:rPr lang="hu-HU" sz="3200" b="1" dirty="0" smtClean="0">
                <a:solidFill>
                  <a:schemeClr val="accent4"/>
                </a:solidFill>
              </a:rPr>
              <a:t>)</a:t>
            </a:r>
            <a:r>
              <a:rPr lang="de-AT" sz="3200" b="1" dirty="0" smtClean="0">
                <a:solidFill>
                  <a:schemeClr val="accent4"/>
                </a:solidFill>
              </a:rPr>
              <a:t> </a:t>
            </a:r>
            <a:r>
              <a:rPr lang="de-AT" sz="3200" b="1" dirty="0"/>
              <a:t>= </a:t>
            </a:r>
            <a:r>
              <a:rPr lang="hu-HU" sz="3200" b="1" dirty="0" smtClean="0"/>
              <a:t>hamisítás; szédítés; kitalált; megrendezett</a:t>
            </a:r>
            <a:endParaRPr lang="hu-HU" sz="3200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hu-HU" sz="3200" b="1" dirty="0" smtClean="0">
                <a:solidFill>
                  <a:schemeClr val="accent4"/>
                </a:solidFill>
              </a:rPr>
              <a:t>Hamisítani </a:t>
            </a:r>
            <a:r>
              <a:rPr lang="hu-HU" sz="3200" b="1" dirty="0" smtClean="0">
                <a:solidFill>
                  <a:schemeClr val="accent4"/>
                </a:solidFill>
              </a:rPr>
              <a:t>valamit</a:t>
            </a:r>
            <a:r>
              <a:rPr lang="de-AT" sz="3200" b="1" dirty="0" smtClean="0">
                <a:solidFill>
                  <a:schemeClr val="accent4"/>
                </a:solidFill>
              </a:rPr>
              <a:t>= </a:t>
            </a:r>
            <a:r>
              <a:rPr lang="hu-HU" sz="3200" b="1" dirty="0" smtClean="0"/>
              <a:t>félremagyarázni, meghamisítani; hamis néven megjeleníteni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64549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C7FCF-6E85-3AA3-35BA-2071C236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És mit is jelent a </a:t>
            </a:r>
            <a:r>
              <a:rPr lang="hu-HU" dirty="0" err="1" smtClean="0"/>
              <a:t>deepfake</a:t>
            </a:r>
            <a:r>
              <a:rPr lang="hu-HU" dirty="0" smtClean="0"/>
              <a:t> kifejezés</a:t>
            </a:r>
            <a:r>
              <a:rPr lang="de-DE" dirty="0" smtClean="0"/>
              <a:t>?</a:t>
            </a:r>
            <a:r>
              <a:rPr lang="de-DE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04154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124</TotalTime>
  <Words>505</Words>
  <Application>Microsoft Office PowerPoint</Application>
  <PresentationFormat>Szélesvásznú</PresentationFormat>
  <Paragraphs>42</Paragraphs>
  <Slides>18</Slides>
  <Notes>0</Notes>
  <HiddenSlides>0</HiddenSlides>
  <MMClips>9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Poppins</vt:lpstr>
      <vt:lpstr>Wingdings</vt:lpstr>
      <vt:lpstr>Office</vt:lpstr>
      <vt:lpstr>Deepfakes  (tartalom hamisítás)</vt:lpstr>
      <vt:lpstr>Videó 1: Barack Obama</vt:lpstr>
      <vt:lpstr>Nézzétek meg a videókat.  Melyik valódi és melyik hamis?</vt:lpstr>
      <vt:lpstr>Felismeritek a hamisítást?  (A teszt 05:15-nél kezdődik)</vt:lpstr>
      <vt:lpstr>Megoldás</vt:lpstr>
      <vt:lpstr>Link: https://www.youtube.com/watch?v=jCQ-UwSqn8E&amp;ab_channel=KarolyHamza</vt:lpstr>
      <vt:lpstr>Gyűjtsétek össze, hogy mi jut eszetekbe a deepfake, azaz a hamisítás kifejezésről.  Hol találkoztok hamisítványokkal a mindennapi életben? Mikor használjátok a "hamisítvány" kifejezést? 
</vt:lpstr>
      <vt:lpstr>PowerPoint-bemutató</vt:lpstr>
      <vt:lpstr>És mit is jelent a deepfake kifejezés?
</vt:lpstr>
      <vt:lpstr>PowerPoint-bemutató</vt:lpstr>
      <vt:lpstr>Kutatási feladat
</vt:lpstr>
      <vt:lpstr>Kutatási feladat</vt:lpstr>
      <vt:lpstr>Hogyan lehet deepfake-et létrehozni és milyen technikai ismeretekre van hozzá szükség? 
</vt:lpstr>
      <vt:lpstr>Hogyan lehet deepfake-et létrehozni?
</vt:lpstr>
      <vt:lpstr>Gondolkodjatok kis csoportokban és gyűjtsetek példákat az alábbiakra:   Ki profitál a deepfake-ekből? Kinek árt?   Milyen kockázatokkal jár?    Hogyan befolyásolják ezek a deepfake-ek a  véleményünket?      Gondolkodjatok stratégiákon: hogyan lehet leleplezni  ezeket a manipulatív deepfake-eket?    Ki tudna bármit is tenni a deepfake ellen politikai és  jogi szinten? </vt:lpstr>
      <vt:lpstr>Mit gondoltok?  Létezik egyáltalán legális deepfake? 
</vt:lpstr>
      <vt:lpstr>Létezik egyáltalán legális deepfake? 
</vt:lpstr>
      <vt:lpstr>Hozzuk létre a saját deepfake-ünket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Deepfakes</dc:title>
  <dc:creator>Petra W</dc:creator>
  <cp:lastModifiedBy>Kemenesi Ágoston</cp:lastModifiedBy>
  <cp:revision>15</cp:revision>
  <dcterms:created xsi:type="dcterms:W3CDTF">2022-11-20T10:42:08Z</dcterms:created>
  <dcterms:modified xsi:type="dcterms:W3CDTF">2023-02-03T11:56:54Z</dcterms:modified>
</cp:coreProperties>
</file>