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8"/>
  </p:notesMasterIdLst>
  <p:sldIdLst>
    <p:sldId id="256" r:id="rId4"/>
    <p:sldId id="25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11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9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0" name="PlaceHolder 4"/>
          <p:cNvSpPr>
            <a:spLocks noGrp="1"/>
          </p:cNvSpPr>
          <p:nvPr>
            <p:ph type="dt" idx="1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1" name="PlaceHolder 5"/>
          <p:cNvSpPr>
            <a:spLocks noGrp="1"/>
          </p:cNvSpPr>
          <p:nvPr>
            <p:ph type="ftr" idx="1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2" name="PlaceHolder 6"/>
          <p:cNvSpPr>
            <a:spLocks noGrp="1"/>
          </p:cNvSpPr>
          <p:nvPr>
            <p:ph type="sldNum" idx="1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4C70E29-2D66-4BD8-8EE4-E58966CCF4D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3C0BDC-1EED-403A-80EB-B14CD19DD6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52D988-7382-4A2C-A90E-F001F66C9B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7765FA-F25D-4A0A-B221-6E564C22E5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1ADF16-3434-4764-B4C4-42555983DB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5EE2B7-7CAD-4AB6-98DC-CC9B68B681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77521B5-B7A7-497D-9EF1-A28E0E7F1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0CF214-E76E-4BEC-8BF6-B99DE81BD67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7B2D3E7-3FB8-4A8D-B8B3-6FEEAAC307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31DBAF7-325D-4CA3-8B8D-ED1540F165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BB70CE-58CB-4961-B534-6EA6680359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CA6FA83-88D5-4507-A678-F0AE3EE1C6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DF7125-A141-4E26-8DF6-F6E72358D6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43FC920-CDAB-4B2C-B234-21009DE03F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948670-C9A0-4ADC-AAE3-157F6FF6E6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C6A25A1-DD0A-42C8-B316-ECE8957044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C7CF11-883C-4BD4-BE52-2B88101D0DB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03F50B7-4AB8-496D-8B54-B611743108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C08B98A-35BA-4199-8A39-9F2912235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639FF63-C0FF-47FF-9EB0-686C52A142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9C23134-BDB9-495D-9D39-FCC726DFCF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0A1FD24-E655-4407-B4F0-B7E58C4A35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5FF8C42-1558-4999-BE7C-89C2E71E4D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06402B-7E77-4C37-84A0-00F7E107AC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DD55B07-3228-4ADB-9475-59EFBCB39C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F46A98C-A8DF-431C-AD1D-EC6B89726E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D6DDB5-F9B4-480F-9675-AA611F7DA6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C31D55-F91B-4812-9D23-023D1F03EC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F664BB5-F70E-468A-B8A1-59823BBA89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6B20AE0-CDDC-4770-BE8C-30924A212FB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83F13CE-19E1-4BD3-B1B4-01C5613BCF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A69439-B10E-4D45-BE81-DA8243A923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05B02C-A0B6-4DC1-B0F4-965F1B3E91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4D7C7F-90D3-4550-A92E-024B8BA31A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9E15656-F197-499B-957B-6E0C9B5CED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9AC65DF-CD41-44D6-AF3E-FA51A4C58F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527B9FA-7AF6-411E-A986-0B2072C16D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3"/>
          <p:cNvPicPr/>
          <p:nvPr/>
        </p:nvPicPr>
        <p:blipFill>
          <a:blip r:embed="rId14"/>
          <a:stretch/>
        </p:blipFill>
        <p:spPr>
          <a:xfrm>
            <a:off x="2524680" y="-10440"/>
            <a:ext cx="9693000" cy="6857640"/>
          </a:xfrm>
          <a:prstGeom prst="rect">
            <a:avLst/>
          </a:prstGeom>
          <a:ln w="0">
            <a:noFill/>
          </a:ln>
        </p:spPr>
      </p:pic>
      <p:pic>
        <p:nvPicPr>
          <p:cNvPr id="11" name="Grafik 16"/>
          <p:cNvPicPr/>
          <p:nvPr/>
        </p:nvPicPr>
        <p:blipFill>
          <a:blip r:embed="rId15"/>
          <a:stretch/>
        </p:blipFill>
        <p:spPr>
          <a:xfrm>
            <a:off x="114480" y="4499280"/>
            <a:ext cx="981000" cy="981000"/>
          </a:xfrm>
          <a:prstGeom prst="rect">
            <a:avLst/>
          </a:prstGeom>
          <a:ln w="0">
            <a:noFill/>
          </a:ln>
        </p:spPr>
      </p:pic>
      <p:pic>
        <p:nvPicPr>
          <p:cNvPr id="2" name="Grafik 18" descr="Ein Bild, das Text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3012480" y="5828400"/>
            <a:ext cx="3115800" cy="937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D9E25B-6940-4F0E-8AD8-C854356F83CD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Grafik 12"/>
          <p:cNvPicPr/>
          <p:nvPr/>
        </p:nvPicPr>
        <p:blipFill>
          <a:blip r:embed="rId17"/>
          <a:stretch/>
        </p:blipFill>
        <p:spPr>
          <a:xfrm>
            <a:off x="6266160" y="5826240"/>
            <a:ext cx="1406520" cy="937440"/>
          </a:xfrm>
          <a:prstGeom prst="rect">
            <a:avLst/>
          </a:prstGeom>
          <a:ln w="0">
            <a:noFill/>
          </a:ln>
        </p:spPr>
      </p:pic>
      <p:pic>
        <p:nvPicPr>
          <p:cNvPr id="6" name="Grafik 14" descr="Ein Bild, das Text, Uhr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133920" y="5586480"/>
            <a:ext cx="1315440" cy="481320"/>
          </a:xfrm>
          <a:prstGeom prst="rect">
            <a:avLst/>
          </a:prstGeom>
          <a:ln w="0">
            <a:noFill/>
          </a:ln>
        </p:spPr>
      </p:pic>
      <p:pic>
        <p:nvPicPr>
          <p:cNvPr id="7" name="Grafik 20" descr="Ein Bild, das Text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76680" y="6239880"/>
            <a:ext cx="1894680" cy="481320"/>
          </a:xfrm>
          <a:prstGeom prst="rect">
            <a:avLst/>
          </a:prstGeom>
          <a:ln w="0">
            <a:noFill/>
          </a:ln>
        </p:spPr>
      </p:pic>
      <p:pic>
        <p:nvPicPr>
          <p:cNvPr id="8" name="Grafik 3" descr="Ein Bild, das Text enthält.&#10;&#10;Automatisch generierte Beschreibung"/>
          <p:cNvPicPr/>
          <p:nvPr/>
        </p:nvPicPr>
        <p:blipFill>
          <a:blip r:embed="rId20"/>
          <a:stretch/>
        </p:blipFill>
        <p:spPr>
          <a:xfrm>
            <a:off x="255240" y="164160"/>
            <a:ext cx="1315440" cy="6915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47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334D0E-EFF5-458A-B47B-B7313353388F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3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10"/>
          <p:cNvPicPr/>
          <p:nvPr/>
        </p:nvPicPr>
        <p:blipFill>
          <a:blip r:embed="rId14"/>
          <a:stretch/>
        </p:blipFill>
        <p:spPr>
          <a:xfrm>
            <a:off x="2493000" y="0"/>
            <a:ext cx="969300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Poppins"/>
              </a:rPr>
              <a:t>Mastertextformat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Poppins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Poppins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 idx="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52F5B8-A77A-40CB-BDBA-972FC5A418A7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96" name="Grafik 8" descr="Ein Bild, das Text enthält.&#10;&#10;Automatisch generierte Beschreibung"/>
          <p:cNvPicPr/>
          <p:nvPr/>
        </p:nvPicPr>
        <p:blipFill>
          <a:blip r:embed="rId15"/>
          <a:stretch/>
        </p:blipFill>
        <p:spPr>
          <a:xfrm>
            <a:off x="231120" y="35964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u-HU" sz="6000" b="1" strike="noStrike" spc="-1" dirty="0" smtClean="0">
                <a:solidFill>
                  <a:srgbClr val="000000"/>
                </a:solidFill>
                <a:latin typeface="Poppins"/>
              </a:rPr>
              <a:t>Megerősítéses tanulás</a:t>
            </a:r>
            <a:r>
              <a:rPr lang="de-AT" sz="6000" b="1" strike="noStrike" spc="-1" dirty="0">
                <a:solidFill>
                  <a:srgbClr val="000000"/>
                </a:solidFill>
                <a:latin typeface="Poppins"/>
              </a:rPr>
              <a:t/>
            </a:r>
            <a:br>
              <a:rPr lang="de-AT" sz="6000" b="1" strike="noStrike" spc="-1" dirty="0">
                <a:solidFill>
                  <a:srgbClr val="000000"/>
                </a:solidFill>
                <a:latin typeface="Poppins"/>
              </a:rPr>
            </a:br>
            <a:r>
              <a:rPr lang="hu-HU" sz="6000" b="1" strike="noStrike" spc="-1" dirty="0" smtClean="0">
                <a:solidFill>
                  <a:srgbClr val="000000"/>
                </a:solidFill>
                <a:latin typeface="Poppins"/>
              </a:rPr>
              <a:t>Kvíz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Alkalmazások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Már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léteznek olyan mesterséges intelligenciák, amelyeket úgy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tanítottak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hogy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több millió játékot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játszottak saját maguk ellen, és amelyek képesek a legjobb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emberi játékosok ellen is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győzni.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1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Alkalmazások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megerősítéses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tanulás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segíthet 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programokat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felhasználó egyedi igényeihez vagy preferenciáihoz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igazítani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7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Lehetőségek</a:t>
            </a:r>
            <a:r>
              <a:rPr lang="en-GB" b="1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&amp; 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korlátok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elég idő áll rendelkezésre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megerősítéses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tanulást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használó mesterséges intelligencia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mindig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megtalálja 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tökéletes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megoldást.</a:t>
            </a:r>
            <a:endParaRPr lang="en-GB" sz="3600" b="1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0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6000" b="1" strike="noStrike" spc="-1" dirty="0" smtClean="0">
                <a:solidFill>
                  <a:srgbClr val="000000"/>
                </a:solidFill>
                <a:latin typeface="Poppins"/>
              </a:rPr>
              <a:t>Eredmények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23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anítás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tanítás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a helyes viselkedés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bemutatásával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történik, amíg a mesterséges intelligencia nem képes azt megbízhatóan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megismételni.</a:t>
            </a:r>
            <a:endParaRPr lang="en-GB" sz="3600" b="1" dirty="0">
              <a:solidFill>
                <a:schemeClr val="accent5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D955277-1ECF-4EB0-5025-B3BF0F5E4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anítás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tanítás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úgy történik, hogy a mesterséges intelligenciát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jutalmazzák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sikeres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cselekvésekért, illetve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büntetik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sikertelen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cselekvésekért.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9FF1027-6BC2-7EA1-BCED-7DA0CE03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9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anítás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tanítás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kezdetén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mesterséges intelligencia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véletlenszerű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cselekvéseket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hajt végre.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9FF1027-6BC2-7EA1-BCED-7DA0CE03C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Feltételek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ügynök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egy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már képzett mesterséges intelligencia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, amely a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helyes viselkedés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bemutatásával segít a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tanítás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során.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2937CC6-3347-DA5C-D963-5CC25FBEC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7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890" y="365040"/>
            <a:ext cx="9755429" cy="1325160"/>
          </a:xfrm>
        </p:spPr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Feltételek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környezet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gyakran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szimulált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, ami lehetővé teszi, hogy a mesterséges intelligencia rövid idő alatt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több millió játékot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játszhasson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CD923BF9-D164-4BEC-AEEC-198F72B5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Feltételek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jutalom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mesterséges intelligenciát futtató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számítógép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több energiával való ellátása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révén érhető el.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6000" b="1" strike="noStrike" spc="-1" dirty="0" smtClean="0">
                <a:solidFill>
                  <a:srgbClr val="000000"/>
                </a:solidFill>
                <a:latin typeface="Poppins"/>
              </a:rPr>
              <a:t>Igaz vagy hamis</a:t>
            </a:r>
            <a:r>
              <a:rPr lang="de-AT" sz="6000" b="1" strike="noStrike" spc="-1" dirty="0" smtClean="0">
                <a:solidFill>
                  <a:srgbClr val="000000"/>
                </a:solidFill>
                <a:latin typeface="Poppins"/>
              </a:rPr>
              <a:t>?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Alkalmazások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szöveg- és beszédfelismerő rendszereket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megerősítéses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tanulással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képzik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ki.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0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Alkalmazások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Már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léteznek olyan mesterséges intelligenciák, amelyeket úgy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tanítottak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hogy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több millió játékot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játszottak saját maguk ellen, és amelyek képesek a legjobb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emberi játékosok ellen is győzni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4063821-7F5B-17BF-0757-731EEA5D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6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Alkalmazások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megerősítéses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tanulás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segíthet 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programokat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felhasználó egyedi igényeihez vagy preferenciáihoz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igazítani.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14063821-7F5B-17BF-0757-731EEA5D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00" y="3025423"/>
            <a:ext cx="3395760" cy="31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Lehetőségek</a:t>
            </a:r>
            <a:r>
              <a:rPr lang="en-GB" b="1" dirty="0" smtClean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&amp; 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korlátok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elég idő áll rendelkezésre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megerősítéses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tanulást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alkalmazó mesterséges intelligencia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mindig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megtalálja 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tökéletes megoldást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1" y="3429000"/>
            <a:ext cx="2359157" cy="23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Hány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kérdést sikerült </a:t>
            </a:r>
            <a:r>
              <a:rPr lang="hu-HU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helyesen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megválaszolni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Végső értékelés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B2AA43-1779-6D27-3D75-F07035623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93" y="3182009"/>
            <a:ext cx="2359157" cy="230734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A519E512-1032-8D55-A3F4-195B28FF2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9" y="2760130"/>
            <a:ext cx="3395760" cy="3151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ACF66-A11A-219D-AC6D-B7B758936345}"/>
              </a:ext>
            </a:extLst>
          </p:cNvPr>
          <p:cNvSpPr txBox="1"/>
          <p:nvPr/>
        </p:nvSpPr>
        <p:spPr>
          <a:xfrm>
            <a:off x="4071680" y="3428912"/>
            <a:ext cx="32258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9600" b="1" dirty="0">
                <a:latin typeface="Poppins" panose="00000500000000000000" pitchFamily="2" charset="0"/>
                <a:cs typeface="Poppins" panose="00000500000000000000" pitchFamily="2" charset="0"/>
              </a:rPr>
              <a:t>? / 10</a:t>
            </a:r>
          </a:p>
        </p:txBody>
      </p:sp>
    </p:spTree>
    <p:extLst>
      <p:ext uri="{BB962C8B-B14F-4D97-AF65-F5344CB8AC3E}">
        <p14:creationId xmlns:p14="http://schemas.microsoft.com/office/powerpoint/2010/main" val="39545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anítás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tanítás a helyes viselkedés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bemutatásával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történik mindaddig, amíg a mesterséges intelligencia nem képes azt megbízhatóan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megismételni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anítás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tanítás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úgy történik, hogy a mesterséges intelligenciát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jutalmazzák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sikeres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cselekvésekért, vagy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büntetik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sikertelen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cselekvésekért.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anítás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tanítás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kezdetén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mesterséges intelligencia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véletlenszerű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cselekvéseket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hajt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végre.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4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Feltételek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ügynök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egy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már képzett mesterséges intelligencia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amely a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tanítás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során segít a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helyes viselkedés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bemutatásával.</a:t>
            </a:r>
            <a:endParaRPr lang="hu-H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0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Feltételek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környezet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gyakran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szimulált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ami lehetővé teszi, hogy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mesterséges intelligencia rövid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idő alatt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több millió játékot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játszhasson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Feltételek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jutalom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a mesterséges intelligenciát működtető </a:t>
            </a:r>
            <a:r>
              <a:rPr lang="hu-HU" sz="3600" b="1" dirty="0">
                <a:latin typeface="Calibri" panose="020F0502020204030204" pitchFamily="34" charset="0"/>
                <a:cs typeface="Calibri" panose="020F0502020204030204" pitchFamily="34" charset="0"/>
              </a:rPr>
              <a:t>számítógép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több energiával való ellátása 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révén érhető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2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5FF2D-6EC7-3BAE-D1DC-441246B1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Poppins" panose="00000500000000000000" pitchFamily="2" charset="0"/>
                <a:cs typeface="Poppins" panose="00000500000000000000" pitchFamily="2" charset="0"/>
              </a:rPr>
              <a:t>Alkalmazások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7108881-600A-6F5C-6196-6EB60C8570C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</p:spPr>
        <p:txBody>
          <a:bodyPr anchor="t"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szöveg- és beszédfelismerő rendszereket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megerősítéses </a:t>
            </a:r>
            <a:r>
              <a:rPr lang="hu-HU" sz="3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tanulással</a:t>
            </a: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tanítják.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5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64</TotalTime>
  <Words>431</Words>
  <Application>Microsoft Office PowerPoint</Application>
  <PresentationFormat>Szélesvásznú</PresentationFormat>
  <Paragraphs>46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24</vt:i4>
      </vt:variant>
    </vt:vector>
  </HeadingPairs>
  <TitlesOfParts>
    <vt:vector size="34" baseType="lpstr">
      <vt:lpstr>Arial</vt:lpstr>
      <vt:lpstr>Calibri</vt:lpstr>
      <vt:lpstr>DejaVu Sans</vt:lpstr>
      <vt:lpstr>Poppins</vt:lpstr>
      <vt:lpstr>Symbol</vt:lpstr>
      <vt:lpstr>Times New Roman</vt:lpstr>
      <vt:lpstr>Wingdings</vt:lpstr>
      <vt:lpstr>Office Theme</vt:lpstr>
      <vt:lpstr>Office Theme</vt:lpstr>
      <vt:lpstr>Office Theme</vt:lpstr>
      <vt:lpstr>Megerősítéses tanulás Kvíz</vt:lpstr>
      <vt:lpstr>Igaz vagy hamis?</vt:lpstr>
      <vt:lpstr>Tanítás</vt:lpstr>
      <vt:lpstr>Tanítás</vt:lpstr>
      <vt:lpstr>Tanítás</vt:lpstr>
      <vt:lpstr>Feltételek</vt:lpstr>
      <vt:lpstr>Feltételek</vt:lpstr>
      <vt:lpstr>Feltételek</vt:lpstr>
      <vt:lpstr>Alkalmazások</vt:lpstr>
      <vt:lpstr>Alkalmazások</vt:lpstr>
      <vt:lpstr>Alkalmazások</vt:lpstr>
      <vt:lpstr>Lehetőségek &amp; korlátok</vt:lpstr>
      <vt:lpstr>Eredmények</vt:lpstr>
      <vt:lpstr>Tanítás</vt:lpstr>
      <vt:lpstr>Tanítás</vt:lpstr>
      <vt:lpstr>Tanítás</vt:lpstr>
      <vt:lpstr>Feltételek</vt:lpstr>
      <vt:lpstr>Feltételek</vt:lpstr>
      <vt:lpstr>Feltételek</vt:lpstr>
      <vt:lpstr>Alkalmazások</vt:lpstr>
      <vt:lpstr>Alkalmazások</vt:lpstr>
      <vt:lpstr>Alkalmazások</vt:lpstr>
      <vt:lpstr>Lehetőségek &amp; korlátok</vt:lpstr>
      <vt:lpstr>Végső értékelés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subject/>
  <dc:creator>Menzinger Manuel</dc:creator>
  <dc:description/>
  <cp:lastModifiedBy>Kemenesi Ágoston</cp:lastModifiedBy>
  <cp:revision>34</cp:revision>
  <dcterms:created xsi:type="dcterms:W3CDTF">2021-08-31T10:26:40Z</dcterms:created>
  <dcterms:modified xsi:type="dcterms:W3CDTF">2023-02-03T11:44:48Z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Breitbild</vt:lpwstr>
  </property>
  <property fmtid="{D5CDD505-2E9C-101B-9397-08002B2CF9AE}" pid="4" name="Slides">
    <vt:i4>34</vt:i4>
  </property>
</Properties>
</file>