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7"/>
  </p:notesMasterIdLst>
  <p:sldIdLst>
    <p:sldId id="256" r:id="rId2"/>
    <p:sldId id="257" r:id="rId3"/>
    <p:sldId id="258" r:id="rId4"/>
    <p:sldId id="301" r:id="rId5"/>
    <p:sldId id="304" r:id="rId6"/>
    <p:sldId id="302" r:id="rId7"/>
    <p:sldId id="305" r:id="rId8"/>
    <p:sldId id="306" r:id="rId9"/>
    <p:sldId id="295" r:id="rId10"/>
    <p:sldId id="307" r:id="rId11"/>
    <p:sldId id="308" r:id="rId12"/>
    <p:sldId id="309" r:id="rId13"/>
    <p:sldId id="334" r:id="rId14"/>
    <p:sldId id="310" r:id="rId15"/>
    <p:sldId id="311" r:id="rId16"/>
    <p:sldId id="312" r:id="rId17"/>
    <p:sldId id="313" r:id="rId18"/>
    <p:sldId id="314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6"/>
  </p:normalViewPr>
  <p:slideViewPr>
    <p:cSldViewPr snapToGrid="0">
      <p:cViewPr varScale="1">
        <p:scale>
          <a:sx n="110" d="100"/>
          <a:sy n="110" d="100"/>
        </p:scale>
        <p:origin x="5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E3772-F61E-4510-BD11-C5825C6DD4BA}" type="datetimeFigureOut">
              <a:rPr lang="de-AT" smtClean="0"/>
              <a:t>03.02.2023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92F24-465E-4260-8056-9496BDA1BC23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56105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24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23706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33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86870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34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64034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35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08648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25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22791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26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95020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27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41818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28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45734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29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0080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30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93389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31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312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32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96540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2D0596E0-E4BB-2F4F-9103-30D6CA6D2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52" y="-10537"/>
            <a:ext cx="9693408" cy="6858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C350FD5-98AC-F24A-B1B2-3BE53C787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1" y="4499338"/>
            <a:ext cx="981320" cy="981320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7F3EC346-3EB5-784D-9E16-6CFB6ABCD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2324" y="5828419"/>
            <a:ext cx="3116111" cy="9379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E235848-7951-8743-BE01-0D2DA1C28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2535" y="1393797"/>
            <a:ext cx="7878653" cy="3563966"/>
          </a:xfrm>
        </p:spPr>
        <p:txBody>
          <a:bodyPr anchor="b"/>
          <a:lstStyle>
            <a:lvl1pPr algn="ctr">
              <a:defRPr sz="60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FF0B17-0E63-1B40-B625-4C8D0DBB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2A50A21-B092-A347-BEBF-1739ECD4CF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6330" y="5826416"/>
            <a:ext cx="1406923" cy="937948"/>
          </a:xfrm>
          <a:prstGeom prst="rect">
            <a:avLst/>
          </a:prstGeom>
        </p:spPr>
      </p:pic>
      <p:pic>
        <p:nvPicPr>
          <p:cNvPr id="15" name="Grafik 14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8B291F4D-3163-EE4A-8611-40F120FBFE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841" y="5586413"/>
            <a:ext cx="1315704" cy="481642"/>
          </a:xfrm>
          <a:prstGeom prst="rect">
            <a:avLst/>
          </a:prstGeom>
        </p:spPr>
      </p:pic>
      <p:pic>
        <p:nvPicPr>
          <p:cNvPr id="21" name="Grafik 2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00BFE2D-2317-0440-8DF7-7D97DE1403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89" y="6239832"/>
            <a:ext cx="1894989" cy="481643"/>
          </a:xfrm>
          <a:prstGeom prst="rect">
            <a:avLst/>
          </a:prstGeom>
        </p:spPr>
      </p:pic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7B7A50DD-5D90-534C-8151-A7CA4E9BD7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6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D6AD379-7819-EF4E-8233-B29E9C389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55852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96C9C6C-7D01-AE46-8451-D3E9E2836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505" y="363537"/>
            <a:ext cx="896112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8B93AE1-4AA6-8E43-9150-7D8D9F648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11954" y="1771205"/>
            <a:ext cx="8714671" cy="43513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AA23C2-2F02-5D46-896D-AC62A0F79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03.02.2023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9B5143-2F2B-6C47-B75B-38BE94AB6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A8CE72-22FA-EE40-89C2-914D6B5E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69E8B5E5-287E-7F42-831F-A126B05E5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3207" y="228600"/>
            <a:ext cx="1315704" cy="691879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2B77F33C-BEDC-924B-AB9D-1CCFD3F28C77}"/>
              </a:ext>
            </a:extLst>
          </p:cNvPr>
          <p:cNvSpPr/>
          <p:nvPr/>
        </p:nvSpPr>
        <p:spPr>
          <a:xfrm>
            <a:off x="1085088" y="5266944"/>
            <a:ext cx="280416" cy="6217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3609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78A0322-74D9-E44A-B342-C556A7056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558528" cy="6858000"/>
          </a:xfrm>
          <a:prstGeom prst="rect">
            <a:avLst/>
          </a:prstGeom>
        </p:spPr>
      </p:pic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0507D15-D788-E148-9BA5-6529D92192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D9E6562-3541-6D41-B604-F75D81D07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DBF76F-67FE-A945-8C84-ABE156343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03.02.2023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2DCE4D-AFB2-E24B-A575-4F45B394D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35B5CD-3CF1-A947-9A98-A7220AE51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E6FDDD73-2BC0-E140-AF8F-9FDF522E6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1078480" y="5776676"/>
            <a:ext cx="1315704" cy="691879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F2BA0B5-CCA0-ED4C-A7EA-D405EE4F09E5}"/>
              </a:ext>
            </a:extLst>
          </p:cNvPr>
          <p:cNvSpPr/>
          <p:nvPr/>
        </p:nvSpPr>
        <p:spPr>
          <a:xfrm>
            <a:off x="1060704" y="5266944"/>
            <a:ext cx="292608" cy="5974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1097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51E346B4-F77E-F243-91E3-931B1D51F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6B91EB3-149D-F34D-9453-0B298FAC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670" y="365125"/>
            <a:ext cx="9807129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487B07-1D84-8A49-A163-8109574E1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93408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F037FC-80A0-1645-A321-E8DB70EBE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03.02.2023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D18281-EBE8-8E4B-87B1-FF34B3E94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C7D3F3-D35C-204D-9D7C-956D5659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2F03526-3269-4343-A8FB-199640CAF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66" y="35948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63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6261C23-90E1-6949-A8FC-667089A623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64"/>
          <a:stretch/>
        </p:blipFill>
        <p:spPr>
          <a:xfrm>
            <a:off x="0" y="-511444"/>
            <a:ext cx="12192000" cy="7369443"/>
          </a:xfrm>
          <a:prstGeom prst="rect">
            <a:avLst/>
          </a:prstGeom>
        </p:spPr>
      </p:pic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D1D92DE7-59A9-DC42-8407-DF1FC81222D4}"/>
              </a:ext>
            </a:extLst>
          </p:cNvPr>
          <p:cNvSpPr/>
          <p:nvPr/>
        </p:nvSpPr>
        <p:spPr>
          <a:xfrm>
            <a:off x="645870" y="949325"/>
            <a:ext cx="10515599" cy="4510087"/>
          </a:xfrm>
          <a:prstGeom prst="roundRect">
            <a:avLst/>
          </a:prstGeom>
          <a:solidFill>
            <a:schemeClr val="bg1">
              <a:alpha val="70309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DF437B-124A-4F41-B3E5-1B50995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8350"/>
            <a:ext cx="9645004" cy="3554413"/>
          </a:xfrm>
        </p:spPr>
        <p:txBody>
          <a:bodyPr anchor="b"/>
          <a:lstStyle>
            <a:lvl1pPr>
              <a:defRPr sz="6000"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6980F3-AC60-4C4D-AA10-EE5175D6A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9A361-FD8E-DE40-9310-43D069EDF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03.02.2023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DB302D-0E2C-9F4E-AD53-B5F84C9F1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482FB9-1F13-0440-8751-82AA6F23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0FC4C0E1-76A1-7045-A770-E28B51BC7798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351" y="-10882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21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0A918594-422A-3046-B15B-1CFF09991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4E18E06-AC08-2C45-B44D-D2E3DE14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054" y="365125"/>
            <a:ext cx="9782745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58D1AD-7C63-AC4C-9B8A-77E140EF4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58F2E8-EA65-CA49-B96C-54F98414E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5E802A-8C0D-094A-8185-8B91C809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03.02.2023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C4E1643-9DE5-C14F-9277-05A5DE1B5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6C30443-B971-BC43-B958-978EE87B0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37F6A253-54A2-9D4D-8FD7-A2C924EA4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377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E3313149-DFE5-ED41-BDA0-125A9E314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5DBC076-01E6-094B-B3D7-8A7C46458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979" y="365125"/>
            <a:ext cx="8786566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6D1774-A6F6-5B44-9063-74511DB69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703064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69837B-4066-2842-A882-61179BADF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703064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EAD2673-9402-F34A-950D-07F1C2590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45480" y="1681163"/>
            <a:ext cx="4703064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0424258-04C4-4C47-8D09-B0C0C45E9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45480" y="2505075"/>
            <a:ext cx="4703064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89F2045-DC9A-4F4D-BBEB-C251E7CC9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03.02.2023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39503B1-FD6B-5B49-A61C-F657995B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25F6D56-6098-4740-A09C-789B9AA48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7AE4024-01ED-9441-B2D9-C0027374A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56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919DBEF3-5EB4-D648-85B3-02EB8EEA52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64"/>
          <a:stretch/>
        </p:blipFill>
        <p:spPr>
          <a:xfrm>
            <a:off x="0" y="-487060"/>
            <a:ext cx="12192000" cy="7369443"/>
          </a:xfrm>
          <a:prstGeom prst="rect">
            <a:avLst/>
          </a:prstGeom>
        </p:spPr>
      </p:pic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AF512F84-989F-CA48-A79C-28A819B15C0D}"/>
              </a:ext>
            </a:extLst>
          </p:cNvPr>
          <p:cNvSpPr/>
          <p:nvPr/>
        </p:nvSpPr>
        <p:spPr>
          <a:xfrm>
            <a:off x="838199" y="815793"/>
            <a:ext cx="10515599" cy="1488849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5183EF-CCBB-F04C-9563-A3A766C90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48667"/>
            <a:ext cx="1051560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FE57408-A50C-2E4F-9354-6960CD69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03.02.2023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682397-A8AD-0D49-BE6C-F3A3E2764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15B65EE-C4C4-D74B-A382-E858238C6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2978FC11-1329-394C-AE5E-9BE050364535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7" y="-110253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43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DF80AE-F703-F14D-A5B3-2832E26C4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03.02.2023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2FC7ADB-3080-634B-896D-FEF03672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8A22C3-275C-964B-B758-30FEBD5E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227F36B-618B-2B46-9381-88A401349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15" r="6878"/>
          <a:stretch/>
        </p:blipFill>
        <p:spPr>
          <a:xfrm rot="-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A9ECCF2D-43C7-244F-AEEC-9DD6CD2902B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8" y="23406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B271778-A9EC-7543-8095-74F813F05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592" y="365125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7D6022E-927B-3E44-8618-402A69FDB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1DC629-A3D4-654A-BA36-08A726B1A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277548" cy="4873625"/>
          </a:xfrm>
        </p:spPr>
        <p:txBody>
          <a:bodyPr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  <a:lvl2pPr>
              <a:defRPr sz="2800">
                <a:latin typeface="Poppins" pitchFamily="2" charset="77"/>
                <a:cs typeface="Poppins" pitchFamily="2" charset="77"/>
              </a:defRPr>
            </a:lvl2pPr>
            <a:lvl3pPr>
              <a:defRPr sz="2400">
                <a:latin typeface="Poppins" pitchFamily="2" charset="77"/>
                <a:cs typeface="Poppins" pitchFamily="2" charset="77"/>
              </a:defRPr>
            </a:lvl3pPr>
            <a:lvl4pPr>
              <a:defRPr sz="2000">
                <a:latin typeface="Poppins" pitchFamily="2" charset="77"/>
                <a:cs typeface="Poppins" pitchFamily="2" charset="77"/>
              </a:defRPr>
            </a:lvl4pPr>
            <a:lvl5pPr>
              <a:defRPr sz="2000">
                <a:latin typeface="Poppins" pitchFamily="2" charset="77"/>
                <a:cs typeface="Poppins" pitchFamily="2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6EFA41F-3C7A-8A4E-9D41-BA837A5D6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B9B57D5-A92F-6E41-BCC5-9C7F70E9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03.02.2023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27567E9-CD6E-054C-BE3A-C96536F3D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1DACB7-8EB1-064B-80E1-BD1DBA899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9FB317C-9CC9-6743-8267-7AAFA20C4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540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1DA0695-94DA-FD41-9DBE-FCCD8D15B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B5285FA-59BF-6E4F-9DD0-28FE3F862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53ED06B-70A2-6D46-A3DF-86D6E1AC02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32631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700613-352E-EF4E-AE5C-EE1A734C3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7076FA9-104B-6644-8300-E8CF72B42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03.02.2023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4D0AFC1-C729-9446-B8A1-01BBB7658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A726B1-6039-0745-86CB-EAB2549A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B90F8496-E273-B04A-B51E-F131C6980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27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EABFD32-FEE4-3F40-A614-1595351B4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DDD217-CABE-A54D-8B76-10BB2C04F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8D5EEF-549C-6D45-8368-9946889D68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25A6B-0011-4F0D-9B56-DD603D80EB93}" type="datetimeFigureOut">
              <a:rPr lang="de-AT" smtClean="0"/>
              <a:t>03.02.2023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1FE557-9715-3C46-9460-3218517C7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68E82C-CD3C-7743-B162-01E2B4AFE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3174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6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6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6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6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6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17B960-A3FE-428F-AD3C-3AF287B38F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Érme</a:t>
            </a:r>
            <a:r>
              <a:rPr lang="de-AT" dirty="0" smtClean="0"/>
              <a:t> </a:t>
            </a:r>
            <a:r>
              <a:rPr lang="hu-HU" dirty="0" smtClean="0"/>
              <a:t>játék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8486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4418F-9499-C740-9E6B-140E7795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tábla</a:t>
            </a: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1D2CD5-080E-6140-D5A5-4A3B7854F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5535" y="2204922"/>
            <a:ext cx="6064699" cy="4287953"/>
          </a:xfr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1FCB678-CDB8-2663-6BB4-B234A3CD6841}"/>
              </a:ext>
            </a:extLst>
          </p:cNvPr>
          <p:cNvSpPr/>
          <p:nvPr/>
        </p:nvSpPr>
        <p:spPr>
          <a:xfrm>
            <a:off x="833206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691DE7-22C4-AD62-83E8-A0BFCBD3E0DB}"/>
              </a:ext>
            </a:extLst>
          </p:cNvPr>
          <p:cNvSpPr/>
          <p:nvPr/>
        </p:nvSpPr>
        <p:spPr>
          <a:xfrm>
            <a:off x="1027944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A0282E-7AA5-9C0F-58C0-0F226B6E151B}"/>
              </a:ext>
            </a:extLst>
          </p:cNvPr>
          <p:cNvSpPr/>
          <p:nvPr/>
        </p:nvSpPr>
        <p:spPr>
          <a:xfrm>
            <a:off x="1984672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E8C961-5608-A774-AB0A-3549E240076B}"/>
              </a:ext>
            </a:extLst>
          </p:cNvPr>
          <p:cNvSpPr/>
          <p:nvPr/>
        </p:nvSpPr>
        <p:spPr>
          <a:xfrm>
            <a:off x="2179410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4480798-929A-A43C-0865-97EDFD507992}"/>
              </a:ext>
            </a:extLst>
          </p:cNvPr>
          <p:cNvSpPr/>
          <p:nvPr/>
        </p:nvSpPr>
        <p:spPr>
          <a:xfrm>
            <a:off x="3136138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44690A-FA8C-DA41-C323-49A6DAAFB8F2}"/>
              </a:ext>
            </a:extLst>
          </p:cNvPr>
          <p:cNvSpPr/>
          <p:nvPr/>
        </p:nvSpPr>
        <p:spPr>
          <a:xfrm>
            <a:off x="3330876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68914C-A6C9-9CD5-5620-66C57A5E8E5D}"/>
              </a:ext>
            </a:extLst>
          </p:cNvPr>
          <p:cNvSpPr/>
          <p:nvPr/>
        </p:nvSpPr>
        <p:spPr>
          <a:xfrm>
            <a:off x="4287604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BB6477-75CB-3DD9-79A6-DC32FD627C0B}"/>
              </a:ext>
            </a:extLst>
          </p:cNvPr>
          <p:cNvSpPr/>
          <p:nvPr/>
        </p:nvSpPr>
        <p:spPr>
          <a:xfrm>
            <a:off x="4482342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C374D4E-4910-33F5-A117-588F0CDDCDB8}"/>
              </a:ext>
            </a:extLst>
          </p:cNvPr>
          <p:cNvSpPr/>
          <p:nvPr/>
        </p:nvSpPr>
        <p:spPr>
          <a:xfrm>
            <a:off x="5439070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19EA62-74F6-1091-B1D1-776C1F51471D}"/>
              </a:ext>
            </a:extLst>
          </p:cNvPr>
          <p:cNvSpPr/>
          <p:nvPr/>
        </p:nvSpPr>
        <p:spPr>
          <a:xfrm>
            <a:off x="5633808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pic>
        <p:nvPicPr>
          <p:cNvPr id="20" name="Picture 19" descr="Shape, arrow&#10;&#10;Description automatically generated">
            <a:extLst>
              <a:ext uri="{FF2B5EF4-FFF2-40B4-BE49-F238E27FC236}">
                <a16:creationId xmlns:a16="http://schemas.microsoft.com/office/drawing/2014/main" id="{5151255A-4E99-5610-8193-856594E80DD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450234" y="2495947"/>
            <a:ext cx="1040893" cy="824908"/>
          </a:xfrm>
          <a:prstGeom prst="rect">
            <a:avLst/>
          </a:prstGeom>
        </p:spPr>
      </p:pic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ABB4B8E0-8A71-A17A-1006-F0864D021C76}"/>
              </a:ext>
            </a:extLst>
          </p:cNvPr>
          <p:cNvSpPr txBox="1">
            <a:spLocks/>
          </p:cNvSpPr>
          <p:nvPr/>
        </p:nvSpPr>
        <p:spPr>
          <a:xfrm>
            <a:off x="7626593" y="2495947"/>
            <a:ext cx="3727206" cy="1391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dirty="0" smtClean="0"/>
              <a:t>jelenlegi</a:t>
            </a:r>
            <a:r>
              <a:rPr lang="en-GB" dirty="0" smtClean="0"/>
              <a:t> </a:t>
            </a:r>
            <a:r>
              <a:rPr lang="hu-HU" b="1" dirty="0" smtClean="0">
                <a:solidFill>
                  <a:schemeClr val="accent1"/>
                </a:solidFill>
              </a:rPr>
              <a:t>állapot (</a:t>
            </a:r>
            <a:r>
              <a:rPr lang="hu-HU" b="1" dirty="0" err="1" smtClean="0">
                <a:solidFill>
                  <a:schemeClr val="accent1"/>
                </a:solidFill>
              </a:rPr>
              <a:t>states</a:t>
            </a:r>
            <a:r>
              <a:rPr lang="hu-HU" b="1" dirty="0" smtClean="0">
                <a:solidFill>
                  <a:schemeClr val="accent1"/>
                </a:solidFill>
              </a:rPr>
              <a:t>)</a:t>
            </a:r>
            <a:r>
              <a:rPr lang="en-GB" dirty="0"/>
              <a:t/>
            </a:r>
            <a:br>
              <a:rPr lang="en-GB" dirty="0"/>
            </a:br>
            <a:r>
              <a:rPr lang="en-GB" sz="2000" dirty="0" smtClean="0"/>
              <a:t>(</a:t>
            </a:r>
            <a:r>
              <a:rPr lang="hu-HU" sz="2000" dirty="0" smtClean="0"/>
              <a:t>érmék (</a:t>
            </a:r>
            <a:r>
              <a:rPr lang="hu-HU" sz="2000" dirty="0" err="1" smtClean="0"/>
              <a:t>coins</a:t>
            </a:r>
            <a:r>
              <a:rPr lang="hu-HU" sz="2000" dirty="0" smtClean="0"/>
              <a:t>) az asztalon</a:t>
            </a:r>
            <a:r>
              <a:rPr lang="en-GB" sz="2000" dirty="0" smtClean="0"/>
              <a:t>)</a:t>
            </a:r>
            <a:endParaRPr lang="en-GB" sz="2000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2093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4418F-9499-C740-9E6B-140E7795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tábla</a:t>
            </a: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1D2CD5-080E-6140-D5A5-4A3B7854F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5535" y="2204922"/>
            <a:ext cx="6064699" cy="4287953"/>
          </a:xfr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1FCB678-CDB8-2663-6BB4-B234A3CD6841}"/>
              </a:ext>
            </a:extLst>
          </p:cNvPr>
          <p:cNvSpPr/>
          <p:nvPr/>
        </p:nvSpPr>
        <p:spPr>
          <a:xfrm>
            <a:off x="833206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691DE7-22C4-AD62-83E8-A0BFCBD3E0DB}"/>
              </a:ext>
            </a:extLst>
          </p:cNvPr>
          <p:cNvSpPr/>
          <p:nvPr/>
        </p:nvSpPr>
        <p:spPr>
          <a:xfrm>
            <a:off x="1027944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A0282E-7AA5-9C0F-58C0-0F226B6E151B}"/>
              </a:ext>
            </a:extLst>
          </p:cNvPr>
          <p:cNvSpPr/>
          <p:nvPr/>
        </p:nvSpPr>
        <p:spPr>
          <a:xfrm>
            <a:off x="1984672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E8C961-5608-A774-AB0A-3549E240076B}"/>
              </a:ext>
            </a:extLst>
          </p:cNvPr>
          <p:cNvSpPr/>
          <p:nvPr/>
        </p:nvSpPr>
        <p:spPr>
          <a:xfrm>
            <a:off x="2179410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4480798-929A-A43C-0865-97EDFD507992}"/>
              </a:ext>
            </a:extLst>
          </p:cNvPr>
          <p:cNvSpPr/>
          <p:nvPr/>
        </p:nvSpPr>
        <p:spPr>
          <a:xfrm>
            <a:off x="3136138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44690A-FA8C-DA41-C323-49A6DAAFB8F2}"/>
              </a:ext>
            </a:extLst>
          </p:cNvPr>
          <p:cNvSpPr/>
          <p:nvPr/>
        </p:nvSpPr>
        <p:spPr>
          <a:xfrm>
            <a:off x="3330876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68914C-A6C9-9CD5-5620-66C57A5E8E5D}"/>
              </a:ext>
            </a:extLst>
          </p:cNvPr>
          <p:cNvSpPr/>
          <p:nvPr/>
        </p:nvSpPr>
        <p:spPr>
          <a:xfrm>
            <a:off x="4287604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BB6477-75CB-3DD9-79A6-DC32FD627C0B}"/>
              </a:ext>
            </a:extLst>
          </p:cNvPr>
          <p:cNvSpPr/>
          <p:nvPr/>
        </p:nvSpPr>
        <p:spPr>
          <a:xfrm>
            <a:off x="4482342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C374D4E-4910-33F5-A117-588F0CDDCDB8}"/>
              </a:ext>
            </a:extLst>
          </p:cNvPr>
          <p:cNvSpPr/>
          <p:nvPr/>
        </p:nvSpPr>
        <p:spPr>
          <a:xfrm>
            <a:off x="5439070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19EA62-74F6-1091-B1D1-776C1F51471D}"/>
              </a:ext>
            </a:extLst>
          </p:cNvPr>
          <p:cNvSpPr/>
          <p:nvPr/>
        </p:nvSpPr>
        <p:spPr>
          <a:xfrm>
            <a:off x="5633808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pic>
        <p:nvPicPr>
          <p:cNvPr id="20" name="Picture 19" descr="Shape, arrow&#10;&#10;Description automatically generated">
            <a:extLst>
              <a:ext uri="{FF2B5EF4-FFF2-40B4-BE49-F238E27FC236}">
                <a16:creationId xmlns:a16="http://schemas.microsoft.com/office/drawing/2014/main" id="{5151255A-4E99-5610-8193-856594E80DD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450234" y="2495947"/>
            <a:ext cx="1040893" cy="824908"/>
          </a:xfrm>
          <a:prstGeom prst="rect">
            <a:avLst/>
          </a:prstGeom>
        </p:spPr>
      </p:pic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ABB4B8E0-8A71-A17A-1006-F0864D021C76}"/>
              </a:ext>
            </a:extLst>
          </p:cNvPr>
          <p:cNvSpPr txBox="1">
            <a:spLocks/>
          </p:cNvSpPr>
          <p:nvPr/>
        </p:nvSpPr>
        <p:spPr>
          <a:xfrm>
            <a:off x="7626593" y="2457202"/>
            <a:ext cx="3727206" cy="89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dirty="0" smtClean="0"/>
              <a:t>jelenlegi</a:t>
            </a:r>
            <a:r>
              <a:rPr lang="en-GB" dirty="0" smtClean="0"/>
              <a:t> </a:t>
            </a:r>
            <a:r>
              <a:rPr lang="hu-HU" b="1" dirty="0" smtClean="0">
                <a:solidFill>
                  <a:schemeClr val="accent1"/>
                </a:solidFill>
              </a:rPr>
              <a:t>állapot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(</a:t>
            </a:r>
            <a:r>
              <a:rPr lang="hu-HU" dirty="0" smtClean="0"/>
              <a:t>érmék az asztalon</a:t>
            </a:r>
            <a:r>
              <a:rPr lang="en-GB" dirty="0" smtClean="0"/>
              <a:t>)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86E7C86-E816-7CDA-9A83-D9746DB9A22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 flipV="1">
            <a:off x="6450234" y="3873213"/>
            <a:ext cx="1040893" cy="822305"/>
          </a:xfrm>
          <a:prstGeom prst="rect">
            <a:avLst/>
          </a:prstGeom>
        </p:spPr>
      </p:pic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D22CC2FF-3F76-8CFB-86E0-5EF207F25FCE}"/>
              </a:ext>
            </a:extLst>
          </p:cNvPr>
          <p:cNvSpPr txBox="1">
            <a:spLocks/>
          </p:cNvSpPr>
          <p:nvPr/>
        </p:nvSpPr>
        <p:spPr>
          <a:xfrm>
            <a:off x="7626593" y="3833166"/>
            <a:ext cx="3727206" cy="122651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dirty="0" smtClean="0"/>
              <a:t>Rendelkezésre álló</a:t>
            </a:r>
            <a:r>
              <a:rPr lang="en-GB" dirty="0" smtClean="0"/>
              <a:t> </a:t>
            </a:r>
            <a:r>
              <a:rPr lang="hu-HU" b="1" dirty="0" smtClean="0">
                <a:solidFill>
                  <a:schemeClr val="accent1"/>
                </a:solidFill>
              </a:rPr>
              <a:t>cselekvések (</a:t>
            </a:r>
            <a:r>
              <a:rPr lang="hu-HU" b="1" dirty="0" err="1" smtClean="0">
                <a:solidFill>
                  <a:schemeClr val="accent1"/>
                </a:solidFill>
              </a:rPr>
              <a:t>actions</a:t>
            </a:r>
            <a:r>
              <a:rPr lang="hu-HU" b="1" dirty="0" smtClean="0">
                <a:solidFill>
                  <a:schemeClr val="accent1"/>
                </a:solidFill>
              </a:rPr>
              <a:t>)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(</a:t>
            </a:r>
            <a:r>
              <a:rPr lang="hu-HU" b="1" dirty="0" smtClean="0">
                <a:solidFill>
                  <a:schemeClr val="accent1"/>
                </a:solidFill>
              </a:rPr>
              <a:t>elvenni</a:t>
            </a:r>
            <a:r>
              <a:rPr lang="en-GB" b="1" dirty="0" smtClean="0">
                <a:solidFill>
                  <a:schemeClr val="accent1"/>
                </a:solidFill>
              </a:rPr>
              <a:t> </a:t>
            </a:r>
            <a:r>
              <a:rPr lang="en-GB" b="1" dirty="0">
                <a:solidFill>
                  <a:schemeClr val="accent1"/>
                </a:solidFill>
              </a:rPr>
              <a:t>1 </a:t>
            </a:r>
            <a:r>
              <a:rPr lang="hu-HU" dirty="0" smtClean="0"/>
              <a:t>vagy</a:t>
            </a:r>
            <a:r>
              <a:rPr lang="en-GB" dirty="0" smtClean="0"/>
              <a:t> </a:t>
            </a:r>
            <a:r>
              <a:rPr lang="en-GB" b="1" dirty="0">
                <a:solidFill>
                  <a:schemeClr val="accent1"/>
                </a:solidFill>
              </a:rPr>
              <a:t>2</a:t>
            </a:r>
            <a:r>
              <a:rPr lang="en-GB" dirty="0"/>
              <a:t> </a:t>
            </a:r>
            <a:r>
              <a:rPr lang="hu-HU" dirty="0" smtClean="0"/>
              <a:t>érmét</a:t>
            </a:r>
            <a:r>
              <a:rPr lang="en-GB" dirty="0" smtClean="0"/>
              <a:t>)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7662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4418F-9499-C740-9E6B-140E7795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tábla</a:t>
            </a: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1D2CD5-080E-6140-D5A5-4A3B7854F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5535" y="2204922"/>
            <a:ext cx="6064699" cy="4287953"/>
          </a:xfr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1FCB678-CDB8-2663-6BB4-B234A3CD6841}"/>
              </a:ext>
            </a:extLst>
          </p:cNvPr>
          <p:cNvSpPr/>
          <p:nvPr/>
        </p:nvSpPr>
        <p:spPr>
          <a:xfrm>
            <a:off x="833206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691DE7-22C4-AD62-83E8-A0BFCBD3E0DB}"/>
              </a:ext>
            </a:extLst>
          </p:cNvPr>
          <p:cNvSpPr/>
          <p:nvPr/>
        </p:nvSpPr>
        <p:spPr>
          <a:xfrm>
            <a:off x="1027944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A0282E-7AA5-9C0F-58C0-0F226B6E151B}"/>
              </a:ext>
            </a:extLst>
          </p:cNvPr>
          <p:cNvSpPr/>
          <p:nvPr/>
        </p:nvSpPr>
        <p:spPr>
          <a:xfrm>
            <a:off x="1984672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E8C961-5608-A774-AB0A-3549E240076B}"/>
              </a:ext>
            </a:extLst>
          </p:cNvPr>
          <p:cNvSpPr/>
          <p:nvPr/>
        </p:nvSpPr>
        <p:spPr>
          <a:xfrm>
            <a:off x="2179410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4480798-929A-A43C-0865-97EDFD507992}"/>
              </a:ext>
            </a:extLst>
          </p:cNvPr>
          <p:cNvSpPr/>
          <p:nvPr/>
        </p:nvSpPr>
        <p:spPr>
          <a:xfrm>
            <a:off x="3136138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44690A-FA8C-DA41-C323-49A6DAAFB8F2}"/>
              </a:ext>
            </a:extLst>
          </p:cNvPr>
          <p:cNvSpPr/>
          <p:nvPr/>
        </p:nvSpPr>
        <p:spPr>
          <a:xfrm>
            <a:off x="3330876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68914C-A6C9-9CD5-5620-66C57A5E8E5D}"/>
              </a:ext>
            </a:extLst>
          </p:cNvPr>
          <p:cNvSpPr/>
          <p:nvPr/>
        </p:nvSpPr>
        <p:spPr>
          <a:xfrm>
            <a:off x="4287604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BB6477-75CB-3DD9-79A6-DC32FD627C0B}"/>
              </a:ext>
            </a:extLst>
          </p:cNvPr>
          <p:cNvSpPr/>
          <p:nvPr/>
        </p:nvSpPr>
        <p:spPr>
          <a:xfrm>
            <a:off x="4482342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C374D4E-4910-33F5-A117-588F0CDDCDB8}"/>
              </a:ext>
            </a:extLst>
          </p:cNvPr>
          <p:cNvSpPr/>
          <p:nvPr/>
        </p:nvSpPr>
        <p:spPr>
          <a:xfrm>
            <a:off x="5439070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19EA62-74F6-1091-B1D1-776C1F51471D}"/>
              </a:ext>
            </a:extLst>
          </p:cNvPr>
          <p:cNvSpPr/>
          <p:nvPr/>
        </p:nvSpPr>
        <p:spPr>
          <a:xfrm>
            <a:off x="5633808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pic>
        <p:nvPicPr>
          <p:cNvPr id="20" name="Picture 19" descr="Shape, arrow&#10;&#10;Description automatically generated">
            <a:extLst>
              <a:ext uri="{FF2B5EF4-FFF2-40B4-BE49-F238E27FC236}">
                <a16:creationId xmlns:a16="http://schemas.microsoft.com/office/drawing/2014/main" id="{5151255A-4E99-5610-8193-856594E80DD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450234" y="2495947"/>
            <a:ext cx="1040893" cy="824908"/>
          </a:xfrm>
          <a:prstGeom prst="rect">
            <a:avLst/>
          </a:prstGeom>
        </p:spPr>
      </p:pic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ABB4B8E0-8A71-A17A-1006-F0864D021C76}"/>
              </a:ext>
            </a:extLst>
          </p:cNvPr>
          <p:cNvSpPr txBox="1">
            <a:spLocks/>
          </p:cNvSpPr>
          <p:nvPr/>
        </p:nvSpPr>
        <p:spPr>
          <a:xfrm>
            <a:off x="7626593" y="2457202"/>
            <a:ext cx="3727206" cy="89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dirty="0"/>
              <a:t>jelenlegi</a:t>
            </a:r>
            <a:r>
              <a:rPr lang="en-GB" dirty="0"/>
              <a:t> </a:t>
            </a:r>
            <a:r>
              <a:rPr lang="hu-HU" b="1" dirty="0">
                <a:solidFill>
                  <a:schemeClr val="accent1"/>
                </a:solidFill>
              </a:rPr>
              <a:t>állapot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(</a:t>
            </a:r>
            <a:r>
              <a:rPr lang="hu-HU" dirty="0"/>
              <a:t>érmék az asztalon</a:t>
            </a:r>
            <a:r>
              <a:rPr lang="en-GB" dirty="0"/>
              <a:t>)</a:t>
            </a:r>
          </a:p>
          <a:p>
            <a:pPr marL="0" indent="0">
              <a:buNone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86E7C86-E816-7CDA-9A83-D9746DB9A22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 flipV="1">
            <a:off x="6450234" y="3873213"/>
            <a:ext cx="1040893" cy="822305"/>
          </a:xfrm>
          <a:prstGeom prst="rect">
            <a:avLst/>
          </a:prstGeom>
        </p:spPr>
      </p:pic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D22CC2FF-3F76-8CFB-86E0-5EF207F25FCE}"/>
              </a:ext>
            </a:extLst>
          </p:cNvPr>
          <p:cNvSpPr txBox="1">
            <a:spLocks/>
          </p:cNvSpPr>
          <p:nvPr/>
        </p:nvSpPr>
        <p:spPr>
          <a:xfrm>
            <a:off x="7626593" y="3833167"/>
            <a:ext cx="3727206" cy="89559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dirty="0"/>
              <a:t>Rendelkezésre álló</a:t>
            </a:r>
            <a:r>
              <a:rPr lang="en-GB" dirty="0"/>
              <a:t> </a:t>
            </a:r>
            <a:r>
              <a:rPr lang="hu-HU" b="1" dirty="0" smtClean="0">
                <a:solidFill>
                  <a:schemeClr val="accent1"/>
                </a:solidFill>
              </a:rPr>
              <a:t>cselekvések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(</a:t>
            </a:r>
            <a:r>
              <a:rPr lang="hu-HU" b="1" dirty="0">
                <a:solidFill>
                  <a:schemeClr val="accent1"/>
                </a:solidFill>
              </a:rPr>
              <a:t>elvenni</a:t>
            </a:r>
            <a:r>
              <a:rPr lang="en-GB" b="1" dirty="0">
                <a:solidFill>
                  <a:schemeClr val="accent1"/>
                </a:solidFill>
              </a:rPr>
              <a:t> 1 </a:t>
            </a:r>
            <a:r>
              <a:rPr lang="hu-HU" dirty="0"/>
              <a:t>vagy</a:t>
            </a:r>
            <a:r>
              <a:rPr lang="en-GB" dirty="0"/>
              <a:t> </a:t>
            </a:r>
            <a:r>
              <a:rPr lang="en-GB" b="1" dirty="0">
                <a:solidFill>
                  <a:schemeClr val="accent1"/>
                </a:solidFill>
              </a:rPr>
              <a:t>2</a:t>
            </a:r>
            <a:r>
              <a:rPr lang="en-GB" dirty="0"/>
              <a:t> </a:t>
            </a:r>
            <a:r>
              <a:rPr lang="hu-HU" dirty="0"/>
              <a:t>érmét</a:t>
            </a:r>
            <a:r>
              <a:rPr lang="en-GB" dirty="0"/>
              <a:t>)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4" name="Picture 23" descr="Shape, arrow&#10;&#10;Description automatically generated">
            <a:extLst>
              <a:ext uri="{FF2B5EF4-FFF2-40B4-BE49-F238E27FC236}">
                <a16:creationId xmlns:a16="http://schemas.microsoft.com/office/drawing/2014/main" id="{A0961D49-1AEE-A6C6-3A2B-D4DA860107D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450234" y="5391596"/>
            <a:ext cx="1040893" cy="824908"/>
          </a:xfrm>
          <a:prstGeom prst="rect">
            <a:avLst/>
          </a:prstGeom>
        </p:spPr>
      </p:pic>
      <p:sp>
        <p:nvSpPr>
          <p:cNvPr id="25" name="Content Placeholder 7">
            <a:extLst>
              <a:ext uri="{FF2B5EF4-FFF2-40B4-BE49-F238E27FC236}">
                <a16:creationId xmlns:a16="http://schemas.microsoft.com/office/drawing/2014/main" id="{BFE18C1A-A52F-982F-AF7F-791CC2BFB6DE}"/>
              </a:ext>
            </a:extLst>
          </p:cNvPr>
          <p:cNvSpPr txBox="1">
            <a:spLocks/>
          </p:cNvSpPr>
          <p:nvPr/>
        </p:nvSpPr>
        <p:spPr>
          <a:xfrm>
            <a:off x="7626593" y="5352851"/>
            <a:ext cx="2626540" cy="125961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dirty="0" smtClean="0"/>
              <a:t>Memória (</a:t>
            </a:r>
            <a:r>
              <a:rPr lang="hu-HU" dirty="0" err="1" smtClean="0"/>
              <a:t>memory</a:t>
            </a:r>
            <a:r>
              <a:rPr lang="hu-HU" dirty="0" smtClean="0"/>
              <a:t>)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(</a:t>
            </a:r>
            <a:r>
              <a:rPr lang="hu-HU" b="1" dirty="0" smtClean="0">
                <a:solidFill>
                  <a:schemeClr val="accent1"/>
                </a:solidFill>
              </a:rPr>
              <a:t>emlékszik</a:t>
            </a:r>
            <a:r>
              <a:rPr lang="en-GB" dirty="0" smtClean="0"/>
              <a:t> </a:t>
            </a:r>
            <a:r>
              <a:rPr lang="hu-HU" dirty="0" smtClean="0"/>
              <a:t>az utolsó</a:t>
            </a:r>
            <a:r>
              <a:rPr lang="en-GB" dirty="0" smtClean="0"/>
              <a:t> </a:t>
            </a:r>
            <a:r>
              <a:rPr lang="hu-HU" b="1" dirty="0" smtClean="0">
                <a:solidFill>
                  <a:schemeClr val="accent1"/>
                </a:solidFill>
              </a:rPr>
              <a:t>cselekvésre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0522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4418F-9499-C740-9E6B-140E7795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Jutalmak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9EA92-A9AC-3524-A942-CB778E266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err="1" smtClean="0">
                <a:solidFill>
                  <a:schemeClr val="accent1"/>
                </a:solidFill>
              </a:rPr>
              <a:t>Távolítsd</a:t>
            </a:r>
            <a:r>
              <a:rPr lang="hu-HU" b="1" dirty="0" smtClean="0">
                <a:solidFill>
                  <a:schemeClr val="accent1"/>
                </a:solidFill>
              </a:rPr>
              <a:t> el az utolsó cselekvést, </a:t>
            </a:r>
            <a:r>
              <a:rPr lang="hu-HU" dirty="0" smtClean="0"/>
              <a:t>amikor az MI...</a:t>
            </a:r>
          </a:p>
          <a:p>
            <a:pPr lvl="1"/>
            <a:r>
              <a:rPr lang="hu-HU" b="1" dirty="0" smtClean="0"/>
              <a:t>vesztett</a:t>
            </a:r>
          </a:p>
          <a:p>
            <a:pPr lvl="1"/>
            <a:r>
              <a:rPr lang="hu-HU" b="1" dirty="0" smtClean="0"/>
              <a:t>érvénytelen cselekvést </a:t>
            </a:r>
            <a:r>
              <a:rPr lang="hu-HU" dirty="0" smtClean="0"/>
              <a:t>választott</a:t>
            </a:r>
          </a:p>
          <a:p>
            <a:pPr lvl="1"/>
            <a:r>
              <a:rPr lang="hu-HU" b="1" dirty="0" smtClean="0"/>
              <a:t>nem talál cselekvést</a:t>
            </a:r>
          </a:p>
          <a:p>
            <a:r>
              <a:rPr lang="hu-HU" b="1" dirty="0" smtClean="0">
                <a:solidFill>
                  <a:schemeClr val="accent1"/>
                </a:solidFill>
              </a:rPr>
              <a:t>Semmit sem változtass, </a:t>
            </a:r>
            <a:r>
              <a:rPr lang="hu-HU" dirty="0" smtClean="0"/>
              <a:t>minden más esetben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6112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4418F-9499-C740-9E6B-140E7795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Játék</a:t>
            </a:r>
            <a:r>
              <a:rPr lang="en-GB" dirty="0" smtClean="0"/>
              <a:t> </a:t>
            </a:r>
            <a:r>
              <a:rPr lang="en-GB" dirty="0"/>
              <a:t>1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1D2CD5-080E-6140-D5A5-4A3B7854F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5535" y="2204922"/>
            <a:ext cx="6064699" cy="4287953"/>
          </a:xfr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1FCB678-CDB8-2663-6BB4-B234A3CD6841}"/>
              </a:ext>
            </a:extLst>
          </p:cNvPr>
          <p:cNvSpPr/>
          <p:nvPr/>
        </p:nvSpPr>
        <p:spPr>
          <a:xfrm>
            <a:off x="833206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691DE7-22C4-AD62-83E8-A0BFCBD3E0DB}"/>
              </a:ext>
            </a:extLst>
          </p:cNvPr>
          <p:cNvSpPr/>
          <p:nvPr/>
        </p:nvSpPr>
        <p:spPr>
          <a:xfrm>
            <a:off x="1027944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A0282E-7AA5-9C0F-58C0-0F226B6E151B}"/>
              </a:ext>
            </a:extLst>
          </p:cNvPr>
          <p:cNvSpPr/>
          <p:nvPr/>
        </p:nvSpPr>
        <p:spPr>
          <a:xfrm>
            <a:off x="1984672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E8C961-5608-A774-AB0A-3549E240076B}"/>
              </a:ext>
            </a:extLst>
          </p:cNvPr>
          <p:cNvSpPr/>
          <p:nvPr/>
        </p:nvSpPr>
        <p:spPr>
          <a:xfrm>
            <a:off x="2179410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4480798-929A-A43C-0865-97EDFD507992}"/>
              </a:ext>
            </a:extLst>
          </p:cNvPr>
          <p:cNvSpPr/>
          <p:nvPr/>
        </p:nvSpPr>
        <p:spPr>
          <a:xfrm>
            <a:off x="3136138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44690A-FA8C-DA41-C323-49A6DAAFB8F2}"/>
              </a:ext>
            </a:extLst>
          </p:cNvPr>
          <p:cNvSpPr/>
          <p:nvPr/>
        </p:nvSpPr>
        <p:spPr>
          <a:xfrm>
            <a:off x="3330876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68914C-A6C9-9CD5-5620-66C57A5E8E5D}"/>
              </a:ext>
            </a:extLst>
          </p:cNvPr>
          <p:cNvSpPr/>
          <p:nvPr/>
        </p:nvSpPr>
        <p:spPr>
          <a:xfrm>
            <a:off x="4287604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BB6477-75CB-3DD9-79A6-DC32FD627C0B}"/>
              </a:ext>
            </a:extLst>
          </p:cNvPr>
          <p:cNvSpPr/>
          <p:nvPr/>
        </p:nvSpPr>
        <p:spPr>
          <a:xfrm>
            <a:off x="4482342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C374D4E-4910-33F5-A117-588F0CDDCDB8}"/>
              </a:ext>
            </a:extLst>
          </p:cNvPr>
          <p:cNvSpPr/>
          <p:nvPr/>
        </p:nvSpPr>
        <p:spPr>
          <a:xfrm>
            <a:off x="5439070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19EA62-74F6-1091-B1D1-776C1F51471D}"/>
              </a:ext>
            </a:extLst>
          </p:cNvPr>
          <p:cNvSpPr/>
          <p:nvPr/>
        </p:nvSpPr>
        <p:spPr>
          <a:xfrm>
            <a:off x="5633808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pic>
        <p:nvPicPr>
          <p:cNvPr id="26" name="Picture 25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E74ABED1-03BB-582F-899A-3A37D747203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91" y="1257639"/>
            <a:ext cx="1053181" cy="1040894"/>
          </a:xfrm>
          <a:prstGeom prst="rect">
            <a:avLst/>
          </a:prstGeom>
        </p:spPr>
      </p:pic>
      <p:pic>
        <p:nvPicPr>
          <p:cNvPr id="27" name="Picture 26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0C7C7678-E436-BACF-2CF3-0D56627372A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594" y="1252785"/>
            <a:ext cx="1053181" cy="1040894"/>
          </a:xfrm>
          <a:prstGeom prst="rect">
            <a:avLst/>
          </a:prstGeom>
        </p:spPr>
      </p:pic>
      <p:pic>
        <p:nvPicPr>
          <p:cNvPr id="28" name="Picture 27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7A8A9646-B110-E407-A447-EAA94DF25A0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897" y="1260066"/>
            <a:ext cx="1053181" cy="1040894"/>
          </a:xfrm>
          <a:prstGeom prst="rect">
            <a:avLst/>
          </a:prstGeom>
        </p:spPr>
      </p:pic>
      <p:pic>
        <p:nvPicPr>
          <p:cNvPr id="29" name="Picture 28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E5238F27-C338-3AC6-6F28-09C1DA42D26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00" y="1252785"/>
            <a:ext cx="1053181" cy="1040894"/>
          </a:xfrm>
          <a:prstGeom prst="rect">
            <a:avLst/>
          </a:prstGeom>
        </p:spPr>
      </p:pic>
      <p:pic>
        <p:nvPicPr>
          <p:cNvPr id="30" name="Picture 29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8D2CBAD0-275A-F4A0-380C-5FFA2AD8107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503" y="1252785"/>
            <a:ext cx="1053181" cy="1040894"/>
          </a:xfrm>
          <a:prstGeom prst="rect">
            <a:avLst/>
          </a:prstGeom>
        </p:spPr>
      </p:pic>
      <p:sp>
        <p:nvSpPr>
          <p:cNvPr id="31" name="Content Placeholder 7">
            <a:extLst>
              <a:ext uri="{FF2B5EF4-FFF2-40B4-BE49-F238E27FC236}">
                <a16:creationId xmlns:a16="http://schemas.microsoft.com/office/drawing/2014/main" id="{8DEF31A5-49C8-6284-43DD-D71A4E5F0CD8}"/>
              </a:ext>
            </a:extLst>
          </p:cNvPr>
          <p:cNvSpPr txBox="1">
            <a:spLocks/>
          </p:cNvSpPr>
          <p:nvPr/>
        </p:nvSpPr>
        <p:spPr>
          <a:xfrm>
            <a:off x="6599407" y="1690688"/>
            <a:ext cx="47917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hu-HU" dirty="0" smtClean="0"/>
              <a:t>A játék öt érmével kezdődik, </a:t>
            </a:r>
            <a:r>
              <a:rPr lang="hu-HU" b="1" dirty="0" smtClean="0"/>
              <a:t>Alice</a:t>
            </a:r>
            <a:r>
              <a:rPr lang="hu-HU" dirty="0" smtClean="0"/>
              <a:t> a </a:t>
            </a:r>
            <a:r>
              <a:rPr lang="hu-HU" b="1" dirty="0">
                <a:solidFill>
                  <a:schemeClr val="accent1"/>
                </a:solidFill>
              </a:rPr>
              <a:t>szokásos módon </a:t>
            </a:r>
            <a:r>
              <a:rPr lang="hu-HU" dirty="0" smtClean="0"/>
              <a:t>játszik, </a:t>
            </a:r>
            <a:r>
              <a:rPr lang="hu-HU" b="1" dirty="0" smtClean="0"/>
              <a:t>Bob</a:t>
            </a:r>
            <a:r>
              <a:rPr lang="hu-HU" dirty="0" smtClean="0"/>
              <a:t> pedig az </a:t>
            </a:r>
            <a:r>
              <a:rPr lang="hu-HU" b="1" dirty="0">
                <a:solidFill>
                  <a:schemeClr val="accent1"/>
                </a:solidFill>
              </a:rPr>
              <a:t>MI-ként</a:t>
            </a:r>
            <a:endParaRPr lang="hu-HU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106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4418F-9499-C740-9E6B-140E7795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Játék 1</a:t>
            </a: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1D2CD5-080E-6140-D5A5-4A3B7854F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5535" y="2204922"/>
            <a:ext cx="6064699" cy="4287953"/>
          </a:xfr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1FCB678-CDB8-2663-6BB4-B234A3CD6841}"/>
              </a:ext>
            </a:extLst>
          </p:cNvPr>
          <p:cNvSpPr/>
          <p:nvPr/>
        </p:nvSpPr>
        <p:spPr>
          <a:xfrm>
            <a:off x="833206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691DE7-22C4-AD62-83E8-A0BFCBD3E0DB}"/>
              </a:ext>
            </a:extLst>
          </p:cNvPr>
          <p:cNvSpPr/>
          <p:nvPr/>
        </p:nvSpPr>
        <p:spPr>
          <a:xfrm>
            <a:off x="1027944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A0282E-7AA5-9C0F-58C0-0F226B6E151B}"/>
              </a:ext>
            </a:extLst>
          </p:cNvPr>
          <p:cNvSpPr/>
          <p:nvPr/>
        </p:nvSpPr>
        <p:spPr>
          <a:xfrm>
            <a:off x="1984672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E8C961-5608-A774-AB0A-3549E240076B}"/>
              </a:ext>
            </a:extLst>
          </p:cNvPr>
          <p:cNvSpPr/>
          <p:nvPr/>
        </p:nvSpPr>
        <p:spPr>
          <a:xfrm>
            <a:off x="2179410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4480798-929A-A43C-0865-97EDFD507992}"/>
              </a:ext>
            </a:extLst>
          </p:cNvPr>
          <p:cNvSpPr/>
          <p:nvPr/>
        </p:nvSpPr>
        <p:spPr>
          <a:xfrm>
            <a:off x="3136138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44690A-FA8C-DA41-C323-49A6DAAFB8F2}"/>
              </a:ext>
            </a:extLst>
          </p:cNvPr>
          <p:cNvSpPr/>
          <p:nvPr/>
        </p:nvSpPr>
        <p:spPr>
          <a:xfrm>
            <a:off x="3330876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68914C-A6C9-9CD5-5620-66C57A5E8E5D}"/>
              </a:ext>
            </a:extLst>
          </p:cNvPr>
          <p:cNvSpPr/>
          <p:nvPr/>
        </p:nvSpPr>
        <p:spPr>
          <a:xfrm>
            <a:off x="4287604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BB6477-75CB-3DD9-79A6-DC32FD627C0B}"/>
              </a:ext>
            </a:extLst>
          </p:cNvPr>
          <p:cNvSpPr/>
          <p:nvPr/>
        </p:nvSpPr>
        <p:spPr>
          <a:xfrm>
            <a:off x="4482342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C374D4E-4910-33F5-A117-588F0CDDCDB8}"/>
              </a:ext>
            </a:extLst>
          </p:cNvPr>
          <p:cNvSpPr/>
          <p:nvPr/>
        </p:nvSpPr>
        <p:spPr>
          <a:xfrm>
            <a:off x="5439070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19EA62-74F6-1091-B1D1-776C1F51471D}"/>
              </a:ext>
            </a:extLst>
          </p:cNvPr>
          <p:cNvSpPr/>
          <p:nvPr/>
        </p:nvSpPr>
        <p:spPr>
          <a:xfrm>
            <a:off x="5633808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pic>
        <p:nvPicPr>
          <p:cNvPr id="27" name="Picture 26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0C7C7678-E436-BACF-2CF3-0D56627372A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594" y="1252785"/>
            <a:ext cx="1053181" cy="1040894"/>
          </a:xfrm>
          <a:prstGeom prst="rect">
            <a:avLst/>
          </a:prstGeom>
        </p:spPr>
      </p:pic>
      <p:pic>
        <p:nvPicPr>
          <p:cNvPr id="28" name="Picture 27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7A8A9646-B110-E407-A447-EAA94DF25A0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897" y="1260066"/>
            <a:ext cx="1053181" cy="1040894"/>
          </a:xfrm>
          <a:prstGeom prst="rect">
            <a:avLst/>
          </a:prstGeom>
        </p:spPr>
      </p:pic>
      <p:pic>
        <p:nvPicPr>
          <p:cNvPr id="29" name="Picture 28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E5238F27-C338-3AC6-6F28-09C1DA42D26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00" y="1252785"/>
            <a:ext cx="1053181" cy="1040894"/>
          </a:xfrm>
          <a:prstGeom prst="rect">
            <a:avLst/>
          </a:prstGeom>
        </p:spPr>
      </p:pic>
      <p:pic>
        <p:nvPicPr>
          <p:cNvPr id="30" name="Picture 29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8D2CBAD0-275A-F4A0-380C-5FFA2AD8107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503" y="1252785"/>
            <a:ext cx="1053181" cy="1040894"/>
          </a:xfrm>
          <a:prstGeom prst="rect">
            <a:avLst/>
          </a:prstGeom>
        </p:spPr>
      </p:pic>
      <p:sp>
        <p:nvSpPr>
          <p:cNvPr id="31" name="Content Placeholder 7">
            <a:extLst>
              <a:ext uri="{FF2B5EF4-FFF2-40B4-BE49-F238E27FC236}">
                <a16:creationId xmlns:a16="http://schemas.microsoft.com/office/drawing/2014/main" id="{8DEF31A5-49C8-6284-43DD-D71A4E5F0CD8}"/>
              </a:ext>
            </a:extLst>
          </p:cNvPr>
          <p:cNvSpPr txBox="1">
            <a:spLocks/>
          </p:cNvSpPr>
          <p:nvPr/>
        </p:nvSpPr>
        <p:spPr>
          <a:xfrm>
            <a:off x="6599407" y="1690688"/>
            <a:ext cx="47917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hu-HU" dirty="0" smtClean="0"/>
              <a:t>A játék öt érmével kezdődik, </a:t>
            </a:r>
            <a:r>
              <a:rPr lang="hu-HU" b="1" dirty="0" smtClean="0"/>
              <a:t>Alice</a:t>
            </a:r>
            <a:r>
              <a:rPr lang="hu-HU" dirty="0" smtClean="0"/>
              <a:t> a </a:t>
            </a:r>
            <a:r>
              <a:rPr lang="hu-HU" b="1" dirty="0">
                <a:solidFill>
                  <a:schemeClr val="accent1"/>
                </a:solidFill>
              </a:rPr>
              <a:t>szokásos módon </a:t>
            </a:r>
            <a:r>
              <a:rPr lang="hu-HU" dirty="0" smtClean="0"/>
              <a:t>játszik, </a:t>
            </a:r>
            <a:r>
              <a:rPr lang="hu-HU" b="1" dirty="0" smtClean="0"/>
              <a:t>Bob</a:t>
            </a:r>
            <a:r>
              <a:rPr lang="hu-HU" dirty="0" smtClean="0"/>
              <a:t> pedig az </a:t>
            </a:r>
            <a:r>
              <a:rPr lang="hu-HU" b="1" dirty="0">
                <a:solidFill>
                  <a:schemeClr val="accent1"/>
                </a:solidFill>
              </a:rPr>
              <a:t>MI</a:t>
            </a:r>
            <a:r>
              <a:rPr lang="hu-HU" b="1" dirty="0">
                <a:solidFill>
                  <a:schemeClr val="accent1"/>
                </a:solidFill>
              </a:rPr>
              <a:t>-kén</a:t>
            </a:r>
            <a:r>
              <a:rPr lang="hu-HU" b="1" dirty="0">
                <a:solidFill>
                  <a:schemeClr val="accent1"/>
                </a:solidFill>
              </a:rPr>
              <a:t>t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Alice </a:t>
            </a:r>
            <a:r>
              <a:rPr lang="hu-HU" b="1" dirty="0" smtClean="0">
                <a:solidFill>
                  <a:schemeClr val="accent1"/>
                </a:solidFill>
              </a:rPr>
              <a:t>elvesz egy </a:t>
            </a:r>
            <a:r>
              <a:rPr lang="hu-HU" dirty="0" smtClean="0"/>
              <a:t>érmét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354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4418F-9499-C740-9E6B-140E7795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Játék 2</a:t>
            </a: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1D2CD5-080E-6140-D5A5-4A3B7854F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5535" y="2204922"/>
            <a:ext cx="6064699" cy="4287953"/>
          </a:xfr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1FCB678-CDB8-2663-6BB4-B234A3CD6841}"/>
              </a:ext>
            </a:extLst>
          </p:cNvPr>
          <p:cNvSpPr/>
          <p:nvPr/>
        </p:nvSpPr>
        <p:spPr>
          <a:xfrm>
            <a:off x="833206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691DE7-22C4-AD62-83E8-A0BFCBD3E0DB}"/>
              </a:ext>
            </a:extLst>
          </p:cNvPr>
          <p:cNvSpPr/>
          <p:nvPr/>
        </p:nvSpPr>
        <p:spPr>
          <a:xfrm>
            <a:off x="1027944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A0282E-7AA5-9C0F-58C0-0F226B6E151B}"/>
              </a:ext>
            </a:extLst>
          </p:cNvPr>
          <p:cNvSpPr/>
          <p:nvPr/>
        </p:nvSpPr>
        <p:spPr>
          <a:xfrm>
            <a:off x="1984672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E8C961-5608-A774-AB0A-3549E240076B}"/>
              </a:ext>
            </a:extLst>
          </p:cNvPr>
          <p:cNvSpPr/>
          <p:nvPr/>
        </p:nvSpPr>
        <p:spPr>
          <a:xfrm>
            <a:off x="2103210" y="5591552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4480798-929A-A43C-0865-97EDFD507992}"/>
              </a:ext>
            </a:extLst>
          </p:cNvPr>
          <p:cNvSpPr/>
          <p:nvPr/>
        </p:nvSpPr>
        <p:spPr>
          <a:xfrm>
            <a:off x="3136138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44690A-FA8C-DA41-C323-49A6DAAFB8F2}"/>
              </a:ext>
            </a:extLst>
          </p:cNvPr>
          <p:cNvSpPr/>
          <p:nvPr/>
        </p:nvSpPr>
        <p:spPr>
          <a:xfrm>
            <a:off x="3330876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68914C-A6C9-9CD5-5620-66C57A5E8E5D}"/>
              </a:ext>
            </a:extLst>
          </p:cNvPr>
          <p:cNvSpPr/>
          <p:nvPr/>
        </p:nvSpPr>
        <p:spPr>
          <a:xfrm>
            <a:off x="4287604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BB6477-75CB-3DD9-79A6-DC32FD627C0B}"/>
              </a:ext>
            </a:extLst>
          </p:cNvPr>
          <p:cNvSpPr/>
          <p:nvPr/>
        </p:nvSpPr>
        <p:spPr>
          <a:xfrm>
            <a:off x="4482342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C374D4E-4910-33F5-A117-588F0CDDCDB8}"/>
              </a:ext>
            </a:extLst>
          </p:cNvPr>
          <p:cNvSpPr/>
          <p:nvPr/>
        </p:nvSpPr>
        <p:spPr>
          <a:xfrm>
            <a:off x="5439070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19EA62-74F6-1091-B1D1-776C1F51471D}"/>
              </a:ext>
            </a:extLst>
          </p:cNvPr>
          <p:cNvSpPr/>
          <p:nvPr/>
        </p:nvSpPr>
        <p:spPr>
          <a:xfrm>
            <a:off x="5633808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pic>
        <p:nvPicPr>
          <p:cNvPr id="27" name="Picture 26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0C7C7678-E436-BACF-2CF3-0D56627372A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594" y="1252785"/>
            <a:ext cx="1053181" cy="1040894"/>
          </a:xfrm>
          <a:prstGeom prst="rect">
            <a:avLst/>
          </a:prstGeom>
        </p:spPr>
      </p:pic>
      <p:pic>
        <p:nvPicPr>
          <p:cNvPr id="28" name="Picture 27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7A8A9646-B110-E407-A447-EAA94DF25A0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897" y="1260066"/>
            <a:ext cx="1053181" cy="1040894"/>
          </a:xfrm>
          <a:prstGeom prst="rect">
            <a:avLst/>
          </a:prstGeom>
        </p:spPr>
      </p:pic>
      <p:pic>
        <p:nvPicPr>
          <p:cNvPr id="29" name="Picture 28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E5238F27-C338-3AC6-6F28-09C1DA42D26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00" y="1252785"/>
            <a:ext cx="1053181" cy="1040894"/>
          </a:xfrm>
          <a:prstGeom prst="rect">
            <a:avLst/>
          </a:prstGeom>
        </p:spPr>
      </p:pic>
      <p:pic>
        <p:nvPicPr>
          <p:cNvPr id="30" name="Picture 29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8D2CBAD0-275A-F4A0-380C-5FFA2AD8107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503" y="1252785"/>
            <a:ext cx="1053181" cy="1040894"/>
          </a:xfrm>
          <a:prstGeom prst="rect">
            <a:avLst/>
          </a:prstGeom>
        </p:spPr>
      </p:pic>
      <p:sp>
        <p:nvSpPr>
          <p:cNvPr id="31" name="Content Placeholder 7">
            <a:extLst>
              <a:ext uri="{FF2B5EF4-FFF2-40B4-BE49-F238E27FC236}">
                <a16:creationId xmlns:a16="http://schemas.microsoft.com/office/drawing/2014/main" id="{8DEF31A5-49C8-6284-43DD-D71A4E5F0CD8}"/>
              </a:ext>
            </a:extLst>
          </p:cNvPr>
          <p:cNvSpPr txBox="1">
            <a:spLocks/>
          </p:cNvSpPr>
          <p:nvPr/>
        </p:nvSpPr>
        <p:spPr>
          <a:xfrm>
            <a:off x="6599407" y="1690688"/>
            <a:ext cx="47917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3"/>
            </a:pPr>
            <a:r>
              <a:rPr lang="hu-HU" b="1" dirty="0" smtClean="0"/>
              <a:t>Négy</a:t>
            </a:r>
            <a:r>
              <a:rPr lang="en-GB" b="1" dirty="0" smtClean="0"/>
              <a:t> </a:t>
            </a:r>
            <a:r>
              <a:rPr lang="hu-HU" b="1" dirty="0"/>
              <a:t>érme </a:t>
            </a:r>
            <a:r>
              <a:rPr lang="hu-HU" dirty="0"/>
              <a:t>maradt, ezért </a:t>
            </a:r>
            <a:r>
              <a:rPr lang="hu-HU" b="1" dirty="0"/>
              <a:t>Bob</a:t>
            </a:r>
            <a:r>
              <a:rPr lang="hu-HU" dirty="0"/>
              <a:t> </a:t>
            </a:r>
            <a:r>
              <a:rPr lang="hu-HU" dirty="0" smtClean="0"/>
              <a:t>elvesz véletlenszerűen egy akciózsetont </a:t>
            </a:r>
            <a:r>
              <a:rPr lang="hu-HU" dirty="0"/>
              <a:t>a </a:t>
            </a:r>
            <a:r>
              <a:rPr lang="hu-HU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4 érmés állapotból, </a:t>
            </a:r>
            <a:r>
              <a:rPr lang="hu-HU" dirty="0"/>
              <a:t>és beteszi a </a:t>
            </a:r>
            <a:r>
              <a:rPr lang="hu-HU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memóriába</a:t>
            </a:r>
            <a:endParaRPr lang="en-GB" b="1" dirty="0">
              <a:solidFill>
                <a:schemeClr val="accent5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B2E141-324A-DCC4-7E93-BA4DCBD49720}"/>
              </a:ext>
            </a:extLst>
          </p:cNvPr>
          <p:cNvSpPr/>
          <p:nvPr/>
        </p:nvSpPr>
        <p:spPr>
          <a:xfrm>
            <a:off x="1786467" y="2463801"/>
            <a:ext cx="942308" cy="37592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884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4418F-9499-C740-9E6B-140E7795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Játék 1</a:t>
            </a: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1D2CD5-080E-6140-D5A5-4A3B7854F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5535" y="2204922"/>
            <a:ext cx="6064699" cy="4287953"/>
          </a:xfr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1FCB678-CDB8-2663-6BB4-B234A3CD6841}"/>
              </a:ext>
            </a:extLst>
          </p:cNvPr>
          <p:cNvSpPr/>
          <p:nvPr/>
        </p:nvSpPr>
        <p:spPr>
          <a:xfrm>
            <a:off x="833206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691DE7-22C4-AD62-83E8-A0BFCBD3E0DB}"/>
              </a:ext>
            </a:extLst>
          </p:cNvPr>
          <p:cNvSpPr/>
          <p:nvPr/>
        </p:nvSpPr>
        <p:spPr>
          <a:xfrm>
            <a:off x="1027944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A0282E-7AA5-9C0F-58C0-0F226B6E151B}"/>
              </a:ext>
            </a:extLst>
          </p:cNvPr>
          <p:cNvSpPr/>
          <p:nvPr/>
        </p:nvSpPr>
        <p:spPr>
          <a:xfrm>
            <a:off x="1984672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E8C961-5608-A774-AB0A-3549E240076B}"/>
              </a:ext>
            </a:extLst>
          </p:cNvPr>
          <p:cNvSpPr/>
          <p:nvPr/>
        </p:nvSpPr>
        <p:spPr>
          <a:xfrm>
            <a:off x="2103210" y="5591552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4480798-929A-A43C-0865-97EDFD507992}"/>
              </a:ext>
            </a:extLst>
          </p:cNvPr>
          <p:cNvSpPr/>
          <p:nvPr/>
        </p:nvSpPr>
        <p:spPr>
          <a:xfrm>
            <a:off x="3136138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44690A-FA8C-DA41-C323-49A6DAAFB8F2}"/>
              </a:ext>
            </a:extLst>
          </p:cNvPr>
          <p:cNvSpPr/>
          <p:nvPr/>
        </p:nvSpPr>
        <p:spPr>
          <a:xfrm>
            <a:off x="3330876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68914C-A6C9-9CD5-5620-66C57A5E8E5D}"/>
              </a:ext>
            </a:extLst>
          </p:cNvPr>
          <p:cNvSpPr/>
          <p:nvPr/>
        </p:nvSpPr>
        <p:spPr>
          <a:xfrm>
            <a:off x="4287604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BB6477-75CB-3DD9-79A6-DC32FD627C0B}"/>
              </a:ext>
            </a:extLst>
          </p:cNvPr>
          <p:cNvSpPr/>
          <p:nvPr/>
        </p:nvSpPr>
        <p:spPr>
          <a:xfrm>
            <a:off x="4482342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C374D4E-4910-33F5-A117-588F0CDDCDB8}"/>
              </a:ext>
            </a:extLst>
          </p:cNvPr>
          <p:cNvSpPr/>
          <p:nvPr/>
        </p:nvSpPr>
        <p:spPr>
          <a:xfrm>
            <a:off x="5439070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19EA62-74F6-1091-B1D1-776C1F51471D}"/>
              </a:ext>
            </a:extLst>
          </p:cNvPr>
          <p:cNvSpPr/>
          <p:nvPr/>
        </p:nvSpPr>
        <p:spPr>
          <a:xfrm>
            <a:off x="5633808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pic>
        <p:nvPicPr>
          <p:cNvPr id="29" name="Picture 28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E5238F27-C338-3AC6-6F28-09C1DA42D26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00" y="1252785"/>
            <a:ext cx="1053181" cy="1040894"/>
          </a:xfrm>
          <a:prstGeom prst="rect">
            <a:avLst/>
          </a:prstGeom>
        </p:spPr>
      </p:pic>
      <p:pic>
        <p:nvPicPr>
          <p:cNvPr id="30" name="Picture 29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8D2CBAD0-275A-F4A0-380C-5FFA2AD8107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503" y="1252785"/>
            <a:ext cx="1053181" cy="1040894"/>
          </a:xfrm>
          <a:prstGeom prst="rect">
            <a:avLst/>
          </a:prstGeom>
        </p:spPr>
      </p:pic>
      <p:sp>
        <p:nvSpPr>
          <p:cNvPr id="31" name="Content Placeholder 7">
            <a:extLst>
              <a:ext uri="{FF2B5EF4-FFF2-40B4-BE49-F238E27FC236}">
                <a16:creationId xmlns:a16="http://schemas.microsoft.com/office/drawing/2014/main" id="{8DEF31A5-49C8-6284-43DD-D71A4E5F0CD8}"/>
              </a:ext>
            </a:extLst>
          </p:cNvPr>
          <p:cNvSpPr txBox="1">
            <a:spLocks/>
          </p:cNvSpPr>
          <p:nvPr/>
        </p:nvSpPr>
        <p:spPr>
          <a:xfrm>
            <a:off x="6599407" y="1690688"/>
            <a:ext cx="47917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3"/>
            </a:pPr>
            <a:r>
              <a:rPr lang="hu-HU" b="1" dirty="0"/>
              <a:t>Négy</a:t>
            </a:r>
            <a:r>
              <a:rPr lang="en-GB" b="1" dirty="0"/>
              <a:t> </a:t>
            </a:r>
            <a:r>
              <a:rPr lang="hu-HU" b="1" dirty="0"/>
              <a:t>érme </a:t>
            </a:r>
            <a:r>
              <a:rPr lang="hu-HU" dirty="0"/>
              <a:t>maradt, ezért </a:t>
            </a:r>
            <a:r>
              <a:rPr lang="hu-HU" b="1" dirty="0"/>
              <a:t>Bob</a:t>
            </a:r>
            <a:r>
              <a:rPr lang="hu-HU" dirty="0"/>
              <a:t> elvesz véletlenszerűen egy akciózsetont a </a:t>
            </a:r>
            <a:r>
              <a:rPr lang="hu-HU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4 érmés állapotból, </a:t>
            </a:r>
            <a:r>
              <a:rPr lang="hu-HU" dirty="0"/>
              <a:t>és beteszi a </a:t>
            </a:r>
            <a:r>
              <a:rPr lang="hu-HU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memóriába</a:t>
            </a:r>
            <a:endParaRPr lang="en-GB" b="1" dirty="0">
              <a:solidFill>
                <a:schemeClr val="accent5">
                  <a:lumMod val="90000"/>
                  <a:lumOff val="10000"/>
                </a:schemeClr>
              </a:solidFill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hu-HU" dirty="0" smtClean="0"/>
              <a:t>Ezután </a:t>
            </a:r>
            <a:r>
              <a:rPr lang="hu-HU" b="1" dirty="0"/>
              <a:t>Bob</a:t>
            </a:r>
            <a:r>
              <a:rPr lang="hu-HU" dirty="0"/>
              <a:t> végrehajtja a </a:t>
            </a:r>
            <a:r>
              <a:rPr lang="hu-HU" dirty="0" smtClean="0"/>
              <a:t>cselekvést</a:t>
            </a:r>
            <a:r>
              <a:rPr lang="hu-HU" dirty="0"/>
              <a:t>, és </a:t>
            </a:r>
            <a:r>
              <a:rPr lang="hu-HU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elvesz két </a:t>
            </a:r>
            <a:r>
              <a:rPr lang="hu-HU" dirty="0"/>
              <a:t>érmét</a:t>
            </a:r>
            <a:r>
              <a:rPr lang="hu-HU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74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4418F-9499-C740-9E6B-140E7795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Játék</a:t>
            </a:r>
            <a:r>
              <a:rPr lang="en-GB" dirty="0" smtClean="0"/>
              <a:t> </a:t>
            </a:r>
            <a:r>
              <a:rPr lang="en-GB" dirty="0"/>
              <a:t>1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1D2CD5-080E-6140-D5A5-4A3B7854F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5535" y="2204922"/>
            <a:ext cx="6064699" cy="4287953"/>
          </a:xfr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1FCB678-CDB8-2663-6BB4-B234A3CD6841}"/>
              </a:ext>
            </a:extLst>
          </p:cNvPr>
          <p:cNvSpPr/>
          <p:nvPr/>
        </p:nvSpPr>
        <p:spPr>
          <a:xfrm>
            <a:off x="833206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691DE7-22C4-AD62-83E8-A0BFCBD3E0DB}"/>
              </a:ext>
            </a:extLst>
          </p:cNvPr>
          <p:cNvSpPr/>
          <p:nvPr/>
        </p:nvSpPr>
        <p:spPr>
          <a:xfrm>
            <a:off x="1027944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A0282E-7AA5-9C0F-58C0-0F226B6E151B}"/>
              </a:ext>
            </a:extLst>
          </p:cNvPr>
          <p:cNvSpPr/>
          <p:nvPr/>
        </p:nvSpPr>
        <p:spPr>
          <a:xfrm>
            <a:off x="1984672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4480798-929A-A43C-0865-97EDFD507992}"/>
              </a:ext>
            </a:extLst>
          </p:cNvPr>
          <p:cNvSpPr/>
          <p:nvPr/>
        </p:nvSpPr>
        <p:spPr>
          <a:xfrm>
            <a:off x="3136138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44690A-FA8C-DA41-C323-49A6DAAFB8F2}"/>
              </a:ext>
            </a:extLst>
          </p:cNvPr>
          <p:cNvSpPr/>
          <p:nvPr/>
        </p:nvSpPr>
        <p:spPr>
          <a:xfrm>
            <a:off x="3330876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68914C-A6C9-9CD5-5620-66C57A5E8E5D}"/>
              </a:ext>
            </a:extLst>
          </p:cNvPr>
          <p:cNvSpPr/>
          <p:nvPr/>
        </p:nvSpPr>
        <p:spPr>
          <a:xfrm>
            <a:off x="4287604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BB6477-75CB-3DD9-79A6-DC32FD627C0B}"/>
              </a:ext>
            </a:extLst>
          </p:cNvPr>
          <p:cNvSpPr/>
          <p:nvPr/>
        </p:nvSpPr>
        <p:spPr>
          <a:xfrm>
            <a:off x="4482342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19EA62-74F6-1091-B1D1-776C1F51471D}"/>
              </a:ext>
            </a:extLst>
          </p:cNvPr>
          <p:cNvSpPr/>
          <p:nvPr/>
        </p:nvSpPr>
        <p:spPr>
          <a:xfrm>
            <a:off x="5633808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pic>
        <p:nvPicPr>
          <p:cNvPr id="30" name="Picture 29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8D2CBAD0-275A-F4A0-380C-5FFA2AD8107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503" y="1252785"/>
            <a:ext cx="1053181" cy="1040894"/>
          </a:xfrm>
          <a:prstGeom prst="rect">
            <a:avLst/>
          </a:prstGeom>
        </p:spPr>
      </p:pic>
      <p:sp>
        <p:nvSpPr>
          <p:cNvPr id="31" name="Content Placeholder 7">
            <a:extLst>
              <a:ext uri="{FF2B5EF4-FFF2-40B4-BE49-F238E27FC236}">
                <a16:creationId xmlns:a16="http://schemas.microsoft.com/office/drawing/2014/main" id="{8DEF31A5-49C8-6284-43DD-D71A4E5F0CD8}"/>
              </a:ext>
            </a:extLst>
          </p:cNvPr>
          <p:cNvSpPr txBox="1">
            <a:spLocks/>
          </p:cNvSpPr>
          <p:nvPr/>
        </p:nvSpPr>
        <p:spPr>
          <a:xfrm>
            <a:off x="6599407" y="1690688"/>
            <a:ext cx="47917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5"/>
            </a:pPr>
            <a:r>
              <a:rPr lang="en-GB" b="1" dirty="0"/>
              <a:t>Alice </a:t>
            </a:r>
            <a:r>
              <a:rPr lang="hu-HU" b="1" dirty="0">
                <a:solidFill>
                  <a:schemeClr val="accent1"/>
                </a:solidFill>
              </a:rPr>
              <a:t>elvesz egy </a:t>
            </a:r>
            <a:r>
              <a:rPr lang="hu-HU" dirty="0" smtClean="0"/>
              <a:t>érmét</a:t>
            </a:r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F6EE6DC-80AC-EACB-23BB-F091A1F27F67}"/>
              </a:ext>
            </a:extLst>
          </p:cNvPr>
          <p:cNvSpPr/>
          <p:nvPr/>
        </p:nvSpPr>
        <p:spPr>
          <a:xfrm>
            <a:off x="2103210" y="5591552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1FD06BA-0620-B2B5-A9B8-C17D5E5C1222}"/>
              </a:ext>
            </a:extLst>
          </p:cNvPr>
          <p:cNvSpPr/>
          <p:nvPr/>
        </p:nvSpPr>
        <p:spPr>
          <a:xfrm>
            <a:off x="5439070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99885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4418F-9499-C740-9E6B-140E7795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Játék</a:t>
            </a:r>
            <a:r>
              <a:rPr lang="en-GB" dirty="0" smtClean="0"/>
              <a:t> </a:t>
            </a:r>
            <a:r>
              <a:rPr lang="en-GB" dirty="0"/>
              <a:t>1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1D2CD5-080E-6140-D5A5-4A3B7854F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5535" y="2204922"/>
            <a:ext cx="6064699" cy="4287953"/>
          </a:xfr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1FCB678-CDB8-2663-6BB4-B234A3CD6841}"/>
              </a:ext>
            </a:extLst>
          </p:cNvPr>
          <p:cNvSpPr/>
          <p:nvPr/>
        </p:nvSpPr>
        <p:spPr>
          <a:xfrm>
            <a:off x="833206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691DE7-22C4-AD62-83E8-A0BFCBD3E0DB}"/>
              </a:ext>
            </a:extLst>
          </p:cNvPr>
          <p:cNvSpPr/>
          <p:nvPr/>
        </p:nvSpPr>
        <p:spPr>
          <a:xfrm>
            <a:off x="1027944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A0282E-7AA5-9C0F-58C0-0F226B6E151B}"/>
              </a:ext>
            </a:extLst>
          </p:cNvPr>
          <p:cNvSpPr/>
          <p:nvPr/>
        </p:nvSpPr>
        <p:spPr>
          <a:xfrm>
            <a:off x="1984672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4480798-929A-A43C-0865-97EDFD507992}"/>
              </a:ext>
            </a:extLst>
          </p:cNvPr>
          <p:cNvSpPr/>
          <p:nvPr/>
        </p:nvSpPr>
        <p:spPr>
          <a:xfrm>
            <a:off x="3136138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44690A-FA8C-DA41-C323-49A6DAAFB8F2}"/>
              </a:ext>
            </a:extLst>
          </p:cNvPr>
          <p:cNvSpPr/>
          <p:nvPr/>
        </p:nvSpPr>
        <p:spPr>
          <a:xfrm>
            <a:off x="3330876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68914C-A6C9-9CD5-5620-66C57A5E8E5D}"/>
              </a:ext>
            </a:extLst>
          </p:cNvPr>
          <p:cNvSpPr/>
          <p:nvPr/>
        </p:nvSpPr>
        <p:spPr>
          <a:xfrm>
            <a:off x="4287604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BB6477-75CB-3DD9-79A6-DC32FD627C0B}"/>
              </a:ext>
            </a:extLst>
          </p:cNvPr>
          <p:cNvSpPr/>
          <p:nvPr/>
        </p:nvSpPr>
        <p:spPr>
          <a:xfrm>
            <a:off x="4482342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C374D4E-4910-33F5-A117-588F0CDDCDB8}"/>
              </a:ext>
            </a:extLst>
          </p:cNvPr>
          <p:cNvSpPr/>
          <p:nvPr/>
        </p:nvSpPr>
        <p:spPr>
          <a:xfrm>
            <a:off x="5549400" y="5591552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19EA62-74F6-1091-B1D1-776C1F51471D}"/>
              </a:ext>
            </a:extLst>
          </p:cNvPr>
          <p:cNvSpPr/>
          <p:nvPr/>
        </p:nvSpPr>
        <p:spPr>
          <a:xfrm>
            <a:off x="5633808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pic>
        <p:nvPicPr>
          <p:cNvPr id="30" name="Picture 29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8D2CBAD0-275A-F4A0-380C-5FFA2AD8107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503" y="1252785"/>
            <a:ext cx="1053181" cy="1040894"/>
          </a:xfrm>
          <a:prstGeom prst="rect">
            <a:avLst/>
          </a:prstGeom>
        </p:spPr>
      </p:pic>
      <p:sp>
        <p:nvSpPr>
          <p:cNvPr id="31" name="Content Placeholder 7">
            <a:extLst>
              <a:ext uri="{FF2B5EF4-FFF2-40B4-BE49-F238E27FC236}">
                <a16:creationId xmlns:a16="http://schemas.microsoft.com/office/drawing/2014/main" id="{8DEF31A5-49C8-6284-43DD-D71A4E5F0CD8}"/>
              </a:ext>
            </a:extLst>
          </p:cNvPr>
          <p:cNvSpPr txBox="1">
            <a:spLocks/>
          </p:cNvSpPr>
          <p:nvPr/>
        </p:nvSpPr>
        <p:spPr>
          <a:xfrm>
            <a:off x="6599407" y="1690688"/>
            <a:ext cx="4791769" cy="4430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5"/>
            </a:pPr>
            <a:r>
              <a:rPr lang="en-GB" b="1" dirty="0"/>
              <a:t>Alice </a:t>
            </a:r>
            <a:r>
              <a:rPr lang="hu-HU" b="1" dirty="0">
                <a:solidFill>
                  <a:schemeClr val="accent1"/>
                </a:solidFill>
              </a:rPr>
              <a:t>elvesz egy </a:t>
            </a:r>
            <a:r>
              <a:rPr lang="hu-HU" dirty="0"/>
              <a:t>érmét</a:t>
            </a:r>
            <a:endParaRPr lang="en-GB" dirty="0"/>
          </a:p>
          <a:p>
            <a:pPr marL="514350" indent="-514350">
              <a:buFont typeface="+mj-lt"/>
              <a:buAutoNum type="arabicPeriod" startAt="5"/>
            </a:pPr>
            <a:r>
              <a:rPr lang="hu-HU" b="1" dirty="0"/>
              <a:t>Egy érme </a:t>
            </a:r>
            <a:r>
              <a:rPr lang="hu-HU" dirty="0"/>
              <a:t>maradt, ezért Bob </a:t>
            </a:r>
            <a:r>
              <a:rPr lang="hu-HU" dirty="0"/>
              <a:t>elvesz véletlenszerűen egy akciózsetont a </a:t>
            </a:r>
            <a:r>
              <a:rPr lang="hu-HU" b="1" dirty="0">
                <a:solidFill>
                  <a:schemeClr val="accent1"/>
                </a:solidFill>
              </a:rPr>
              <a:t>4 érmés állapotból, </a:t>
            </a:r>
            <a:r>
              <a:rPr lang="hu-HU" dirty="0"/>
              <a:t>és </a:t>
            </a:r>
            <a:r>
              <a:rPr lang="hu-HU" dirty="0" smtClean="0"/>
              <a:t>a </a:t>
            </a:r>
            <a:r>
              <a:rPr lang="hu-HU" b="1" dirty="0">
                <a:solidFill>
                  <a:schemeClr val="accent1"/>
                </a:solidFill>
              </a:rPr>
              <a:t>memóriába</a:t>
            </a:r>
            <a:r>
              <a:rPr lang="hu-HU" dirty="0"/>
              <a:t> </a:t>
            </a:r>
            <a:r>
              <a:rPr lang="hu-HU" dirty="0" smtClean="0"/>
              <a:t>teszi</a:t>
            </a:r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3FDB351-0B01-C040-51BA-CEFD2ABA3302}"/>
              </a:ext>
            </a:extLst>
          </p:cNvPr>
          <p:cNvSpPr/>
          <p:nvPr/>
        </p:nvSpPr>
        <p:spPr>
          <a:xfrm>
            <a:off x="2103210" y="5591552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C6CD818-94C0-61B4-D8AA-762A5421EC3E}"/>
              </a:ext>
            </a:extLst>
          </p:cNvPr>
          <p:cNvSpPr/>
          <p:nvPr/>
        </p:nvSpPr>
        <p:spPr>
          <a:xfrm>
            <a:off x="5257472" y="2469298"/>
            <a:ext cx="942308" cy="37592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137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4CDE26-5378-445C-9CD5-32A8CEBB2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Alapszabályok</a:t>
            </a:r>
            <a:endParaRPr lang="de-AT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F8B8C7-DC60-426D-ACEA-FC3FF36D7F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07123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4418F-9499-C740-9E6B-140E7795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Játék</a:t>
            </a:r>
            <a:r>
              <a:rPr lang="en-GB" dirty="0" smtClean="0"/>
              <a:t> </a:t>
            </a:r>
            <a:r>
              <a:rPr lang="en-GB" dirty="0"/>
              <a:t>1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1D2CD5-080E-6140-D5A5-4A3B7854F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5535" y="2204922"/>
            <a:ext cx="6064699" cy="4287953"/>
          </a:xfr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1FCB678-CDB8-2663-6BB4-B234A3CD6841}"/>
              </a:ext>
            </a:extLst>
          </p:cNvPr>
          <p:cNvSpPr/>
          <p:nvPr/>
        </p:nvSpPr>
        <p:spPr>
          <a:xfrm>
            <a:off x="833206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691DE7-22C4-AD62-83E8-A0BFCBD3E0DB}"/>
              </a:ext>
            </a:extLst>
          </p:cNvPr>
          <p:cNvSpPr/>
          <p:nvPr/>
        </p:nvSpPr>
        <p:spPr>
          <a:xfrm>
            <a:off x="1027944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A0282E-7AA5-9C0F-58C0-0F226B6E151B}"/>
              </a:ext>
            </a:extLst>
          </p:cNvPr>
          <p:cNvSpPr/>
          <p:nvPr/>
        </p:nvSpPr>
        <p:spPr>
          <a:xfrm>
            <a:off x="1984672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E8C961-5608-A774-AB0A-3549E240076B}"/>
              </a:ext>
            </a:extLst>
          </p:cNvPr>
          <p:cNvSpPr/>
          <p:nvPr/>
        </p:nvSpPr>
        <p:spPr>
          <a:xfrm>
            <a:off x="2179410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4480798-929A-A43C-0865-97EDFD507992}"/>
              </a:ext>
            </a:extLst>
          </p:cNvPr>
          <p:cNvSpPr/>
          <p:nvPr/>
        </p:nvSpPr>
        <p:spPr>
          <a:xfrm>
            <a:off x="3136138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44690A-FA8C-DA41-C323-49A6DAAFB8F2}"/>
              </a:ext>
            </a:extLst>
          </p:cNvPr>
          <p:cNvSpPr/>
          <p:nvPr/>
        </p:nvSpPr>
        <p:spPr>
          <a:xfrm>
            <a:off x="3330876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68914C-A6C9-9CD5-5620-66C57A5E8E5D}"/>
              </a:ext>
            </a:extLst>
          </p:cNvPr>
          <p:cNvSpPr/>
          <p:nvPr/>
        </p:nvSpPr>
        <p:spPr>
          <a:xfrm>
            <a:off x="4287604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BB6477-75CB-3DD9-79A6-DC32FD627C0B}"/>
              </a:ext>
            </a:extLst>
          </p:cNvPr>
          <p:cNvSpPr/>
          <p:nvPr/>
        </p:nvSpPr>
        <p:spPr>
          <a:xfrm>
            <a:off x="4482342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C374D4E-4910-33F5-A117-588F0CDDCDB8}"/>
              </a:ext>
            </a:extLst>
          </p:cNvPr>
          <p:cNvSpPr/>
          <p:nvPr/>
        </p:nvSpPr>
        <p:spPr>
          <a:xfrm>
            <a:off x="5549400" y="5591552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19EA62-74F6-1091-B1D1-776C1F51471D}"/>
              </a:ext>
            </a:extLst>
          </p:cNvPr>
          <p:cNvSpPr/>
          <p:nvPr/>
        </p:nvSpPr>
        <p:spPr>
          <a:xfrm>
            <a:off x="5633808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pic>
        <p:nvPicPr>
          <p:cNvPr id="30" name="Picture 29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8D2CBAD0-275A-F4A0-380C-5FFA2AD8107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503" y="1252785"/>
            <a:ext cx="1053181" cy="1040894"/>
          </a:xfrm>
          <a:prstGeom prst="rect">
            <a:avLst/>
          </a:prstGeom>
        </p:spPr>
      </p:pic>
      <p:sp>
        <p:nvSpPr>
          <p:cNvPr id="31" name="Content Placeholder 7">
            <a:extLst>
              <a:ext uri="{FF2B5EF4-FFF2-40B4-BE49-F238E27FC236}">
                <a16:creationId xmlns:a16="http://schemas.microsoft.com/office/drawing/2014/main" id="{8DEF31A5-49C8-6284-43DD-D71A4E5F0CD8}"/>
              </a:ext>
            </a:extLst>
          </p:cNvPr>
          <p:cNvSpPr txBox="1">
            <a:spLocks/>
          </p:cNvSpPr>
          <p:nvPr/>
        </p:nvSpPr>
        <p:spPr>
          <a:xfrm>
            <a:off x="6599407" y="1690688"/>
            <a:ext cx="4791769" cy="4684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5"/>
            </a:pPr>
            <a:r>
              <a:rPr lang="en-GB" b="1" dirty="0"/>
              <a:t>Alice </a:t>
            </a:r>
            <a:r>
              <a:rPr lang="hu-HU" b="1" dirty="0">
                <a:solidFill>
                  <a:schemeClr val="accent1"/>
                </a:solidFill>
              </a:rPr>
              <a:t>elvesz egy </a:t>
            </a:r>
            <a:r>
              <a:rPr lang="hu-HU" dirty="0"/>
              <a:t>érmét</a:t>
            </a:r>
            <a:endParaRPr lang="en-GB" dirty="0"/>
          </a:p>
          <a:p>
            <a:pPr marL="514350" indent="-514350">
              <a:buFont typeface="+mj-lt"/>
              <a:buAutoNum type="arabicPeriod" startAt="5"/>
            </a:pPr>
            <a:r>
              <a:rPr lang="hu-HU" b="1" dirty="0"/>
              <a:t>Egy érme </a:t>
            </a:r>
            <a:r>
              <a:rPr lang="hu-HU" dirty="0"/>
              <a:t>maradt, ezért Bob elvesz véletlenszerűen egy akciózsetont a </a:t>
            </a:r>
            <a:r>
              <a:rPr lang="hu-HU" b="1" dirty="0">
                <a:solidFill>
                  <a:schemeClr val="accent1"/>
                </a:solidFill>
              </a:rPr>
              <a:t>4 érmés állapotból, </a:t>
            </a:r>
            <a:r>
              <a:rPr lang="hu-HU" dirty="0"/>
              <a:t>és a </a:t>
            </a:r>
            <a:r>
              <a:rPr lang="hu-HU" b="1" dirty="0">
                <a:solidFill>
                  <a:schemeClr val="accent1"/>
                </a:solidFill>
              </a:rPr>
              <a:t>memóriába</a:t>
            </a:r>
            <a:r>
              <a:rPr lang="hu-HU" dirty="0"/>
              <a:t> teszi</a:t>
            </a:r>
            <a:endParaRPr lang="en-GB" dirty="0"/>
          </a:p>
          <a:p>
            <a:pPr marL="514350" indent="-514350">
              <a:buFont typeface="+mj-lt"/>
              <a:buAutoNum type="arabicPeriod" startAt="5"/>
            </a:pPr>
            <a:r>
              <a:rPr lang="hu-HU" b="1" dirty="0" smtClean="0">
                <a:solidFill>
                  <a:schemeClr val="tx2"/>
                </a:solidFill>
              </a:rPr>
              <a:t>Bob </a:t>
            </a:r>
            <a:r>
              <a:rPr lang="hu-HU" dirty="0" smtClean="0">
                <a:solidFill>
                  <a:schemeClr val="tx2"/>
                </a:solidFill>
              </a:rPr>
              <a:t>a </a:t>
            </a:r>
            <a:r>
              <a:rPr lang="hu-HU" b="1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korábban a memóriában lévő zsetont</a:t>
            </a:r>
            <a:r>
              <a:rPr lang="hu-HU" dirty="0" smtClean="0">
                <a:solidFill>
                  <a:schemeClr val="tx2"/>
                </a:solidFill>
              </a:rPr>
              <a:t> is visszaviszi a cselekvésmezőbe</a:t>
            </a:r>
            <a:endParaRPr lang="hu-HU" dirty="0" smtClean="0"/>
          </a:p>
          <a:p>
            <a:pPr marL="514350" indent="-514350">
              <a:buFont typeface="+mj-lt"/>
              <a:buAutoNum type="arabicPeriod" startAt="5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8900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4418F-9499-C740-9E6B-140E7795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Játék</a:t>
            </a:r>
            <a:r>
              <a:rPr lang="en-GB" dirty="0" smtClean="0"/>
              <a:t> </a:t>
            </a:r>
            <a:r>
              <a:rPr lang="en-GB" dirty="0"/>
              <a:t>1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1D2CD5-080E-6140-D5A5-4A3B7854F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5535" y="2204922"/>
            <a:ext cx="6064699" cy="4287953"/>
          </a:xfr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1FCB678-CDB8-2663-6BB4-B234A3CD6841}"/>
              </a:ext>
            </a:extLst>
          </p:cNvPr>
          <p:cNvSpPr/>
          <p:nvPr/>
        </p:nvSpPr>
        <p:spPr>
          <a:xfrm>
            <a:off x="833206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691DE7-22C4-AD62-83E8-A0BFCBD3E0DB}"/>
              </a:ext>
            </a:extLst>
          </p:cNvPr>
          <p:cNvSpPr/>
          <p:nvPr/>
        </p:nvSpPr>
        <p:spPr>
          <a:xfrm>
            <a:off x="1027944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A0282E-7AA5-9C0F-58C0-0F226B6E151B}"/>
              </a:ext>
            </a:extLst>
          </p:cNvPr>
          <p:cNvSpPr/>
          <p:nvPr/>
        </p:nvSpPr>
        <p:spPr>
          <a:xfrm>
            <a:off x="1984672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E8C961-5608-A774-AB0A-3549E240076B}"/>
              </a:ext>
            </a:extLst>
          </p:cNvPr>
          <p:cNvSpPr/>
          <p:nvPr/>
        </p:nvSpPr>
        <p:spPr>
          <a:xfrm>
            <a:off x="2179410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4480798-929A-A43C-0865-97EDFD507992}"/>
              </a:ext>
            </a:extLst>
          </p:cNvPr>
          <p:cNvSpPr/>
          <p:nvPr/>
        </p:nvSpPr>
        <p:spPr>
          <a:xfrm>
            <a:off x="3136138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44690A-FA8C-DA41-C323-49A6DAAFB8F2}"/>
              </a:ext>
            </a:extLst>
          </p:cNvPr>
          <p:cNvSpPr/>
          <p:nvPr/>
        </p:nvSpPr>
        <p:spPr>
          <a:xfrm>
            <a:off x="3330876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68914C-A6C9-9CD5-5620-66C57A5E8E5D}"/>
              </a:ext>
            </a:extLst>
          </p:cNvPr>
          <p:cNvSpPr/>
          <p:nvPr/>
        </p:nvSpPr>
        <p:spPr>
          <a:xfrm>
            <a:off x="4287604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BB6477-75CB-3DD9-79A6-DC32FD627C0B}"/>
              </a:ext>
            </a:extLst>
          </p:cNvPr>
          <p:cNvSpPr/>
          <p:nvPr/>
        </p:nvSpPr>
        <p:spPr>
          <a:xfrm>
            <a:off x="4482342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19EA62-74F6-1091-B1D1-776C1F51471D}"/>
              </a:ext>
            </a:extLst>
          </p:cNvPr>
          <p:cNvSpPr/>
          <p:nvPr/>
        </p:nvSpPr>
        <p:spPr>
          <a:xfrm>
            <a:off x="5633808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31" name="Content Placeholder 7">
            <a:extLst>
              <a:ext uri="{FF2B5EF4-FFF2-40B4-BE49-F238E27FC236}">
                <a16:creationId xmlns:a16="http://schemas.microsoft.com/office/drawing/2014/main" id="{8DEF31A5-49C8-6284-43DD-D71A4E5F0CD8}"/>
              </a:ext>
            </a:extLst>
          </p:cNvPr>
          <p:cNvSpPr txBox="1">
            <a:spLocks/>
          </p:cNvSpPr>
          <p:nvPr/>
        </p:nvSpPr>
        <p:spPr>
          <a:xfrm>
            <a:off x="6599407" y="1690688"/>
            <a:ext cx="4791769" cy="4684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8"/>
            </a:pPr>
            <a:r>
              <a:rPr lang="hu-HU" b="1" dirty="0" smtClean="0"/>
              <a:t>Bob </a:t>
            </a:r>
            <a:r>
              <a:rPr lang="hu-HU" dirty="0" smtClean="0"/>
              <a:t>ezután végrehajtja a cselekvést, és </a:t>
            </a:r>
            <a:r>
              <a:rPr lang="hu-HU" b="1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elvesz egy </a:t>
            </a:r>
            <a:r>
              <a:rPr lang="hu-HU" dirty="0" smtClean="0"/>
              <a:t>érmét</a:t>
            </a:r>
            <a:endParaRPr lang="hu-HU" dirty="0"/>
          </a:p>
        </p:txBody>
      </p:sp>
      <p:sp>
        <p:nvSpPr>
          <p:cNvPr id="14" name="Oval 17">
            <a:extLst>
              <a:ext uri="{FF2B5EF4-FFF2-40B4-BE49-F238E27FC236}">
                <a16:creationId xmlns:a16="http://schemas.microsoft.com/office/drawing/2014/main" id="{231F4335-39B9-490F-9854-492F8C48850C}"/>
              </a:ext>
            </a:extLst>
          </p:cNvPr>
          <p:cNvSpPr/>
          <p:nvPr/>
        </p:nvSpPr>
        <p:spPr>
          <a:xfrm>
            <a:off x="5549400" y="5591552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82598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4418F-9499-C740-9E6B-140E7795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Játék</a:t>
            </a:r>
            <a:r>
              <a:rPr lang="en-GB" dirty="0" smtClean="0"/>
              <a:t> </a:t>
            </a:r>
            <a:r>
              <a:rPr lang="en-GB" dirty="0"/>
              <a:t>1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1D2CD5-080E-6140-D5A5-4A3B7854F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5535" y="2204922"/>
            <a:ext cx="6064699" cy="4287953"/>
          </a:xfr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1FCB678-CDB8-2663-6BB4-B234A3CD6841}"/>
              </a:ext>
            </a:extLst>
          </p:cNvPr>
          <p:cNvSpPr/>
          <p:nvPr/>
        </p:nvSpPr>
        <p:spPr>
          <a:xfrm>
            <a:off x="833206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691DE7-22C4-AD62-83E8-A0BFCBD3E0DB}"/>
              </a:ext>
            </a:extLst>
          </p:cNvPr>
          <p:cNvSpPr/>
          <p:nvPr/>
        </p:nvSpPr>
        <p:spPr>
          <a:xfrm>
            <a:off x="1027944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A0282E-7AA5-9C0F-58C0-0F226B6E151B}"/>
              </a:ext>
            </a:extLst>
          </p:cNvPr>
          <p:cNvSpPr/>
          <p:nvPr/>
        </p:nvSpPr>
        <p:spPr>
          <a:xfrm>
            <a:off x="1984672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E8C961-5608-A774-AB0A-3549E240076B}"/>
              </a:ext>
            </a:extLst>
          </p:cNvPr>
          <p:cNvSpPr/>
          <p:nvPr/>
        </p:nvSpPr>
        <p:spPr>
          <a:xfrm>
            <a:off x="2179410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4480798-929A-A43C-0865-97EDFD507992}"/>
              </a:ext>
            </a:extLst>
          </p:cNvPr>
          <p:cNvSpPr/>
          <p:nvPr/>
        </p:nvSpPr>
        <p:spPr>
          <a:xfrm>
            <a:off x="3136138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44690A-FA8C-DA41-C323-49A6DAAFB8F2}"/>
              </a:ext>
            </a:extLst>
          </p:cNvPr>
          <p:cNvSpPr/>
          <p:nvPr/>
        </p:nvSpPr>
        <p:spPr>
          <a:xfrm>
            <a:off x="3330876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68914C-A6C9-9CD5-5620-66C57A5E8E5D}"/>
              </a:ext>
            </a:extLst>
          </p:cNvPr>
          <p:cNvSpPr/>
          <p:nvPr/>
        </p:nvSpPr>
        <p:spPr>
          <a:xfrm>
            <a:off x="4287604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BB6477-75CB-3DD9-79A6-DC32FD627C0B}"/>
              </a:ext>
            </a:extLst>
          </p:cNvPr>
          <p:cNvSpPr/>
          <p:nvPr/>
        </p:nvSpPr>
        <p:spPr>
          <a:xfrm>
            <a:off x="4482342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19EA62-74F6-1091-B1D1-776C1F51471D}"/>
              </a:ext>
            </a:extLst>
          </p:cNvPr>
          <p:cNvSpPr/>
          <p:nvPr/>
        </p:nvSpPr>
        <p:spPr>
          <a:xfrm>
            <a:off x="5633808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31" name="Content Placeholder 7">
            <a:extLst>
              <a:ext uri="{FF2B5EF4-FFF2-40B4-BE49-F238E27FC236}">
                <a16:creationId xmlns:a16="http://schemas.microsoft.com/office/drawing/2014/main" id="{8DEF31A5-49C8-6284-43DD-D71A4E5F0CD8}"/>
              </a:ext>
            </a:extLst>
          </p:cNvPr>
          <p:cNvSpPr txBox="1">
            <a:spLocks/>
          </p:cNvSpPr>
          <p:nvPr/>
        </p:nvSpPr>
        <p:spPr>
          <a:xfrm>
            <a:off x="6599407" y="1690688"/>
            <a:ext cx="4791769" cy="4684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8"/>
            </a:pPr>
            <a:r>
              <a:rPr lang="hu-HU" b="1" dirty="0" smtClean="0"/>
              <a:t>Bob </a:t>
            </a:r>
            <a:r>
              <a:rPr lang="hu-HU" dirty="0" smtClean="0"/>
              <a:t>ezután végrehajtja a cselekvést, és </a:t>
            </a:r>
            <a:r>
              <a:rPr lang="hu-HU" b="1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elvesz egy </a:t>
            </a:r>
            <a:r>
              <a:rPr lang="hu-HU" dirty="0" smtClean="0"/>
              <a:t>érmét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hu-HU" b="1" dirty="0" smtClean="0"/>
              <a:t>Bob </a:t>
            </a:r>
            <a:r>
              <a:rPr lang="hu-HU" b="1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vesztett</a:t>
            </a:r>
            <a:r>
              <a:rPr lang="hu-HU" dirty="0" smtClean="0"/>
              <a:t>, ezért </a:t>
            </a:r>
            <a:r>
              <a:rPr lang="hu-HU" b="1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kiveszi</a:t>
            </a:r>
            <a:r>
              <a:rPr lang="hu-HU" dirty="0" smtClean="0"/>
              <a:t> a </a:t>
            </a:r>
            <a:r>
              <a:rPr lang="hu-HU" b="1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memóriában lévő zsetont </a:t>
            </a:r>
            <a:r>
              <a:rPr lang="hu-HU" dirty="0" smtClean="0"/>
              <a:t>a játékból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44528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4418F-9499-C740-9E6B-140E7795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Játék</a:t>
            </a:r>
            <a:r>
              <a:rPr lang="en-GB" dirty="0" smtClean="0"/>
              <a:t> </a:t>
            </a:r>
            <a:r>
              <a:rPr lang="en-GB" dirty="0"/>
              <a:t>1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1D2CD5-080E-6140-D5A5-4A3B7854F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5535" y="2204922"/>
            <a:ext cx="6064699" cy="4287953"/>
          </a:xfr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1FCB678-CDB8-2663-6BB4-B234A3CD6841}"/>
              </a:ext>
            </a:extLst>
          </p:cNvPr>
          <p:cNvSpPr/>
          <p:nvPr/>
        </p:nvSpPr>
        <p:spPr>
          <a:xfrm>
            <a:off x="833206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691DE7-22C4-AD62-83E8-A0BFCBD3E0DB}"/>
              </a:ext>
            </a:extLst>
          </p:cNvPr>
          <p:cNvSpPr/>
          <p:nvPr/>
        </p:nvSpPr>
        <p:spPr>
          <a:xfrm>
            <a:off x="1027944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A0282E-7AA5-9C0F-58C0-0F226B6E151B}"/>
              </a:ext>
            </a:extLst>
          </p:cNvPr>
          <p:cNvSpPr/>
          <p:nvPr/>
        </p:nvSpPr>
        <p:spPr>
          <a:xfrm>
            <a:off x="1984672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E8C961-5608-A774-AB0A-3549E240076B}"/>
              </a:ext>
            </a:extLst>
          </p:cNvPr>
          <p:cNvSpPr/>
          <p:nvPr/>
        </p:nvSpPr>
        <p:spPr>
          <a:xfrm>
            <a:off x="2179410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4480798-929A-A43C-0865-97EDFD507992}"/>
              </a:ext>
            </a:extLst>
          </p:cNvPr>
          <p:cNvSpPr/>
          <p:nvPr/>
        </p:nvSpPr>
        <p:spPr>
          <a:xfrm>
            <a:off x="3136138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44690A-FA8C-DA41-C323-49A6DAAFB8F2}"/>
              </a:ext>
            </a:extLst>
          </p:cNvPr>
          <p:cNvSpPr/>
          <p:nvPr/>
        </p:nvSpPr>
        <p:spPr>
          <a:xfrm>
            <a:off x="3330876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68914C-A6C9-9CD5-5620-66C57A5E8E5D}"/>
              </a:ext>
            </a:extLst>
          </p:cNvPr>
          <p:cNvSpPr/>
          <p:nvPr/>
        </p:nvSpPr>
        <p:spPr>
          <a:xfrm>
            <a:off x="4287604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BB6477-75CB-3DD9-79A6-DC32FD627C0B}"/>
              </a:ext>
            </a:extLst>
          </p:cNvPr>
          <p:cNvSpPr/>
          <p:nvPr/>
        </p:nvSpPr>
        <p:spPr>
          <a:xfrm>
            <a:off x="4482342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19EA62-74F6-1091-B1D1-776C1F51471D}"/>
              </a:ext>
            </a:extLst>
          </p:cNvPr>
          <p:cNvSpPr/>
          <p:nvPr/>
        </p:nvSpPr>
        <p:spPr>
          <a:xfrm>
            <a:off x="5633808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31" name="Content Placeholder 7">
            <a:extLst>
              <a:ext uri="{FF2B5EF4-FFF2-40B4-BE49-F238E27FC236}">
                <a16:creationId xmlns:a16="http://schemas.microsoft.com/office/drawing/2014/main" id="{8DEF31A5-49C8-6284-43DD-D71A4E5F0CD8}"/>
              </a:ext>
            </a:extLst>
          </p:cNvPr>
          <p:cNvSpPr txBox="1">
            <a:spLocks/>
          </p:cNvSpPr>
          <p:nvPr/>
        </p:nvSpPr>
        <p:spPr>
          <a:xfrm>
            <a:off x="6599407" y="1690688"/>
            <a:ext cx="4791769" cy="4684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8"/>
            </a:pPr>
            <a:r>
              <a:rPr lang="hu-HU" b="1" dirty="0" smtClean="0"/>
              <a:t>Bob </a:t>
            </a:r>
            <a:r>
              <a:rPr lang="hu-HU" dirty="0" smtClean="0"/>
              <a:t>ezután végrehajtja a cselekvést, és </a:t>
            </a:r>
            <a:r>
              <a:rPr lang="hu-HU" b="1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elvesz egy </a:t>
            </a:r>
            <a:r>
              <a:rPr lang="hu-HU" dirty="0" smtClean="0"/>
              <a:t>érmét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hu-HU" b="1" dirty="0" smtClean="0"/>
              <a:t>Bob </a:t>
            </a:r>
            <a:r>
              <a:rPr lang="hu-HU" b="1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vesztett</a:t>
            </a:r>
            <a:r>
              <a:rPr lang="hu-HU" dirty="0" smtClean="0"/>
              <a:t>, ezért </a:t>
            </a:r>
            <a:r>
              <a:rPr lang="hu-HU" b="1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kiveszi</a:t>
            </a:r>
            <a:r>
              <a:rPr lang="hu-HU" dirty="0" smtClean="0"/>
              <a:t> a </a:t>
            </a:r>
            <a:r>
              <a:rPr lang="hu-HU" b="1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memóriában lévő követ </a:t>
            </a:r>
            <a:r>
              <a:rPr lang="hu-HU" dirty="0" smtClean="0"/>
              <a:t>a játékból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hu-HU" dirty="0" smtClean="0"/>
              <a:t>Az eltávolított zsetonok </a:t>
            </a:r>
            <a:r>
              <a:rPr lang="hu-HU" b="1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nem térnek vissza</a:t>
            </a:r>
            <a:r>
              <a:rPr lang="hu-HU" dirty="0" smtClean="0"/>
              <a:t> a következő játékokban!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96247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4418F-9499-C740-9E6B-140E7795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Játék</a:t>
            </a:r>
            <a:r>
              <a:rPr lang="en-GB" dirty="0" smtClean="0"/>
              <a:t> </a:t>
            </a:r>
            <a:r>
              <a:rPr lang="en-GB" dirty="0"/>
              <a:t>2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1D2CD5-080E-6140-D5A5-4A3B7854F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85535" y="2204922"/>
            <a:ext cx="6064699" cy="4287953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5691DE7-22C4-AD62-83E8-A0BFCBD3E0DB}"/>
              </a:ext>
            </a:extLst>
          </p:cNvPr>
          <p:cNvSpPr/>
          <p:nvPr/>
        </p:nvSpPr>
        <p:spPr>
          <a:xfrm>
            <a:off x="1027944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A0282E-7AA5-9C0F-58C0-0F226B6E151B}"/>
              </a:ext>
            </a:extLst>
          </p:cNvPr>
          <p:cNvSpPr/>
          <p:nvPr/>
        </p:nvSpPr>
        <p:spPr>
          <a:xfrm>
            <a:off x="1984672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E8C961-5608-A774-AB0A-3549E240076B}"/>
              </a:ext>
            </a:extLst>
          </p:cNvPr>
          <p:cNvSpPr/>
          <p:nvPr/>
        </p:nvSpPr>
        <p:spPr>
          <a:xfrm>
            <a:off x="2179410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4480798-929A-A43C-0865-97EDFD507992}"/>
              </a:ext>
            </a:extLst>
          </p:cNvPr>
          <p:cNvSpPr/>
          <p:nvPr/>
        </p:nvSpPr>
        <p:spPr>
          <a:xfrm>
            <a:off x="3136138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44690A-FA8C-DA41-C323-49A6DAAFB8F2}"/>
              </a:ext>
            </a:extLst>
          </p:cNvPr>
          <p:cNvSpPr/>
          <p:nvPr/>
        </p:nvSpPr>
        <p:spPr>
          <a:xfrm>
            <a:off x="3330876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68914C-A6C9-9CD5-5620-66C57A5E8E5D}"/>
              </a:ext>
            </a:extLst>
          </p:cNvPr>
          <p:cNvSpPr/>
          <p:nvPr/>
        </p:nvSpPr>
        <p:spPr>
          <a:xfrm>
            <a:off x="4287604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BB6477-75CB-3DD9-79A6-DC32FD627C0B}"/>
              </a:ext>
            </a:extLst>
          </p:cNvPr>
          <p:cNvSpPr/>
          <p:nvPr/>
        </p:nvSpPr>
        <p:spPr>
          <a:xfrm>
            <a:off x="4482342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19EA62-74F6-1091-B1D1-776C1F51471D}"/>
              </a:ext>
            </a:extLst>
          </p:cNvPr>
          <p:cNvSpPr/>
          <p:nvPr/>
        </p:nvSpPr>
        <p:spPr>
          <a:xfrm>
            <a:off x="5633808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pic>
        <p:nvPicPr>
          <p:cNvPr id="26" name="Picture 25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E74ABED1-03BB-582F-899A-3A37D747203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91" y="1257639"/>
            <a:ext cx="1053181" cy="1040894"/>
          </a:xfrm>
          <a:prstGeom prst="rect">
            <a:avLst/>
          </a:prstGeom>
        </p:spPr>
      </p:pic>
      <p:pic>
        <p:nvPicPr>
          <p:cNvPr id="27" name="Picture 26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0C7C7678-E436-BACF-2CF3-0D56627372A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594" y="1252785"/>
            <a:ext cx="1053181" cy="1040894"/>
          </a:xfrm>
          <a:prstGeom prst="rect">
            <a:avLst/>
          </a:prstGeom>
        </p:spPr>
      </p:pic>
      <p:pic>
        <p:nvPicPr>
          <p:cNvPr id="28" name="Picture 27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7A8A9646-B110-E407-A447-EAA94DF25A0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897" y="1260066"/>
            <a:ext cx="1053181" cy="1040894"/>
          </a:xfrm>
          <a:prstGeom prst="rect">
            <a:avLst/>
          </a:prstGeom>
        </p:spPr>
      </p:pic>
      <p:pic>
        <p:nvPicPr>
          <p:cNvPr id="29" name="Picture 28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E5238F27-C338-3AC6-6F28-09C1DA42D26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00" y="1252785"/>
            <a:ext cx="1053181" cy="1040894"/>
          </a:xfrm>
          <a:prstGeom prst="rect">
            <a:avLst/>
          </a:prstGeom>
        </p:spPr>
      </p:pic>
      <p:pic>
        <p:nvPicPr>
          <p:cNvPr id="30" name="Picture 29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8D2CBAD0-275A-F4A0-380C-5FFA2AD8107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503" y="1252785"/>
            <a:ext cx="1053181" cy="1040894"/>
          </a:xfrm>
          <a:prstGeom prst="rect">
            <a:avLst/>
          </a:prstGeom>
        </p:spPr>
      </p:pic>
      <p:sp>
        <p:nvSpPr>
          <p:cNvPr id="31" name="Content Placeholder 7">
            <a:extLst>
              <a:ext uri="{FF2B5EF4-FFF2-40B4-BE49-F238E27FC236}">
                <a16:creationId xmlns:a16="http://schemas.microsoft.com/office/drawing/2014/main" id="{8DEF31A5-49C8-6284-43DD-D71A4E5F0CD8}"/>
              </a:ext>
            </a:extLst>
          </p:cNvPr>
          <p:cNvSpPr txBox="1">
            <a:spLocks/>
          </p:cNvSpPr>
          <p:nvPr/>
        </p:nvSpPr>
        <p:spPr>
          <a:xfrm>
            <a:off x="6599407" y="1690687"/>
            <a:ext cx="4791769" cy="5108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hu-HU" dirty="0" smtClean="0"/>
              <a:t>A játék ismét öt érmével kezdődik, ezúttal </a:t>
            </a:r>
            <a:r>
              <a:rPr lang="hu-HU" b="1" dirty="0" smtClean="0"/>
              <a:t>Bob</a:t>
            </a:r>
            <a:r>
              <a:rPr lang="hu-HU" dirty="0" smtClean="0"/>
              <a:t> kezd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7715AF2-247B-BC2F-4099-D83ED1B8ABFA}"/>
              </a:ext>
            </a:extLst>
          </p:cNvPr>
          <p:cNvSpPr/>
          <p:nvPr/>
        </p:nvSpPr>
        <p:spPr>
          <a:xfrm>
            <a:off x="833206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125300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4418F-9499-C740-9E6B-140E7795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Játék</a:t>
            </a:r>
            <a:r>
              <a:rPr lang="en-GB" dirty="0" smtClean="0"/>
              <a:t> </a:t>
            </a:r>
            <a:r>
              <a:rPr lang="en-GB" dirty="0"/>
              <a:t>2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1D2CD5-080E-6140-D5A5-4A3B7854F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85535" y="2204922"/>
            <a:ext cx="6064699" cy="4287953"/>
          </a:xfr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1FCB678-CDB8-2663-6BB4-B234A3CD6841}"/>
              </a:ext>
            </a:extLst>
          </p:cNvPr>
          <p:cNvSpPr/>
          <p:nvPr/>
        </p:nvSpPr>
        <p:spPr>
          <a:xfrm>
            <a:off x="923842" y="5600361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691DE7-22C4-AD62-83E8-A0BFCBD3E0DB}"/>
              </a:ext>
            </a:extLst>
          </p:cNvPr>
          <p:cNvSpPr/>
          <p:nvPr/>
        </p:nvSpPr>
        <p:spPr>
          <a:xfrm>
            <a:off x="1027944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A0282E-7AA5-9C0F-58C0-0F226B6E151B}"/>
              </a:ext>
            </a:extLst>
          </p:cNvPr>
          <p:cNvSpPr/>
          <p:nvPr/>
        </p:nvSpPr>
        <p:spPr>
          <a:xfrm>
            <a:off x="1984672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E8C961-5608-A774-AB0A-3549E240076B}"/>
              </a:ext>
            </a:extLst>
          </p:cNvPr>
          <p:cNvSpPr/>
          <p:nvPr/>
        </p:nvSpPr>
        <p:spPr>
          <a:xfrm>
            <a:off x="2179410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4480798-929A-A43C-0865-97EDFD507992}"/>
              </a:ext>
            </a:extLst>
          </p:cNvPr>
          <p:cNvSpPr/>
          <p:nvPr/>
        </p:nvSpPr>
        <p:spPr>
          <a:xfrm>
            <a:off x="3136138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44690A-FA8C-DA41-C323-49A6DAAFB8F2}"/>
              </a:ext>
            </a:extLst>
          </p:cNvPr>
          <p:cNvSpPr/>
          <p:nvPr/>
        </p:nvSpPr>
        <p:spPr>
          <a:xfrm>
            <a:off x="3330876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68914C-A6C9-9CD5-5620-66C57A5E8E5D}"/>
              </a:ext>
            </a:extLst>
          </p:cNvPr>
          <p:cNvSpPr/>
          <p:nvPr/>
        </p:nvSpPr>
        <p:spPr>
          <a:xfrm>
            <a:off x="4287604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BB6477-75CB-3DD9-79A6-DC32FD627C0B}"/>
              </a:ext>
            </a:extLst>
          </p:cNvPr>
          <p:cNvSpPr/>
          <p:nvPr/>
        </p:nvSpPr>
        <p:spPr>
          <a:xfrm>
            <a:off x="4482342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19EA62-74F6-1091-B1D1-776C1F51471D}"/>
              </a:ext>
            </a:extLst>
          </p:cNvPr>
          <p:cNvSpPr/>
          <p:nvPr/>
        </p:nvSpPr>
        <p:spPr>
          <a:xfrm>
            <a:off x="5633808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pic>
        <p:nvPicPr>
          <p:cNvPr id="26" name="Picture 25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E74ABED1-03BB-582F-899A-3A37D747203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91" y="1257639"/>
            <a:ext cx="1053181" cy="1040894"/>
          </a:xfrm>
          <a:prstGeom prst="rect">
            <a:avLst/>
          </a:prstGeom>
        </p:spPr>
      </p:pic>
      <p:pic>
        <p:nvPicPr>
          <p:cNvPr id="27" name="Picture 26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0C7C7678-E436-BACF-2CF3-0D56627372A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594" y="1252785"/>
            <a:ext cx="1053181" cy="1040894"/>
          </a:xfrm>
          <a:prstGeom prst="rect">
            <a:avLst/>
          </a:prstGeom>
        </p:spPr>
      </p:pic>
      <p:pic>
        <p:nvPicPr>
          <p:cNvPr id="28" name="Picture 27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7A8A9646-B110-E407-A447-EAA94DF25A0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897" y="1260066"/>
            <a:ext cx="1053181" cy="1040894"/>
          </a:xfrm>
          <a:prstGeom prst="rect">
            <a:avLst/>
          </a:prstGeom>
        </p:spPr>
      </p:pic>
      <p:pic>
        <p:nvPicPr>
          <p:cNvPr id="29" name="Picture 28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E5238F27-C338-3AC6-6F28-09C1DA42D26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00" y="1252785"/>
            <a:ext cx="1053181" cy="1040894"/>
          </a:xfrm>
          <a:prstGeom prst="rect">
            <a:avLst/>
          </a:prstGeom>
        </p:spPr>
      </p:pic>
      <p:pic>
        <p:nvPicPr>
          <p:cNvPr id="30" name="Picture 29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8D2CBAD0-275A-F4A0-380C-5FFA2AD8107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503" y="1252785"/>
            <a:ext cx="1053181" cy="1040894"/>
          </a:xfrm>
          <a:prstGeom prst="rect">
            <a:avLst/>
          </a:prstGeom>
        </p:spPr>
      </p:pic>
      <p:sp>
        <p:nvSpPr>
          <p:cNvPr id="31" name="Content Placeholder 7">
            <a:extLst>
              <a:ext uri="{FF2B5EF4-FFF2-40B4-BE49-F238E27FC236}">
                <a16:creationId xmlns:a16="http://schemas.microsoft.com/office/drawing/2014/main" id="{8DEF31A5-49C8-6284-43DD-D71A4E5F0CD8}"/>
              </a:ext>
            </a:extLst>
          </p:cNvPr>
          <p:cNvSpPr txBox="1">
            <a:spLocks/>
          </p:cNvSpPr>
          <p:nvPr/>
        </p:nvSpPr>
        <p:spPr>
          <a:xfrm>
            <a:off x="6599408" y="1690687"/>
            <a:ext cx="4754392" cy="5108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hu-HU" dirty="0" smtClean="0"/>
              <a:t>A játék ismét öt érmével kezdődik, ezúttal </a:t>
            </a:r>
            <a:r>
              <a:rPr lang="hu-HU" b="1" dirty="0" smtClean="0"/>
              <a:t>Bob</a:t>
            </a:r>
            <a:r>
              <a:rPr lang="hu-HU" dirty="0" smtClean="0"/>
              <a:t> kezd</a:t>
            </a:r>
          </a:p>
          <a:p>
            <a:pPr marL="514350" indent="-514350">
              <a:buFont typeface="+mj-lt"/>
              <a:buAutoNum type="arabicPeriod"/>
            </a:pPr>
            <a:r>
              <a:rPr lang="hu-HU" b="1" dirty="0" smtClean="0"/>
              <a:t>Öt érme </a:t>
            </a:r>
            <a:r>
              <a:rPr lang="hu-HU" dirty="0" smtClean="0"/>
              <a:t>maradt, ezért </a:t>
            </a:r>
            <a:r>
              <a:rPr lang="hu-HU" b="1" dirty="0" smtClean="0"/>
              <a:t>Bob</a:t>
            </a:r>
            <a:r>
              <a:rPr lang="hu-HU" dirty="0" smtClean="0"/>
              <a:t> </a:t>
            </a:r>
            <a:r>
              <a:rPr lang="hu-HU" b="1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véletlenszerűen</a:t>
            </a:r>
            <a:r>
              <a:rPr lang="hu-HU" dirty="0"/>
              <a:t> elvesz egy </a:t>
            </a:r>
            <a:r>
              <a:rPr lang="hu-HU" b="1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akciózsetont</a:t>
            </a:r>
            <a:r>
              <a:rPr lang="hu-HU" dirty="0" smtClean="0"/>
              <a:t> az </a:t>
            </a:r>
            <a:r>
              <a:rPr lang="hu-HU" b="1" dirty="0">
                <a:solidFill>
                  <a:schemeClr val="accent1"/>
                </a:solidFill>
              </a:rPr>
              <a:t>5</a:t>
            </a:r>
            <a:r>
              <a:rPr lang="hu-HU" dirty="0" smtClean="0"/>
              <a:t> </a:t>
            </a:r>
            <a:r>
              <a:rPr lang="hu-HU" b="1" dirty="0" smtClean="0">
                <a:solidFill>
                  <a:schemeClr val="accent1"/>
                </a:solidFill>
              </a:rPr>
              <a:t>érmés </a:t>
            </a:r>
            <a:r>
              <a:rPr lang="hu-HU" b="1" dirty="0">
                <a:solidFill>
                  <a:schemeClr val="accent1"/>
                </a:solidFill>
              </a:rPr>
              <a:t>állapotból</a:t>
            </a:r>
            <a:r>
              <a:rPr lang="hu-HU" dirty="0" smtClean="0"/>
              <a:t>, és a </a:t>
            </a:r>
            <a:r>
              <a:rPr lang="hu-HU" b="1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memóriába</a:t>
            </a:r>
            <a:r>
              <a:rPr lang="hu-HU" dirty="0" smtClean="0"/>
              <a:t> teszi</a:t>
            </a:r>
            <a:endParaRPr lang="hu-HU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559ED85-C21C-BBB5-A111-2F1541BA2208}"/>
              </a:ext>
            </a:extLst>
          </p:cNvPr>
          <p:cNvSpPr/>
          <p:nvPr/>
        </p:nvSpPr>
        <p:spPr>
          <a:xfrm>
            <a:off x="640381" y="2469298"/>
            <a:ext cx="942308" cy="37592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24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4418F-9499-C740-9E6B-140E7795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Játék</a:t>
            </a:r>
            <a:r>
              <a:rPr lang="en-GB" dirty="0" smtClean="0"/>
              <a:t> </a:t>
            </a:r>
            <a:r>
              <a:rPr lang="en-GB" dirty="0"/>
              <a:t>2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1D2CD5-080E-6140-D5A5-4A3B7854F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85535" y="2204922"/>
            <a:ext cx="6064699" cy="4287953"/>
          </a:xfr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1FCB678-CDB8-2663-6BB4-B234A3CD6841}"/>
              </a:ext>
            </a:extLst>
          </p:cNvPr>
          <p:cNvSpPr/>
          <p:nvPr/>
        </p:nvSpPr>
        <p:spPr>
          <a:xfrm>
            <a:off x="923842" y="5600361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691DE7-22C4-AD62-83E8-A0BFCBD3E0DB}"/>
              </a:ext>
            </a:extLst>
          </p:cNvPr>
          <p:cNvSpPr/>
          <p:nvPr/>
        </p:nvSpPr>
        <p:spPr>
          <a:xfrm>
            <a:off x="1027944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A0282E-7AA5-9C0F-58C0-0F226B6E151B}"/>
              </a:ext>
            </a:extLst>
          </p:cNvPr>
          <p:cNvSpPr/>
          <p:nvPr/>
        </p:nvSpPr>
        <p:spPr>
          <a:xfrm>
            <a:off x="1984672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E8C961-5608-A774-AB0A-3549E240076B}"/>
              </a:ext>
            </a:extLst>
          </p:cNvPr>
          <p:cNvSpPr/>
          <p:nvPr/>
        </p:nvSpPr>
        <p:spPr>
          <a:xfrm>
            <a:off x="2179410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4480798-929A-A43C-0865-97EDFD507992}"/>
              </a:ext>
            </a:extLst>
          </p:cNvPr>
          <p:cNvSpPr/>
          <p:nvPr/>
        </p:nvSpPr>
        <p:spPr>
          <a:xfrm>
            <a:off x="3136138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44690A-FA8C-DA41-C323-49A6DAAFB8F2}"/>
              </a:ext>
            </a:extLst>
          </p:cNvPr>
          <p:cNvSpPr/>
          <p:nvPr/>
        </p:nvSpPr>
        <p:spPr>
          <a:xfrm>
            <a:off x="3330876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68914C-A6C9-9CD5-5620-66C57A5E8E5D}"/>
              </a:ext>
            </a:extLst>
          </p:cNvPr>
          <p:cNvSpPr/>
          <p:nvPr/>
        </p:nvSpPr>
        <p:spPr>
          <a:xfrm>
            <a:off x="4287604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BB6477-75CB-3DD9-79A6-DC32FD627C0B}"/>
              </a:ext>
            </a:extLst>
          </p:cNvPr>
          <p:cNvSpPr/>
          <p:nvPr/>
        </p:nvSpPr>
        <p:spPr>
          <a:xfrm>
            <a:off x="4482342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19EA62-74F6-1091-B1D1-776C1F51471D}"/>
              </a:ext>
            </a:extLst>
          </p:cNvPr>
          <p:cNvSpPr/>
          <p:nvPr/>
        </p:nvSpPr>
        <p:spPr>
          <a:xfrm>
            <a:off x="5633808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pic>
        <p:nvPicPr>
          <p:cNvPr id="27" name="Picture 26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0C7C7678-E436-BACF-2CF3-0D56627372A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594" y="1252785"/>
            <a:ext cx="1053181" cy="1040894"/>
          </a:xfrm>
          <a:prstGeom prst="rect">
            <a:avLst/>
          </a:prstGeom>
        </p:spPr>
      </p:pic>
      <p:pic>
        <p:nvPicPr>
          <p:cNvPr id="28" name="Picture 27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7A8A9646-B110-E407-A447-EAA94DF25A0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897" y="1260066"/>
            <a:ext cx="1053181" cy="1040894"/>
          </a:xfrm>
          <a:prstGeom prst="rect">
            <a:avLst/>
          </a:prstGeom>
        </p:spPr>
      </p:pic>
      <p:pic>
        <p:nvPicPr>
          <p:cNvPr id="29" name="Picture 28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E5238F27-C338-3AC6-6F28-09C1DA42D26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00" y="1252785"/>
            <a:ext cx="1053181" cy="1040894"/>
          </a:xfrm>
          <a:prstGeom prst="rect">
            <a:avLst/>
          </a:prstGeom>
        </p:spPr>
      </p:pic>
      <p:pic>
        <p:nvPicPr>
          <p:cNvPr id="30" name="Picture 29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8D2CBAD0-275A-F4A0-380C-5FFA2AD8107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503" y="1252785"/>
            <a:ext cx="1053181" cy="1040894"/>
          </a:xfrm>
          <a:prstGeom prst="rect">
            <a:avLst/>
          </a:prstGeom>
        </p:spPr>
      </p:pic>
      <p:sp>
        <p:nvSpPr>
          <p:cNvPr id="31" name="Content Placeholder 7">
            <a:extLst>
              <a:ext uri="{FF2B5EF4-FFF2-40B4-BE49-F238E27FC236}">
                <a16:creationId xmlns:a16="http://schemas.microsoft.com/office/drawing/2014/main" id="{8DEF31A5-49C8-6284-43DD-D71A4E5F0CD8}"/>
              </a:ext>
            </a:extLst>
          </p:cNvPr>
          <p:cNvSpPr txBox="1">
            <a:spLocks/>
          </p:cNvSpPr>
          <p:nvPr/>
        </p:nvSpPr>
        <p:spPr>
          <a:xfrm>
            <a:off x="6599408" y="1690687"/>
            <a:ext cx="4538855" cy="49964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hu-HU" dirty="0" smtClean="0"/>
              <a:t>A játék ismét öt érmével kezdődik, ezúttal </a:t>
            </a:r>
            <a:r>
              <a:rPr lang="hu-HU" b="1" dirty="0" smtClean="0"/>
              <a:t>Bob</a:t>
            </a:r>
            <a:r>
              <a:rPr lang="hu-HU" dirty="0" smtClean="0"/>
              <a:t> kezd</a:t>
            </a:r>
          </a:p>
          <a:p>
            <a:pPr marL="514350" indent="-514350">
              <a:buFont typeface="+mj-lt"/>
              <a:buAutoNum type="arabicPeriod"/>
            </a:pPr>
            <a:r>
              <a:rPr lang="hu-HU" b="1" dirty="0"/>
              <a:t>Öt érme </a:t>
            </a:r>
            <a:r>
              <a:rPr lang="hu-HU" dirty="0"/>
              <a:t>maradt, ezért </a:t>
            </a:r>
            <a:r>
              <a:rPr lang="hu-HU" b="1" dirty="0"/>
              <a:t>Bob</a:t>
            </a:r>
            <a:r>
              <a:rPr lang="hu-HU" dirty="0"/>
              <a:t> </a:t>
            </a:r>
            <a:r>
              <a:rPr lang="hu-HU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véletlenszerűen</a:t>
            </a:r>
            <a:r>
              <a:rPr lang="hu-HU" dirty="0"/>
              <a:t> elvesz egy </a:t>
            </a:r>
            <a:r>
              <a:rPr lang="hu-HU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akciózsetont</a:t>
            </a:r>
            <a:r>
              <a:rPr lang="hu-HU" dirty="0"/>
              <a:t> az </a:t>
            </a:r>
            <a:r>
              <a:rPr lang="hu-HU" b="1" dirty="0">
                <a:solidFill>
                  <a:schemeClr val="accent1"/>
                </a:solidFill>
              </a:rPr>
              <a:t>5</a:t>
            </a:r>
            <a:r>
              <a:rPr lang="hu-HU" dirty="0"/>
              <a:t> </a:t>
            </a:r>
            <a:r>
              <a:rPr lang="hu-HU" b="1" dirty="0">
                <a:solidFill>
                  <a:schemeClr val="accent1"/>
                </a:solidFill>
              </a:rPr>
              <a:t>érmés állapotból</a:t>
            </a:r>
            <a:r>
              <a:rPr lang="hu-HU" dirty="0"/>
              <a:t>, és a </a:t>
            </a:r>
            <a:r>
              <a:rPr lang="hu-HU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memóriába</a:t>
            </a:r>
            <a:r>
              <a:rPr lang="hu-HU" dirty="0"/>
              <a:t> teszi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Ezután </a:t>
            </a:r>
            <a:r>
              <a:rPr lang="hu-HU" b="1" dirty="0" smtClean="0"/>
              <a:t>Bob</a:t>
            </a:r>
            <a:r>
              <a:rPr lang="hu-HU" dirty="0" smtClean="0"/>
              <a:t> végrehajtja a cselekvést, és </a:t>
            </a:r>
            <a:r>
              <a:rPr lang="hu-HU" b="1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elvesz egy </a:t>
            </a:r>
            <a:r>
              <a:rPr lang="hu-HU" dirty="0" smtClean="0"/>
              <a:t>érmét</a:t>
            </a:r>
          </a:p>
          <a:p>
            <a:pPr marL="514350" indent="-514350">
              <a:buFont typeface="+mj-lt"/>
              <a:buAutoNum type="arabicPeriod"/>
            </a:pPr>
            <a:endParaRPr lang="en-GB" b="1" dirty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52167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4418F-9499-C740-9E6B-140E7795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Játék</a:t>
            </a:r>
            <a:r>
              <a:rPr lang="en-GB" dirty="0" smtClean="0"/>
              <a:t> </a:t>
            </a:r>
            <a:r>
              <a:rPr lang="en-GB" dirty="0"/>
              <a:t>2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1D2CD5-080E-6140-D5A5-4A3B7854F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85535" y="2204922"/>
            <a:ext cx="6064699" cy="4287953"/>
          </a:xfr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1FCB678-CDB8-2663-6BB4-B234A3CD6841}"/>
              </a:ext>
            </a:extLst>
          </p:cNvPr>
          <p:cNvSpPr/>
          <p:nvPr/>
        </p:nvSpPr>
        <p:spPr>
          <a:xfrm>
            <a:off x="923842" y="5600361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691DE7-22C4-AD62-83E8-A0BFCBD3E0DB}"/>
              </a:ext>
            </a:extLst>
          </p:cNvPr>
          <p:cNvSpPr/>
          <p:nvPr/>
        </p:nvSpPr>
        <p:spPr>
          <a:xfrm>
            <a:off x="1027944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A0282E-7AA5-9C0F-58C0-0F226B6E151B}"/>
              </a:ext>
            </a:extLst>
          </p:cNvPr>
          <p:cNvSpPr/>
          <p:nvPr/>
        </p:nvSpPr>
        <p:spPr>
          <a:xfrm>
            <a:off x="1984672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E8C961-5608-A774-AB0A-3549E240076B}"/>
              </a:ext>
            </a:extLst>
          </p:cNvPr>
          <p:cNvSpPr/>
          <p:nvPr/>
        </p:nvSpPr>
        <p:spPr>
          <a:xfrm>
            <a:off x="2179410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4480798-929A-A43C-0865-97EDFD507992}"/>
              </a:ext>
            </a:extLst>
          </p:cNvPr>
          <p:cNvSpPr/>
          <p:nvPr/>
        </p:nvSpPr>
        <p:spPr>
          <a:xfrm>
            <a:off x="3136138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68914C-A6C9-9CD5-5620-66C57A5E8E5D}"/>
              </a:ext>
            </a:extLst>
          </p:cNvPr>
          <p:cNvSpPr/>
          <p:nvPr/>
        </p:nvSpPr>
        <p:spPr>
          <a:xfrm>
            <a:off x="4287604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BB6477-75CB-3DD9-79A6-DC32FD627C0B}"/>
              </a:ext>
            </a:extLst>
          </p:cNvPr>
          <p:cNvSpPr/>
          <p:nvPr/>
        </p:nvSpPr>
        <p:spPr>
          <a:xfrm>
            <a:off x="4482342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19EA62-74F6-1091-B1D1-776C1F51471D}"/>
              </a:ext>
            </a:extLst>
          </p:cNvPr>
          <p:cNvSpPr/>
          <p:nvPr/>
        </p:nvSpPr>
        <p:spPr>
          <a:xfrm>
            <a:off x="5633808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pic>
        <p:nvPicPr>
          <p:cNvPr id="28" name="Picture 27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7A8A9646-B110-E407-A447-EAA94DF25A0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897" y="1260066"/>
            <a:ext cx="1053181" cy="1040894"/>
          </a:xfrm>
          <a:prstGeom prst="rect">
            <a:avLst/>
          </a:prstGeom>
        </p:spPr>
      </p:pic>
      <p:pic>
        <p:nvPicPr>
          <p:cNvPr id="29" name="Picture 28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E5238F27-C338-3AC6-6F28-09C1DA42D26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00" y="1252785"/>
            <a:ext cx="1053181" cy="1040894"/>
          </a:xfrm>
          <a:prstGeom prst="rect">
            <a:avLst/>
          </a:prstGeom>
        </p:spPr>
      </p:pic>
      <p:pic>
        <p:nvPicPr>
          <p:cNvPr id="30" name="Picture 29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8D2CBAD0-275A-F4A0-380C-5FFA2AD8107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503" y="1252785"/>
            <a:ext cx="1053181" cy="1040894"/>
          </a:xfrm>
          <a:prstGeom prst="rect">
            <a:avLst/>
          </a:prstGeom>
        </p:spPr>
      </p:pic>
      <p:sp>
        <p:nvSpPr>
          <p:cNvPr id="31" name="Content Placeholder 7">
            <a:extLst>
              <a:ext uri="{FF2B5EF4-FFF2-40B4-BE49-F238E27FC236}">
                <a16:creationId xmlns:a16="http://schemas.microsoft.com/office/drawing/2014/main" id="{8DEF31A5-49C8-6284-43DD-D71A4E5F0CD8}"/>
              </a:ext>
            </a:extLst>
          </p:cNvPr>
          <p:cNvSpPr txBox="1">
            <a:spLocks/>
          </p:cNvSpPr>
          <p:nvPr/>
        </p:nvSpPr>
        <p:spPr>
          <a:xfrm>
            <a:off x="6599407" y="1690687"/>
            <a:ext cx="4791769" cy="5108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4"/>
            </a:pPr>
            <a:r>
              <a:rPr lang="en-GB" b="1" dirty="0"/>
              <a:t>Alice </a:t>
            </a:r>
            <a:r>
              <a:rPr lang="hu-HU" b="1" dirty="0" smtClean="0">
                <a:solidFill>
                  <a:schemeClr val="accent1"/>
                </a:solidFill>
              </a:rPr>
              <a:t>elvesz egy </a:t>
            </a:r>
            <a:r>
              <a:rPr lang="hu-HU" dirty="0" smtClean="0"/>
              <a:t>érmét</a:t>
            </a:r>
            <a:endParaRPr lang="en-GB" b="1" dirty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DF07615-BEF1-0615-55B9-2DBCAE6421FB}"/>
              </a:ext>
            </a:extLst>
          </p:cNvPr>
          <p:cNvSpPr/>
          <p:nvPr/>
        </p:nvSpPr>
        <p:spPr>
          <a:xfrm>
            <a:off x="3330876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638137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4418F-9499-C740-9E6B-140E7795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Játék</a:t>
            </a:r>
            <a:r>
              <a:rPr lang="en-GB" dirty="0" smtClean="0"/>
              <a:t> </a:t>
            </a:r>
            <a:r>
              <a:rPr lang="en-GB" dirty="0"/>
              <a:t>2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1D2CD5-080E-6140-D5A5-4A3B7854F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85535" y="2204922"/>
            <a:ext cx="6064699" cy="4287953"/>
          </a:xfr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1FCB678-CDB8-2663-6BB4-B234A3CD6841}"/>
              </a:ext>
            </a:extLst>
          </p:cNvPr>
          <p:cNvSpPr/>
          <p:nvPr/>
        </p:nvSpPr>
        <p:spPr>
          <a:xfrm>
            <a:off x="923842" y="5600361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691DE7-22C4-AD62-83E8-A0BFCBD3E0DB}"/>
              </a:ext>
            </a:extLst>
          </p:cNvPr>
          <p:cNvSpPr/>
          <p:nvPr/>
        </p:nvSpPr>
        <p:spPr>
          <a:xfrm>
            <a:off x="1027944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A0282E-7AA5-9C0F-58C0-0F226B6E151B}"/>
              </a:ext>
            </a:extLst>
          </p:cNvPr>
          <p:cNvSpPr/>
          <p:nvPr/>
        </p:nvSpPr>
        <p:spPr>
          <a:xfrm>
            <a:off x="1984672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E8C961-5608-A774-AB0A-3549E240076B}"/>
              </a:ext>
            </a:extLst>
          </p:cNvPr>
          <p:cNvSpPr/>
          <p:nvPr/>
        </p:nvSpPr>
        <p:spPr>
          <a:xfrm>
            <a:off x="2179410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4480798-929A-A43C-0865-97EDFD507992}"/>
              </a:ext>
            </a:extLst>
          </p:cNvPr>
          <p:cNvSpPr/>
          <p:nvPr/>
        </p:nvSpPr>
        <p:spPr>
          <a:xfrm>
            <a:off x="3136138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44690A-FA8C-DA41-C323-49A6DAAFB8F2}"/>
              </a:ext>
            </a:extLst>
          </p:cNvPr>
          <p:cNvSpPr/>
          <p:nvPr/>
        </p:nvSpPr>
        <p:spPr>
          <a:xfrm>
            <a:off x="3226857" y="5600361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68914C-A6C9-9CD5-5620-66C57A5E8E5D}"/>
              </a:ext>
            </a:extLst>
          </p:cNvPr>
          <p:cNvSpPr/>
          <p:nvPr/>
        </p:nvSpPr>
        <p:spPr>
          <a:xfrm>
            <a:off x="4287604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BB6477-75CB-3DD9-79A6-DC32FD627C0B}"/>
              </a:ext>
            </a:extLst>
          </p:cNvPr>
          <p:cNvSpPr/>
          <p:nvPr/>
        </p:nvSpPr>
        <p:spPr>
          <a:xfrm>
            <a:off x="4482342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19EA62-74F6-1091-B1D1-776C1F51471D}"/>
              </a:ext>
            </a:extLst>
          </p:cNvPr>
          <p:cNvSpPr/>
          <p:nvPr/>
        </p:nvSpPr>
        <p:spPr>
          <a:xfrm>
            <a:off x="5633808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pic>
        <p:nvPicPr>
          <p:cNvPr id="28" name="Picture 27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7A8A9646-B110-E407-A447-EAA94DF25A0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897" y="1260066"/>
            <a:ext cx="1053181" cy="1040894"/>
          </a:xfrm>
          <a:prstGeom prst="rect">
            <a:avLst/>
          </a:prstGeom>
        </p:spPr>
      </p:pic>
      <p:pic>
        <p:nvPicPr>
          <p:cNvPr id="29" name="Picture 28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E5238F27-C338-3AC6-6F28-09C1DA42D26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00" y="1252785"/>
            <a:ext cx="1053181" cy="1040894"/>
          </a:xfrm>
          <a:prstGeom prst="rect">
            <a:avLst/>
          </a:prstGeom>
        </p:spPr>
      </p:pic>
      <p:pic>
        <p:nvPicPr>
          <p:cNvPr id="30" name="Picture 29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8D2CBAD0-275A-F4A0-380C-5FFA2AD8107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503" y="1252785"/>
            <a:ext cx="1053181" cy="1040894"/>
          </a:xfrm>
          <a:prstGeom prst="rect">
            <a:avLst/>
          </a:prstGeom>
        </p:spPr>
      </p:pic>
      <p:sp>
        <p:nvSpPr>
          <p:cNvPr id="31" name="Content Placeholder 7">
            <a:extLst>
              <a:ext uri="{FF2B5EF4-FFF2-40B4-BE49-F238E27FC236}">
                <a16:creationId xmlns:a16="http://schemas.microsoft.com/office/drawing/2014/main" id="{8DEF31A5-49C8-6284-43DD-D71A4E5F0CD8}"/>
              </a:ext>
            </a:extLst>
          </p:cNvPr>
          <p:cNvSpPr txBox="1">
            <a:spLocks/>
          </p:cNvSpPr>
          <p:nvPr/>
        </p:nvSpPr>
        <p:spPr>
          <a:xfrm>
            <a:off x="6599407" y="1690687"/>
            <a:ext cx="4791769" cy="5108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4"/>
            </a:pPr>
            <a:r>
              <a:rPr lang="en-GB" b="1" dirty="0"/>
              <a:t>Alice </a:t>
            </a:r>
            <a:r>
              <a:rPr lang="hu-HU" b="1" dirty="0">
                <a:solidFill>
                  <a:schemeClr val="accent1"/>
                </a:solidFill>
              </a:rPr>
              <a:t>elvesz egy </a:t>
            </a:r>
            <a:r>
              <a:rPr lang="hu-HU" dirty="0"/>
              <a:t>érmét</a:t>
            </a:r>
            <a:endParaRPr lang="en-GB" b="1" dirty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 startAt="5"/>
            </a:pPr>
            <a:r>
              <a:rPr lang="hu-HU" b="1" dirty="0"/>
              <a:t>Három érme </a:t>
            </a:r>
            <a:r>
              <a:rPr lang="hu-HU" dirty="0"/>
              <a:t>maradt, ezért </a:t>
            </a:r>
            <a:r>
              <a:rPr lang="hu-HU" b="1" dirty="0"/>
              <a:t>Bob</a:t>
            </a:r>
            <a:r>
              <a:rPr lang="hu-HU" dirty="0"/>
              <a:t> </a:t>
            </a:r>
            <a:r>
              <a:rPr lang="hu-HU" b="1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véletlenszerűen </a:t>
            </a:r>
            <a:r>
              <a:rPr lang="hu-HU" dirty="0" smtClean="0"/>
              <a:t>elvesz </a:t>
            </a:r>
            <a:r>
              <a:rPr lang="hu-HU" dirty="0"/>
              <a:t>egy </a:t>
            </a:r>
            <a:r>
              <a:rPr lang="hu-HU" b="1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akciózsetont </a:t>
            </a:r>
            <a:r>
              <a:rPr lang="hu-HU" dirty="0"/>
              <a:t>a </a:t>
            </a:r>
            <a:r>
              <a:rPr lang="hu-HU" b="1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3 érmés </a:t>
            </a:r>
            <a:r>
              <a:rPr lang="hu-HU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állapotból</a:t>
            </a:r>
            <a:r>
              <a:rPr lang="hu-HU" dirty="0"/>
              <a:t>, és a </a:t>
            </a:r>
            <a:r>
              <a:rPr lang="hu-HU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memóriába</a:t>
            </a:r>
            <a:r>
              <a:rPr lang="hu-HU" dirty="0"/>
              <a:t> </a:t>
            </a:r>
            <a:r>
              <a:rPr lang="hu-HU" dirty="0" smtClean="0"/>
              <a:t>teszi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342E74-F3A8-2359-700B-98D3D4D4D54D}"/>
              </a:ext>
            </a:extLst>
          </p:cNvPr>
          <p:cNvSpPr/>
          <p:nvPr/>
        </p:nvSpPr>
        <p:spPr>
          <a:xfrm>
            <a:off x="2943396" y="2469298"/>
            <a:ext cx="942308" cy="37592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0551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4418F-9499-C740-9E6B-140E7795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Játék</a:t>
            </a:r>
            <a:r>
              <a:rPr lang="en-GB" dirty="0" smtClean="0"/>
              <a:t> </a:t>
            </a:r>
            <a:r>
              <a:rPr lang="en-GB" dirty="0"/>
              <a:t>2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1D2CD5-080E-6140-D5A5-4A3B7854F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85535" y="2204922"/>
            <a:ext cx="6064699" cy="4287953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5691DE7-22C4-AD62-83E8-A0BFCBD3E0DB}"/>
              </a:ext>
            </a:extLst>
          </p:cNvPr>
          <p:cNvSpPr/>
          <p:nvPr/>
        </p:nvSpPr>
        <p:spPr>
          <a:xfrm>
            <a:off x="1027944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A0282E-7AA5-9C0F-58C0-0F226B6E151B}"/>
              </a:ext>
            </a:extLst>
          </p:cNvPr>
          <p:cNvSpPr/>
          <p:nvPr/>
        </p:nvSpPr>
        <p:spPr>
          <a:xfrm>
            <a:off x="1984672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E8C961-5608-A774-AB0A-3549E240076B}"/>
              </a:ext>
            </a:extLst>
          </p:cNvPr>
          <p:cNvSpPr/>
          <p:nvPr/>
        </p:nvSpPr>
        <p:spPr>
          <a:xfrm>
            <a:off x="2179410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4480798-929A-A43C-0865-97EDFD507992}"/>
              </a:ext>
            </a:extLst>
          </p:cNvPr>
          <p:cNvSpPr/>
          <p:nvPr/>
        </p:nvSpPr>
        <p:spPr>
          <a:xfrm>
            <a:off x="3136138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44690A-FA8C-DA41-C323-49A6DAAFB8F2}"/>
              </a:ext>
            </a:extLst>
          </p:cNvPr>
          <p:cNvSpPr/>
          <p:nvPr/>
        </p:nvSpPr>
        <p:spPr>
          <a:xfrm>
            <a:off x="3226857" y="5600361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68914C-A6C9-9CD5-5620-66C57A5E8E5D}"/>
              </a:ext>
            </a:extLst>
          </p:cNvPr>
          <p:cNvSpPr/>
          <p:nvPr/>
        </p:nvSpPr>
        <p:spPr>
          <a:xfrm>
            <a:off x="4287604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BB6477-75CB-3DD9-79A6-DC32FD627C0B}"/>
              </a:ext>
            </a:extLst>
          </p:cNvPr>
          <p:cNvSpPr/>
          <p:nvPr/>
        </p:nvSpPr>
        <p:spPr>
          <a:xfrm>
            <a:off x="4482342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19EA62-74F6-1091-B1D1-776C1F51471D}"/>
              </a:ext>
            </a:extLst>
          </p:cNvPr>
          <p:cNvSpPr/>
          <p:nvPr/>
        </p:nvSpPr>
        <p:spPr>
          <a:xfrm>
            <a:off x="5633808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pic>
        <p:nvPicPr>
          <p:cNvPr id="28" name="Picture 27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7A8A9646-B110-E407-A447-EAA94DF25A0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897" y="1260066"/>
            <a:ext cx="1053181" cy="1040894"/>
          </a:xfrm>
          <a:prstGeom prst="rect">
            <a:avLst/>
          </a:prstGeom>
        </p:spPr>
      </p:pic>
      <p:pic>
        <p:nvPicPr>
          <p:cNvPr id="29" name="Picture 28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E5238F27-C338-3AC6-6F28-09C1DA42D26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00" y="1252785"/>
            <a:ext cx="1053181" cy="1040894"/>
          </a:xfrm>
          <a:prstGeom prst="rect">
            <a:avLst/>
          </a:prstGeom>
        </p:spPr>
      </p:pic>
      <p:pic>
        <p:nvPicPr>
          <p:cNvPr id="30" name="Picture 29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8D2CBAD0-275A-F4A0-380C-5FFA2AD8107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503" y="1252785"/>
            <a:ext cx="1053181" cy="1040894"/>
          </a:xfrm>
          <a:prstGeom prst="rect">
            <a:avLst/>
          </a:prstGeom>
        </p:spPr>
      </p:pic>
      <p:sp>
        <p:nvSpPr>
          <p:cNvPr id="31" name="Content Placeholder 7">
            <a:extLst>
              <a:ext uri="{FF2B5EF4-FFF2-40B4-BE49-F238E27FC236}">
                <a16:creationId xmlns:a16="http://schemas.microsoft.com/office/drawing/2014/main" id="{8DEF31A5-49C8-6284-43DD-D71A4E5F0CD8}"/>
              </a:ext>
            </a:extLst>
          </p:cNvPr>
          <p:cNvSpPr txBox="1">
            <a:spLocks/>
          </p:cNvSpPr>
          <p:nvPr/>
        </p:nvSpPr>
        <p:spPr>
          <a:xfrm>
            <a:off x="6599407" y="1690687"/>
            <a:ext cx="4791769" cy="5108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4"/>
            </a:pPr>
            <a:r>
              <a:rPr lang="en-GB" b="1" dirty="0"/>
              <a:t>Alice </a:t>
            </a:r>
            <a:r>
              <a:rPr lang="hu-HU" b="1" dirty="0">
                <a:solidFill>
                  <a:schemeClr val="accent1"/>
                </a:solidFill>
              </a:rPr>
              <a:t>elvesz egy </a:t>
            </a:r>
            <a:r>
              <a:rPr lang="hu-HU" dirty="0"/>
              <a:t>érmét</a:t>
            </a:r>
            <a:endParaRPr lang="en-GB" b="1" dirty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 startAt="5"/>
            </a:pPr>
            <a:r>
              <a:rPr lang="hu-HU" b="1" dirty="0"/>
              <a:t>Három érme </a:t>
            </a:r>
            <a:r>
              <a:rPr lang="hu-HU" dirty="0"/>
              <a:t>maradt, ezért </a:t>
            </a:r>
            <a:r>
              <a:rPr lang="hu-HU" b="1" dirty="0"/>
              <a:t>Bob</a:t>
            </a:r>
            <a:r>
              <a:rPr lang="hu-HU" dirty="0"/>
              <a:t> </a:t>
            </a:r>
            <a:r>
              <a:rPr lang="hu-HU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véletlenszerűen </a:t>
            </a:r>
            <a:r>
              <a:rPr lang="hu-HU" dirty="0"/>
              <a:t>elvesz egy </a:t>
            </a:r>
            <a:r>
              <a:rPr lang="hu-HU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akciózsetont </a:t>
            </a:r>
            <a:r>
              <a:rPr lang="hu-HU" dirty="0"/>
              <a:t>a </a:t>
            </a:r>
            <a:r>
              <a:rPr lang="hu-HU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3 érmés állapotból</a:t>
            </a:r>
            <a:r>
              <a:rPr lang="hu-HU" dirty="0"/>
              <a:t>, és a </a:t>
            </a:r>
            <a:r>
              <a:rPr lang="hu-HU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memóriába</a:t>
            </a:r>
            <a:r>
              <a:rPr lang="hu-HU" dirty="0"/>
              <a:t> teszi</a:t>
            </a:r>
            <a:endParaRPr lang="en-GB" b="1" dirty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 startAt="5"/>
            </a:pPr>
            <a:r>
              <a:rPr lang="hu-HU" b="1" dirty="0" smtClean="0">
                <a:solidFill>
                  <a:schemeClr val="tx2"/>
                </a:solidFill>
              </a:rPr>
              <a:t>Bob </a:t>
            </a:r>
            <a:r>
              <a:rPr lang="hu-HU" dirty="0" smtClean="0">
                <a:solidFill>
                  <a:schemeClr val="tx2"/>
                </a:solidFill>
              </a:rPr>
              <a:t>a </a:t>
            </a:r>
            <a:r>
              <a:rPr lang="hu-HU" b="1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korábban a memóriában lévő követ </a:t>
            </a:r>
            <a:r>
              <a:rPr lang="hu-HU" dirty="0" smtClean="0">
                <a:solidFill>
                  <a:schemeClr val="tx2"/>
                </a:solidFill>
              </a:rPr>
              <a:t>is visszateszi az cselekvésmezőbe</a:t>
            </a:r>
            <a:endParaRPr lang="hu-HU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B071BDB-CF66-A04F-8F39-721BF30F86ED}"/>
              </a:ext>
            </a:extLst>
          </p:cNvPr>
          <p:cNvSpPr/>
          <p:nvPr/>
        </p:nvSpPr>
        <p:spPr>
          <a:xfrm>
            <a:off x="833206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07388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2E1B6D-048A-4C90-B087-AF2824089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Szabályok</a:t>
            </a:r>
            <a:endParaRPr lang="de-A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A16D6F5-D555-7BC6-1FD2-779C645F9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2 </a:t>
            </a:r>
            <a:r>
              <a:rPr lang="hu-HU" b="1" dirty="0" smtClean="0">
                <a:solidFill>
                  <a:schemeClr val="accent1"/>
                </a:solidFill>
              </a:rPr>
              <a:t>játékos</a:t>
            </a:r>
            <a:r>
              <a:rPr lang="en-GB" b="1" dirty="0" smtClean="0">
                <a:solidFill>
                  <a:schemeClr val="accent1"/>
                </a:solidFill>
              </a:rPr>
              <a:t> </a:t>
            </a:r>
            <a:r>
              <a:rPr lang="hu-HU" dirty="0" smtClean="0"/>
              <a:t>és</a:t>
            </a:r>
            <a:r>
              <a:rPr lang="en-GB" dirty="0" smtClean="0"/>
              <a:t> </a:t>
            </a:r>
            <a:r>
              <a:rPr lang="en-GB" b="1" dirty="0">
                <a:solidFill>
                  <a:schemeClr val="accent1"/>
                </a:solidFill>
              </a:rPr>
              <a:t>5 </a:t>
            </a:r>
            <a:r>
              <a:rPr lang="hu-HU" b="1" dirty="0" smtClean="0">
                <a:solidFill>
                  <a:schemeClr val="accent1"/>
                </a:solidFill>
              </a:rPr>
              <a:t>érme</a:t>
            </a:r>
            <a:endParaRPr lang="en-GB" b="1" dirty="0">
              <a:solidFill>
                <a:schemeClr val="accent1"/>
              </a:solidFill>
            </a:endParaRPr>
          </a:p>
          <a:p>
            <a:r>
              <a:rPr lang="hu-HU" dirty="0" smtClean="0"/>
              <a:t>A játékosok felváltva 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vesznek el egy </a:t>
            </a:r>
            <a:r>
              <a:rPr lang="hu-HU" dirty="0" smtClean="0"/>
              <a:t>vagy 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két</a:t>
            </a:r>
            <a:r>
              <a:rPr lang="hu-HU" dirty="0" smtClean="0"/>
              <a:t> érmét</a:t>
            </a:r>
          </a:p>
          <a:p>
            <a:r>
              <a:rPr lang="hu-HU" dirty="0" smtClean="0"/>
              <a:t>Az 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utolsó érmét </a:t>
            </a:r>
            <a:r>
              <a:rPr lang="hu-HU" dirty="0" smtClean="0"/>
              <a:t>elvevő játékos 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veszít</a:t>
            </a:r>
            <a:r>
              <a:rPr lang="hu-HU" dirty="0" smtClean="0"/>
              <a:t> </a:t>
            </a:r>
            <a:endParaRPr lang="hu-HU" b="1" dirty="0">
              <a:solidFill>
                <a:schemeClr val="accent1"/>
              </a:solidFill>
            </a:endParaRPr>
          </a:p>
        </p:txBody>
      </p:sp>
      <p:pic>
        <p:nvPicPr>
          <p:cNvPr id="5" name="Picture 4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1D101D23-2DFB-CC94-FB3C-11B6B896C64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532" y="4633157"/>
            <a:ext cx="1053181" cy="1040894"/>
          </a:xfrm>
          <a:prstGeom prst="rect">
            <a:avLst/>
          </a:prstGeom>
        </p:spPr>
      </p:pic>
      <p:pic>
        <p:nvPicPr>
          <p:cNvPr id="11" name="Picture 10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47A4D732-6D6D-FD3D-DC77-CBE7BFAA16D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464" y="4633157"/>
            <a:ext cx="1053181" cy="1040894"/>
          </a:xfrm>
          <a:prstGeom prst="rect">
            <a:avLst/>
          </a:prstGeom>
        </p:spPr>
      </p:pic>
      <p:pic>
        <p:nvPicPr>
          <p:cNvPr id="12" name="Picture 11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8C220986-E963-E992-A119-4494B4B09CE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96" y="4633157"/>
            <a:ext cx="1053181" cy="1040894"/>
          </a:xfrm>
          <a:prstGeom prst="rect">
            <a:avLst/>
          </a:prstGeom>
        </p:spPr>
      </p:pic>
      <p:pic>
        <p:nvPicPr>
          <p:cNvPr id="13" name="Picture 12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85FCDB6E-853C-F710-9139-DBAB3ACBBD4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28" y="4633157"/>
            <a:ext cx="1053181" cy="1040894"/>
          </a:xfrm>
          <a:prstGeom prst="rect">
            <a:avLst/>
          </a:prstGeom>
        </p:spPr>
      </p:pic>
      <p:pic>
        <p:nvPicPr>
          <p:cNvPr id="14" name="Picture 13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20F70824-DA01-FC40-A8A0-7776D08D90E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260" y="4628303"/>
            <a:ext cx="1053181" cy="104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620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4418F-9499-C740-9E6B-140E7795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Játék</a:t>
            </a:r>
            <a:r>
              <a:rPr lang="en-GB" dirty="0" smtClean="0"/>
              <a:t> </a:t>
            </a:r>
            <a:r>
              <a:rPr lang="en-GB" dirty="0"/>
              <a:t>2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1D2CD5-080E-6140-D5A5-4A3B7854F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85535" y="2204922"/>
            <a:ext cx="6064699" cy="4287953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5691DE7-22C4-AD62-83E8-A0BFCBD3E0DB}"/>
              </a:ext>
            </a:extLst>
          </p:cNvPr>
          <p:cNvSpPr/>
          <p:nvPr/>
        </p:nvSpPr>
        <p:spPr>
          <a:xfrm>
            <a:off x="1027944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A0282E-7AA5-9C0F-58C0-0F226B6E151B}"/>
              </a:ext>
            </a:extLst>
          </p:cNvPr>
          <p:cNvSpPr/>
          <p:nvPr/>
        </p:nvSpPr>
        <p:spPr>
          <a:xfrm>
            <a:off x="1984672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E8C961-5608-A774-AB0A-3549E240076B}"/>
              </a:ext>
            </a:extLst>
          </p:cNvPr>
          <p:cNvSpPr/>
          <p:nvPr/>
        </p:nvSpPr>
        <p:spPr>
          <a:xfrm>
            <a:off x="2179410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4480798-929A-A43C-0865-97EDFD507992}"/>
              </a:ext>
            </a:extLst>
          </p:cNvPr>
          <p:cNvSpPr/>
          <p:nvPr/>
        </p:nvSpPr>
        <p:spPr>
          <a:xfrm>
            <a:off x="3136138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44690A-FA8C-DA41-C323-49A6DAAFB8F2}"/>
              </a:ext>
            </a:extLst>
          </p:cNvPr>
          <p:cNvSpPr/>
          <p:nvPr/>
        </p:nvSpPr>
        <p:spPr>
          <a:xfrm>
            <a:off x="3226857" y="5600361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68914C-A6C9-9CD5-5620-66C57A5E8E5D}"/>
              </a:ext>
            </a:extLst>
          </p:cNvPr>
          <p:cNvSpPr/>
          <p:nvPr/>
        </p:nvSpPr>
        <p:spPr>
          <a:xfrm>
            <a:off x="4287604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BB6477-75CB-3DD9-79A6-DC32FD627C0B}"/>
              </a:ext>
            </a:extLst>
          </p:cNvPr>
          <p:cNvSpPr/>
          <p:nvPr/>
        </p:nvSpPr>
        <p:spPr>
          <a:xfrm>
            <a:off x="4482342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19EA62-74F6-1091-B1D1-776C1F51471D}"/>
              </a:ext>
            </a:extLst>
          </p:cNvPr>
          <p:cNvSpPr/>
          <p:nvPr/>
        </p:nvSpPr>
        <p:spPr>
          <a:xfrm>
            <a:off x="5633808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pic>
        <p:nvPicPr>
          <p:cNvPr id="30" name="Picture 29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8D2CBAD0-275A-F4A0-380C-5FFA2AD8107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503" y="1252785"/>
            <a:ext cx="1053181" cy="1040894"/>
          </a:xfrm>
          <a:prstGeom prst="rect">
            <a:avLst/>
          </a:prstGeom>
        </p:spPr>
      </p:pic>
      <p:sp>
        <p:nvSpPr>
          <p:cNvPr id="31" name="Content Placeholder 7">
            <a:extLst>
              <a:ext uri="{FF2B5EF4-FFF2-40B4-BE49-F238E27FC236}">
                <a16:creationId xmlns:a16="http://schemas.microsoft.com/office/drawing/2014/main" id="{8DEF31A5-49C8-6284-43DD-D71A4E5F0CD8}"/>
              </a:ext>
            </a:extLst>
          </p:cNvPr>
          <p:cNvSpPr txBox="1">
            <a:spLocks/>
          </p:cNvSpPr>
          <p:nvPr/>
        </p:nvSpPr>
        <p:spPr>
          <a:xfrm>
            <a:off x="6599407" y="1690687"/>
            <a:ext cx="4791769" cy="5108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7"/>
            </a:pPr>
            <a:r>
              <a:rPr lang="hu-HU" b="1" dirty="0" smtClean="0"/>
              <a:t>Bob </a:t>
            </a:r>
            <a:r>
              <a:rPr lang="hu-HU" dirty="0" smtClean="0"/>
              <a:t>ezután végrehajtja a cselekvést, és </a:t>
            </a:r>
            <a:r>
              <a:rPr lang="hu-HU" b="1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elvesz két </a:t>
            </a:r>
            <a:r>
              <a:rPr lang="hu-HU" dirty="0" smtClean="0"/>
              <a:t>érmét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B071BDB-CF66-A04F-8F39-721BF30F86ED}"/>
              </a:ext>
            </a:extLst>
          </p:cNvPr>
          <p:cNvSpPr/>
          <p:nvPr/>
        </p:nvSpPr>
        <p:spPr>
          <a:xfrm>
            <a:off x="833206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759423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4418F-9499-C740-9E6B-140E7795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Játék</a:t>
            </a:r>
            <a:r>
              <a:rPr lang="en-GB" dirty="0" smtClean="0"/>
              <a:t> </a:t>
            </a:r>
            <a:r>
              <a:rPr lang="en-GB" dirty="0"/>
              <a:t>2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1D2CD5-080E-6140-D5A5-4A3B7854F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85535" y="2204922"/>
            <a:ext cx="6064699" cy="4287953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5691DE7-22C4-AD62-83E8-A0BFCBD3E0DB}"/>
              </a:ext>
            </a:extLst>
          </p:cNvPr>
          <p:cNvSpPr/>
          <p:nvPr/>
        </p:nvSpPr>
        <p:spPr>
          <a:xfrm>
            <a:off x="1027944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A0282E-7AA5-9C0F-58C0-0F226B6E151B}"/>
              </a:ext>
            </a:extLst>
          </p:cNvPr>
          <p:cNvSpPr/>
          <p:nvPr/>
        </p:nvSpPr>
        <p:spPr>
          <a:xfrm>
            <a:off x="1984672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E8C961-5608-A774-AB0A-3549E240076B}"/>
              </a:ext>
            </a:extLst>
          </p:cNvPr>
          <p:cNvSpPr/>
          <p:nvPr/>
        </p:nvSpPr>
        <p:spPr>
          <a:xfrm>
            <a:off x="2179410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4480798-929A-A43C-0865-97EDFD507992}"/>
              </a:ext>
            </a:extLst>
          </p:cNvPr>
          <p:cNvSpPr/>
          <p:nvPr/>
        </p:nvSpPr>
        <p:spPr>
          <a:xfrm>
            <a:off x="3136138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44690A-FA8C-DA41-C323-49A6DAAFB8F2}"/>
              </a:ext>
            </a:extLst>
          </p:cNvPr>
          <p:cNvSpPr/>
          <p:nvPr/>
        </p:nvSpPr>
        <p:spPr>
          <a:xfrm>
            <a:off x="3226857" y="5600361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68914C-A6C9-9CD5-5620-66C57A5E8E5D}"/>
              </a:ext>
            </a:extLst>
          </p:cNvPr>
          <p:cNvSpPr/>
          <p:nvPr/>
        </p:nvSpPr>
        <p:spPr>
          <a:xfrm>
            <a:off x="4287604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BB6477-75CB-3DD9-79A6-DC32FD627C0B}"/>
              </a:ext>
            </a:extLst>
          </p:cNvPr>
          <p:cNvSpPr/>
          <p:nvPr/>
        </p:nvSpPr>
        <p:spPr>
          <a:xfrm>
            <a:off x="4482342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19EA62-74F6-1091-B1D1-776C1F51471D}"/>
              </a:ext>
            </a:extLst>
          </p:cNvPr>
          <p:cNvSpPr/>
          <p:nvPr/>
        </p:nvSpPr>
        <p:spPr>
          <a:xfrm>
            <a:off x="5633808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31" name="Content Placeholder 7">
            <a:extLst>
              <a:ext uri="{FF2B5EF4-FFF2-40B4-BE49-F238E27FC236}">
                <a16:creationId xmlns:a16="http://schemas.microsoft.com/office/drawing/2014/main" id="{8DEF31A5-49C8-6284-43DD-D71A4E5F0CD8}"/>
              </a:ext>
            </a:extLst>
          </p:cNvPr>
          <p:cNvSpPr txBox="1">
            <a:spLocks/>
          </p:cNvSpPr>
          <p:nvPr/>
        </p:nvSpPr>
        <p:spPr>
          <a:xfrm>
            <a:off x="6599407" y="1690687"/>
            <a:ext cx="4791769" cy="5108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7"/>
            </a:pPr>
            <a:r>
              <a:rPr lang="hu-HU" b="1" dirty="0" smtClean="0"/>
              <a:t>Bob </a:t>
            </a:r>
            <a:r>
              <a:rPr lang="hu-HU" dirty="0" smtClean="0"/>
              <a:t>ezután végrehajtja a cselekvést, és </a:t>
            </a:r>
            <a:r>
              <a:rPr lang="hu-HU" b="1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elvesz két </a:t>
            </a:r>
            <a:r>
              <a:rPr lang="hu-HU" dirty="0" smtClean="0"/>
              <a:t>érmét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hu-HU" b="1" dirty="0" smtClean="0"/>
              <a:t>Alice </a:t>
            </a:r>
            <a:r>
              <a:rPr lang="hu-HU" b="1" dirty="0" smtClean="0">
                <a:solidFill>
                  <a:schemeClr val="accent1"/>
                </a:solidFill>
              </a:rPr>
              <a:t>elvesz egy </a:t>
            </a:r>
            <a:r>
              <a:rPr lang="hu-HU" dirty="0" smtClean="0"/>
              <a:t>érmét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B071BDB-CF66-A04F-8F39-721BF30F86ED}"/>
              </a:ext>
            </a:extLst>
          </p:cNvPr>
          <p:cNvSpPr/>
          <p:nvPr/>
        </p:nvSpPr>
        <p:spPr>
          <a:xfrm>
            <a:off x="833206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506688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4418F-9499-C740-9E6B-140E7795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Játék</a:t>
            </a:r>
            <a:r>
              <a:rPr lang="en-GB" dirty="0" smtClean="0"/>
              <a:t> </a:t>
            </a:r>
            <a:r>
              <a:rPr lang="en-GB" dirty="0"/>
              <a:t>2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1D2CD5-080E-6140-D5A5-4A3B7854F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85535" y="2204922"/>
            <a:ext cx="6064699" cy="4287953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5691DE7-22C4-AD62-83E8-A0BFCBD3E0DB}"/>
              </a:ext>
            </a:extLst>
          </p:cNvPr>
          <p:cNvSpPr/>
          <p:nvPr/>
        </p:nvSpPr>
        <p:spPr>
          <a:xfrm>
            <a:off x="1027944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A0282E-7AA5-9C0F-58C0-0F226B6E151B}"/>
              </a:ext>
            </a:extLst>
          </p:cNvPr>
          <p:cNvSpPr/>
          <p:nvPr/>
        </p:nvSpPr>
        <p:spPr>
          <a:xfrm>
            <a:off x="1984672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E8C961-5608-A774-AB0A-3549E240076B}"/>
              </a:ext>
            </a:extLst>
          </p:cNvPr>
          <p:cNvSpPr/>
          <p:nvPr/>
        </p:nvSpPr>
        <p:spPr>
          <a:xfrm>
            <a:off x="2179410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4480798-929A-A43C-0865-97EDFD507992}"/>
              </a:ext>
            </a:extLst>
          </p:cNvPr>
          <p:cNvSpPr/>
          <p:nvPr/>
        </p:nvSpPr>
        <p:spPr>
          <a:xfrm>
            <a:off x="3136138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68914C-A6C9-9CD5-5620-66C57A5E8E5D}"/>
              </a:ext>
            </a:extLst>
          </p:cNvPr>
          <p:cNvSpPr/>
          <p:nvPr/>
        </p:nvSpPr>
        <p:spPr>
          <a:xfrm>
            <a:off x="4287604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BB6477-75CB-3DD9-79A6-DC32FD627C0B}"/>
              </a:ext>
            </a:extLst>
          </p:cNvPr>
          <p:cNvSpPr/>
          <p:nvPr/>
        </p:nvSpPr>
        <p:spPr>
          <a:xfrm>
            <a:off x="4482342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19EA62-74F6-1091-B1D1-776C1F51471D}"/>
              </a:ext>
            </a:extLst>
          </p:cNvPr>
          <p:cNvSpPr/>
          <p:nvPr/>
        </p:nvSpPr>
        <p:spPr>
          <a:xfrm>
            <a:off x="5633808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31" name="Content Placeholder 7">
            <a:extLst>
              <a:ext uri="{FF2B5EF4-FFF2-40B4-BE49-F238E27FC236}">
                <a16:creationId xmlns:a16="http://schemas.microsoft.com/office/drawing/2014/main" id="{8DEF31A5-49C8-6284-43DD-D71A4E5F0CD8}"/>
              </a:ext>
            </a:extLst>
          </p:cNvPr>
          <p:cNvSpPr txBox="1">
            <a:spLocks/>
          </p:cNvSpPr>
          <p:nvPr/>
        </p:nvSpPr>
        <p:spPr>
          <a:xfrm>
            <a:off x="6599407" y="1690687"/>
            <a:ext cx="4791769" cy="5108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7"/>
            </a:pPr>
            <a:r>
              <a:rPr lang="hu-HU" b="1" dirty="0" smtClean="0"/>
              <a:t>Bob </a:t>
            </a:r>
            <a:r>
              <a:rPr lang="hu-HU" dirty="0" smtClean="0"/>
              <a:t>ezután végrehajtja a cselekvést, és </a:t>
            </a:r>
            <a:r>
              <a:rPr lang="hu-HU" b="1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elvesz két </a:t>
            </a:r>
            <a:r>
              <a:rPr lang="hu-HU" dirty="0" smtClean="0"/>
              <a:t>érmét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hu-HU" b="1" dirty="0" smtClean="0"/>
              <a:t>Alice </a:t>
            </a:r>
            <a:r>
              <a:rPr lang="hu-HU" b="1" dirty="0" smtClean="0">
                <a:solidFill>
                  <a:schemeClr val="accent1"/>
                </a:solidFill>
              </a:rPr>
              <a:t>elvesz egy </a:t>
            </a:r>
            <a:r>
              <a:rPr lang="hu-HU" dirty="0" smtClean="0"/>
              <a:t>érmét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hu-HU" b="1" dirty="0" smtClean="0"/>
              <a:t>Bob </a:t>
            </a:r>
            <a:r>
              <a:rPr lang="hu-HU" b="1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nyert</a:t>
            </a:r>
            <a:r>
              <a:rPr lang="hu-HU" dirty="0" smtClean="0"/>
              <a:t>, ezért </a:t>
            </a:r>
            <a:r>
              <a:rPr lang="hu-HU" b="1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visszateszi</a:t>
            </a:r>
            <a:r>
              <a:rPr lang="hu-HU" dirty="0" smtClean="0"/>
              <a:t> a </a:t>
            </a:r>
            <a:r>
              <a:rPr lang="hu-HU" b="1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memóriában lévő követ</a:t>
            </a:r>
            <a:r>
              <a:rPr lang="hu-HU" dirty="0" smtClean="0"/>
              <a:t> az eredeti helyére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B071BDB-CF66-A04F-8F39-721BF30F86ED}"/>
              </a:ext>
            </a:extLst>
          </p:cNvPr>
          <p:cNvSpPr/>
          <p:nvPr/>
        </p:nvSpPr>
        <p:spPr>
          <a:xfrm>
            <a:off x="833206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65E907A-93E3-2900-C7B7-3F918F4CED0E}"/>
              </a:ext>
            </a:extLst>
          </p:cNvPr>
          <p:cNvSpPr/>
          <p:nvPr/>
        </p:nvSpPr>
        <p:spPr>
          <a:xfrm>
            <a:off x="3330876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858246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4418F-9499-C740-9E6B-140E7795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Játék</a:t>
            </a:r>
            <a:r>
              <a:rPr lang="en-GB" dirty="0" smtClean="0"/>
              <a:t> </a:t>
            </a:r>
            <a:r>
              <a:rPr lang="en-GB" dirty="0"/>
              <a:t>3…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43729-48DA-3697-A060-0B34A9C20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Folytassuk a játékot további fordulókkal, amíg a mesterséges intelligencia tökéletesen nem játszik!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967947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4418F-9499-C740-9E6B-140E7795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Különleges szabályok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43729-48DA-3697-A060-0B34A9C20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Ha egy </a:t>
            </a:r>
            <a:r>
              <a:rPr lang="hu-HU" b="1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cselekvés</a:t>
            </a:r>
            <a:r>
              <a:rPr lang="hu-HU" dirty="0" smtClean="0"/>
              <a:t> </a:t>
            </a:r>
            <a:r>
              <a:rPr lang="hu-HU" b="1" dirty="0" smtClean="0"/>
              <a:t>nem lehetséges </a:t>
            </a:r>
            <a:r>
              <a:rPr lang="hu-HU" dirty="0" smtClean="0"/>
              <a:t>(pl. kettőt veszel, amikor csak egy kő van), </a:t>
            </a:r>
            <a:r>
              <a:rPr lang="hu-HU" b="1" dirty="0" smtClean="0"/>
              <a:t>tedd vissza </a:t>
            </a:r>
            <a:r>
              <a:rPr lang="hu-HU" dirty="0" smtClean="0"/>
              <a:t>az </a:t>
            </a:r>
            <a:r>
              <a:rPr lang="hu-HU" b="1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akciózsetont</a:t>
            </a:r>
            <a:r>
              <a:rPr lang="hu-HU" dirty="0" smtClean="0"/>
              <a:t>, és </a:t>
            </a:r>
            <a:r>
              <a:rPr lang="hu-HU" b="1" dirty="0" smtClean="0"/>
              <a:t>vegyél egy másikat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5254086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4418F-9499-C740-9E6B-140E77959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798" y="337416"/>
            <a:ext cx="9807129" cy="1325563"/>
          </a:xfrm>
        </p:spPr>
        <p:txBody>
          <a:bodyPr/>
          <a:lstStyle/>
          <a:p>
            <a:r>
              <a:rPr lang="hu-HU" dirty="0" smtClean="0"/>
              <a:t>Különleges szabályok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43729-48DA-3697-A060-0B34A9C20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Ha egy </a:t>
            </a:r>
            <a:r>
              <a:rPr lang="hu-HU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cselekvés</a:t>
            </a:r>
            <a:r>
              <a:rPr lang="hu-HU" dirty="0"/>
              <a:t> </a:t>
            </a:r>
            <a:r>
              <a:rPr lang="hu-HU" b="1" dirty="0"/>
              <a:t>nem lehetséges </a:t>
            </a:r>
            <a:r>
              <a:rPr lang="hu-HU" dirty="0"/>
              <a:t>(pl. kettőt veszel, amikor csak egy kő van), </a:t>
            </a:r>
            <a:r>
              <a:rPr lang="hu-HU" b="1" dirty="0"/>
              <a:t>tedd vissza </a:t>
            </a:r>
            <a:r>
              <a:rPr lang="hu-HU" dirty="0"/>
              <a:t>az </a:t>
            </a:r>
            <a:r>
              <a:rPr lang="hu-HU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akciózsetont</a:t>
            </a:r>
            <a:r>
              <a:rPr lang="hu-HU" dirty="0"/>
              <a:t>, és </a:t>
            </a:r>
            <a:r>
              <a:rPr lang="hu-HU" b="1" dirty="0"/>
              <a:t>vegyél egy másikat</a:t>
            </a:r>
          </a:p>
          <a:p>
            <a:r>
              <a:rPr lang="hu-HU" dirty="0" smtClean="0"/>
              <a:t>Ha az adott állapothoz </a:t>
            </a:r>
            <a:r>
              <a:rPr lang="hu-HU" b="1" dirty="0" smtClean="0"/>
              <a:t>nincs</a:t>
            </a:r>
            <a:r>
              <a:rPr lang="hu-HU" dirty="0" smtClean="0"/>
              <a:t> </a:t>
            </a:r>
            <a:r>
              <a:rPr lang="hu-HU" b="1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akciózseton</a:t>
            </a:r>
            <a:r>
              <a:rPr lang="hu-HU" dirty="0" smtClean="0"/>
              <a:t>, </a:t>
            </a:r>
            <a:r>
              <a:rPr lang="hu-HU" dirty="0" err="1" smtClean="0"/>
              <a:t>távolítsd</a:t>
            </a:r>
            <a:r>
              <a:rPr lang="hu-HU" dirty="0" smtClean="0"/>
              <a:t> el a </a:t>
            </a:r>
            <a:r>
              <a:rPr lang="hu-HU" b="1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memóriában </a:t>
            </a:r>
            <a:r>
              <a:rPr lang="hu-HU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lévő </a:t>
            </a:r>
            <a:r>
              <a:rPr lang="hu-HU" b="1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akciózsetont </a:t>
            </a:r>
            <a:r>
              <a:rPr lang="hu-HU" dirty="0" smtClean="0"/>
              <a:t>a játékból, és folytasd egy </a:t>
            </a:r>
            <a:r>
              <a:rPr lang="hu-HU" b="1" dirty="0" smtClean="0"/>
              <a:t>véletlenszerű cselekvéssel </a:t>
            </a:r>
            <a:r>
              <a:rPr lang="hu-HU" dirty="0" smtClean="0"/>
              <a:t>(vegyél el egy vagy két érmét)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99250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2E1B6D-048A-4C90-B087-AF2824089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</a:t>
            </a:r>
            <a:endParaRPr lang="de-AT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155762-F8C7-5715-1344-6255A9BB1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91769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u-HU" dirty="0" smtClean="0"/>
              <a:t>A játék</a:t>
            </a:r>
            <a:r>
              <a:rPr lang="en-GB" dirty="0" smtClean="0"/>
              <a:t> </a:t>
            </a:r>
            <a:r>
              <a:rPr lang="hu-HU" b="1" dirty="0" smtClean="0">
                <a:solidFill>
                  <a:schemeClr val="accent1"/>
                </a:solidFill>
              </a:rPr>
              <a:t>öt érmével </a:t>
            </a:r>
            <a:r>
              <a:rPr lang="hu-HU" dirty="0" smtClean="0"/>
              <a:t>kezdődik</a:t>
            </a:r>
            <a:endParaRPr lang="en-GB" dirty="0"/>
          </a:p>
        </p:txBody>
      </p:sp>
      <p:pic>
        <p:nvPicPr>
          <p:cNvPr id="5" name="Picture 4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1D101D23-2DFB-CC94-FB3C-11B6B896C64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091" y="1435009"/>
            <a:ext cx="1053181" cy="1040894"/>
          </a:xfrm>
          <a:prstGeom prst="rect">
            <a:avLst/>
          </a:prstGeom>
        </p:spPr>
      </p:pic>
      <p:pic>
        <p:nvPicPr>
          <p:cNvPr id="11" name="Picture 10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47A4D732-6D6D-FD3D-DC77-CBE7BFAA16D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394" y="1430155"/>
            <a:ext cx="1053181" cy="1040894"/>
          </a:xfrm>
          <a:prstGeom prst="rect">
            <a:avLst/>
          </a:prstGeom>
        </p:spPr>
      </p:pic>
      <p:pic>
        <p:nvPicPr>
          <p:cNvPr id="12" name="Picture 11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8C220986-E963-E992-A119-4494B4B09CE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697" y="1437436"/>
            <a:ext cx="1053181" cy="1040894"/>
          </a:xfrm>
          <a:prstGeom prst="rect">
            <a:avLst/>
          </a:prstGeom>
        </p:spPr>
      </p:pic>
      <p:pic>
        <p:nvPicPr>
          <p:cNvPr id="13" name="Picture 12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85FCDB6E-853C-F710-9139-DBAB3ACBBD4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000" y="1430155"/>
            <a:ext cx="1053181" cy="1040894"/>
          </a:xfrm>
          <a:prstGeom prst="rect">
            <a:avLst/>
          </a:prstGeom>
        </p:spPr>
      </p:pic>
      <p:pic>
        <p:nvPicPr>
          <p:cNvPr id="14" name="Picture 13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20F70824-DA01-FC40-A8A0-7776D08D90E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303" y="1430155"/>
            <a:ext cx="1053181" cy="10408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70CE75-8DD8-D0C6-4A66-33C6843D3E80}"/>
              </a:ext>
            </a:extLst>
          </p:cNvPr>
          <p:cNvSpPr txBox="1"/>
          <p:nvPr/>
        </p:nvSpPr>
        <p:spPr>
          <a:xfrm>
            <a:off x="6450234" y="4645534"/>
            <a:ext cx="2284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Poppins" panose="00000500000000000000" pitchFamily="2" charset="0"/>
                <a:cs typeface="Poppins" panose="00000500000000000000" pitchFamily="2" charset="0"/>
              </a:rPr>
              <a:t>Alice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6FE20E-70C9-B5BC-263C-A0D4449B37A2}"/>
              </a:ext>
            </a:extLst>
          </p:cNvPr>
          <p:cNvSpPr txBox="1"/>
          <p:nvPr/>
        </p:nvSpPr>
        <p:spPr>
          <a:xfrm>
            <a:off x="8734612" y="4645534"/>
            <a:ext cx="2284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Poppins" panose="00000500000000000000" pitchFamily="2" charset="0"/>
                <a:cs typeface="Poppins" panose="00000500000000000000" pitchFamily="2" charset="0"/>
              </a:rPr>
              <a:t>Bob</a:t>
            </a:r>
          </a:p>
        </p:txBody>
      </p:sp>
    </p:spTree>
    <p:extLst>
      <p:ext uri="{BB962C8B-B14F-4D97-AF65-F5344CB8AC3E}">
        <p14:creationId xmlns:p14="http://schemas.microsoft.com/office/powerpoint/2010/main" val="445788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2E1B6D-048A-4C90-B087-AF2824089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</a:t>
            </a:r>
            <a:endParaRPr lang="de-AT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155762-F8C7-5715-1344-6255A9BB1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91769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u-HU" dirty="0" smtClean="0"/>
              <a:t>A játék öt érmével kezdődik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Alice</a:t>
            </a:r>
            <a:r>
              <a:rPr lang="en-GB" dirty="0"/>
              <a:t> </a:t>
            </a:r>
            <a:r>
              <a:rPr lang="hu-HU" b="1" dirty="0" smtClean="0">
                <a:solidFill>
                  <a:schemeClr val="accent1"/>
                </a:solidFill>
              </a:rPr>
              <a:t>elvesz két </a:t>
            </a:r>
            <a:r>
              <a:rPr lang="hu-HU" dirty="0" smtClean="0"/>
              <a:t>érmét</a:t>
            </a:r>
            <a:endParaRPr lang="en-GB" dirty="0"/>
          </a:p>
        </p:txBody>
      </p:sp>
      <p:pic>
        <p:nvPicPr>
          <p:cNvPr id="5" name="Picture 4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1D101D23-2DFB-CC94-FB3C-11B6B896C64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42" y="3604640"/>
            <a:ext cx="1053181" cy="1040894"/>
          </a:xfrm>
          <a:prstGeom prst="rect">
            <a:avLst/>
          </a:prstGeom>
        </p:spPr>
      </p:pic>
      <p:pic>
        <p:nvPicPr>
          <p:cNvPr id="11" name="Picture 10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47A4D732-6D6D-FD3D-DC77-CBE7BFAA16D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166" y="3616591"/>
            <a:ext cx="1053181" cy="1040894"/>
          </a:xfrm>
          <a:prstGeom prst="rect">
            <a:avLst/>
          </a:prstGeom>
        </p:spPr>
      </p:pic>
      <p:pic>
        <p:nvPicPr>
          <p:cNvPr id="12" name="Picture 11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8C220986-E963-E992-A119-4494B4B09CE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697" y="1437436"/>
            <a:ext cx="1053181" cy="1040894"/>
          </a:xfrm>
          <a:prstGeom prst="rect">
            <a:avLst/>
          </a:prstGeom>
        </p:spPr>
      </p:pic>
      <p:pic>
        <p:nvPicPr>
          <p:cNvPr id="13" name="Picture 12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85FCDB6E-853C-F710-9139-DBAB3ACBBD4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000" y="1430155"/>
            <a:ext cx="1053181" cy="1040894"/>
          </a:xfrm>
          <a:prstGeom prst="rect">
            <a:avLst/>
          </a:prstGeom>
        </p:spPr>
      </p:pic>
      <p:pic>
        <p:nvPicPr>
          <p:cNvPr id="14" name="Picture 13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20F70824-DA01-FC40-A8A0-7776D08D90E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303" y="1430155"/>
            <a:ext cx="1053181" cy="10408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70CE75-8DD8-D0C6-4A66-33C6843D3E80}"/>
              </a:ext>
            </a:extLst>
          </p:cNvPr>
          <p:cNvSpPr txBox="1"/>
          <p:nvPr/>
        </p:nvSpPr>
        <p:spPr>
          <a:xfrm>
            <a:off x="6450234" y="4645534"/>
            <a:ext cx="2284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Poppins" panose="00000500000000000000" pitchFamily="2" charset="0"/>
                <a:cs typeface="Poppins" panose="00000500000000000000" pitchFamily="2" charset="0"/>
              </a:rPr>
              <a:t>Alice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6FE20E-70C9-B5BC-263C-A0D4449B37A2}"/>
              </a:ext>
            </a:extLst>
          </p:cNvPr>
          <p:cNvSpPr txBox="1"/>
          <p:nvPr/>
        </p:nvSpPr>
        <p:spPr>
          <a:xfrm>
            <a:off x="8734612" y="4645534"/>
            <a:ext cx="2284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Poppins" panose="00000500000000000000" pitchFamily="2" charset="0"/>
                <a:cs typeface="Poppins" panose="00000500000000000000" pitchFamily="2" charset="0"/>
              </a:rPr>
              <a:t>Bob</a:t>
            </a:r>
          </a:p>
        </p:txBody>
      </p:sp>
      <p:pic>
        <p:nvPicPr>
          <p:cNvPr id="15" name="Picture 14" descr="Shape, arrow&#10;&#10;Description automatically generated">
            <a:extLst>
              <a:ext uri="{FF2B5EF4-FFF2-40B4-BE49-F238E27FC236}">
                <a16:creationId xmlns:a16="http://schemas.microsoft.com/office/drawing/2014/main" id="{9DF5AF53-1437-1E3C-203D-9F08FB434C0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97016" flipV="1">
            <a:off x="6545386" y="2484299"/>
            <a:ext cx="1040893" cy="82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04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2E1B6D-048A-4C90-B087-AF2824089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</a:t>
            </a:r>
            <a:endParaRPr lang="de-AT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155762-F8C7-5715-1344-6255A9BB1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91769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u-HU" dirty="0"/>
              <a:t>A játék öt érmével kezdődik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Alice </a:t>
            </a:r>
            <a:r>
              <a:rPr lang="hu-HU" dirty="0" smtClean="0"/>
              <a:t>elvesz két érmét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Bob</a:t>
            </a:r>
            <a:r>
              <a:rPr lang="en-GB" dirty="0"/>
              <a:t> </a:t>
            </a:r>
            <a:r>
              <a:rPr lang="hu-HU" b="1" dirty="0" smtClean="0">
                <a:solidFill>
                  <a:schemeClr val="accent1"/>
                </a:solidFill>
              </a:rPr>
              <a:t>elvesz két </a:t>
            </a:r>
            <a:r>
              <a:rPr lang="hu-HU" dirty="0" smtClean="0"/>
              <a:t>érmét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pic>
        <p:nvPicPr>
          <p:cNvPr id="5" name="Picture 4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1D101D23-2DFB-CC94-FB3C-11B6B896C64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42" y="3604640"/>
            <a:ext cx="1053181" cy="1040894"/>
          </a:xfrm>
          <a:prstGeom prst="rect">
            <a:avLst/>
          </a:prstGeom>
        </p:spPr>
      </p:pic>
      <p:pic>
        <p:nvPicPr>
          <p:cNvPr id="11" name="Picture 10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47A4D732-6D6D-FD3D-DC77-CBE7BFAA16D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919" y="3602337"/>
            <a:ext cx="1053181" cy="1040894"/>
          </a:xfrm>
          <a:prstGeom prst="rect">
            <a:avLst/>
          </a:prstGeom>
        </p:spPr>
      </p:pic>
      <p:pic>
        <p:nvPicPr>
          <p:cNvPr id="12" name="Picture 11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8C220986-E963-E992-A119-4494B4B09CE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210" y="3603873"/>
            <a:ext cx="1053181" cy="1040894"/>
          </a:xfrm>
          <a:prstGeom prst="rect">
            <a:avLst/>
          </a:prstGeom>
        </p:spPr>
      </p:pic>
      <p:pic>
        <p:nvPicPr>
          <p:cNvPr id="14" name="Picture 13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20F70824-DA01-FC40-A8A0-7776D08D90E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303" y="1430155"/>
            <a:ext cx="1053181" cy="10408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70CE75-8DD8-D0C6-4A66-33C6843D3E80}"/>
              </a:ext>
            </a:extLst>
          </p:cNvPr>
          <p:cNvSpPr txBox="1"/>
          <p:nvPr/>
        </p:nvSpPr>
        <p:spPr>
          <a:xfrm>
            <a:off x="6450234" y="4645534"/>
            <a:ext cx="2284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Poppins" panose="00000500000000000000" pitchFamily="2" charset="0"/>
                <a:cs typeface="Poppins" panose="00000500000000000000" pitchFamily="2" charset="0"/>
              </a:rPr>
              <a:t>Alice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6FE20E-70C9-B5BC-263C-A0D4449B37A2}"/>
              </a:ext>
            </a:extLst>
          </p:cNvPr>
          <p:cNvSpPr txBox="1"/>
          <p:nvPr/>
        </p:nvSpPr>
        <p:spPr>
          <a:xfrm>
            <a:off x="8734612" y="4645534"/>
            <a:ext cx="2284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Poppins" panose="00000500000000000000" pitchFamily="2" charset="0"/>
                <a:cs typeface="Poppins" panose="00000500000000000000" pitchFamily="2" charset="0"/>
              </a:rPr>
              <a:t>Bob</a:t>
            </a:r>
          </a:p>
        </p:txBody>
      </p:sp>
      <p:pic>
        <p:nvPicPr>
          <p:cNvPr id="16" name="Picture 15" descr="A close-up of a cell phone&#10;&#10;Description automatically generated with medium confidence">
            <a:extLst>
              <a:ext uri="{FF2B5EF4-FFF2-40B4-BE49-F238E27FC236}">
                <a16:creationId xmlns:a16="http://schemas.microsoft.com/office/drawing/2014/main" id="{7491DD83-353A-B366-6ECA-394D167AA0D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40318">
            <a:off x="8816558" y="2369668"/>
            <a:ext cx="1067303" cy="843169"/>
          </a:xfrm>
          <a:prstGeom prst="rect">
            <a:avLst/>
          </a:prstGeom>
        </p:spPr>
      </p:pic>
      <p:pic>
        <p:nvPicPr>
          <p:cNvPr id="17" name="Picture 16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A7C8EB1F-4442-E5C6-D1B3-52F676D8AC3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166" y="3616591"/>
            <a:ext cx="1053181" cy="104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834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2E1B6D-048A-4C90-B087-AF2824089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</a:t>
            </a:r>
            <a:endParaRPr lang="de-AT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155762-F8C7-5715-1344-6255A9BB1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91769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u-HU" dirty="0"/>
              <a:t>A játék öt érmével kezdődik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Alice </a:t>
            </a:r>
            <a:r>
              <a:rPr lang="hu-HU" dirty="0" smtClean="0"/>
              <a:t>elvesz két érmét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Bob </a:t>
            </a:r>
            <a:r>
              <a:rPr lang="hu-HU" dirty="0" smtClean="0"/>
              <a:t>elvesz két érmét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Alice</a:t>
            </a:r>
            <a:r>
              <a:rPr lang="en-GB" dirty="0"/>
              <a:t> </a:t>
            </a:r>
            <a:r>
              <a:rPr lang="hu-HU" b="1" dirty="0" smtClean="0">
                <a:solidFill>
                  <a:schemeClr val="accent1"/>
                </a:solidFill>
              </a:rPr>
              <a:t>elvesz egy </a:t>
            </a:r>
            <a:r>
              <a:rPr lang="hu-HU" dirty="0" smtClean="0"/>
              <a:t>érmét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pic>
        <p:nvPicPr>
          <p:cNvPr id="5" name="Picture 4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1D101D23-2DFB-CC94-FB3C-11B6B896C64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42" y="3604640"/>
            <a:ext cx="1053181" cy="1040894"/>
          </a:xfrm>
          <a:prstGeom prst="rect">
            <a:avLst/>
          </a:prstGeom>
        </p:spPr>
      </p:pic>
      <p:pic>
        <p:nvPicPr>
          <p:cNvPr id="11" name="Picture 10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47A4D732-6D6D-FD3D-DC77-CBE7BFAA16D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919" y="3602337"/>
            <a:ext cx="1053181" cy="1040894"/>
          </a:xfrm>
          <a:prstGeom prst="rect">
            <a:avLst/>
          </a:prstGeom>
        </p:spPr>
      </p:pic>
      <p:pic>
        <p:nvPicPr>
          <p:cNvPr id="12" name="Picture 11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8C220986-E963-E992-A119-4494B4B09CE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210" y="3603873"/>
            <a:ext cx="1053181" cy="1040894"/>
          </a:xfrm>
          <a:prstGeom prst="rect">
            <a:avLst/>
          </a:prstGeom>
        </p:spPr>
      </p:pic>
      <p:pic>
        <p:nvPicPr>
          <p:cNvPr id="13" name="Picture 12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85FCDB6E-853C-F710-9139-DBAB3ACBBD4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128" y="3601187"/>
            <a:ext cx="1053181" cy="1040894"/>
          </a:xfrm>
          <a:prstGeom prst="rect">
            <a:avLst/>
          </a:prstGeom>
        </p:spPr>
      </p:pic>
      <p:pic>
        <p:nvPicPr>
          <p:cNvPr id="14" name="Picture 13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20F70824-DA01-FC40-A8A0-7776D08D90E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958" y="3604640"/>
            <a:ext cx="1053181" cy="10408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70CE75-8DD8-D0C6-4A66-33C6843D3E80}"/>
              </a:ext>
            </a:extLst>
          </p:cNvPr>
          <p:cNvSpPr txBox="1"/>
          <p:nvPr/>
        </p:nvSpPr>
        <p:spPr>
          <a:xfrm>
            <a:off x="6450234" y="4645534"/>
            <a:ext cx="2284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Poppins" panose="00000500000000000000" pitchFamily="2" charset="0"/>
                <a:cs typeface="Poppins" panose="00000500000000000000" pitchFamily="2" charset="0"/>
              </a:rPr>
              <a:t>Alice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6FE20E-70C9-B5BC-263C-A0D4449B37A2}"/>
              </a:ext>
            </a:extLst>
          </p:cNvPr>
          <p:cNvSpPr txBox="1"/>
          <p:nvPr/>
        </p:nvSpPr>
        <p:spPr>
          <a:xfrm>
            <a:off x="8734612" y="4645534"/>
            <a:ext cx="2284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Poppins" panose="00000500000000000000" pitchFamily="2" charset="0"/>
                <a:cs typeface="Poppins" panose="00000500000000000000" pitchFamily="2" charset="0"/>
              </a:rPr>
              <a:t>Bob</a:t>
            </a:r>
          </a:p>
        </p:txBody>
      </p:sp>
      <p:pic>
        <p:nvPicPr>
          <p:cNvPr id="15" name="Picture 14" descr="Shape, arrow&#10;&#10;Description automatically generated">
            <a:extLst>
              <a:ext uri="{FF2B5EF4-FFF2-40B4-BE49-F238E27FC236}">
                <a16:creationId xmlns:a16="http://schemas.microsoft.com/office/drawing/2014/main" id="{544DD4AB-994D-CAB8-9A07-549258E79B6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92796" flipV="1">
            <a:off x="7903906" y="2546747"/>
            <a:ext cx="1040893" cy="82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15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2E1B6D-048A-4C90-B087-AF2824089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</a:t>
            </a:r>
            <a:endParaRPr lang="de-AT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155762-F8C7-5715-1344-6255A9BB1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91769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u-HU" dirty="0"/>
              <a:t>A játék öt érmével kezdődik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Alice </a:t>
            </a:r>
            <a:r>
              <a:rPr lang="hu-HU" dirty="0"/>
              <a:t>elvesz két érmét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Bob </a:t>
            </a:r>
            <a:r>
              <a:rPr lang="hu-HU" dirty="0"/>
              <a:t>elvesz két érmét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tx2"/>
                </a:solidFill>
              </a:rPr>
              <a:t>Alice </a:t>
            </a:r>
            <a:r>
              <a:rPr lang="hu-HU" dirty="0" smtClean="0">
                <a:solidFill>
                  <a:schemeClr val="tx2"/>
                </a:solidFill>
              </a:rPr>
              <a:t>elvesz egy érmét</a:t>
            </a:r>
            <a:endParaRPr lang="en-GB" dirty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Alice</a:t>
            </a:r>
            <a:r>
              <a:rPr lang="en-GB" dirty="0"/>
              <a:t> </a:t>
            </a:r>
            <a:r>
              <a:rPr lang="hu-HU" b="1" dirty="0" smtClean="0">
                <a:solidFill>
                  <a:schemeClr val="accent1"/>
                </a:solidFill>
              </a:rPr>
              <a:t>veszít</a:t>
            </a:r>
            <a:r>
              <a:rPr lang="en-GB" dirty="0" smtClean="0"/>
              <a:t>, </a:t>
            </a:r>
            <a:r>
              <a:rPr lang="hu-HU" dirty="0" smtClean="0"/>
              <a:t>ő vette el az </a:t>
            </a:r>
            <a:r>
              <a:rPr lang="hu-HU" b="1" dirty="0" smtClean="0">
                <a:solidFill>
                  <a:schemeClr val="accent1"/>
                </a:solidFill>
              </a:rPr>
              <a:t>utolsó érmét</a:t>
            </a:r>
            <a:r>
              <a:rPr lang="en-GB" dirty="0" smtClean="0"/>
              <a:t>!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pic>
        <p:nvPicPr>
          <p:cNvPr id="5" name="Picture 4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1D101D23-2DFB-CC94-FB3C-11B6B896C64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42" y="3604640"/>
            <a:ext cx="1053181" cy="1040894"/>
          </a:xfrm>
          <a:prstGeom prst="rect">
            <a:avLst/>
          </a:prstGeom>
        </p:spPr>
      </p:pic>
      <p:pic>
        <p:nvPicPr>
          <p:cNvPr id="11" name="Picture 10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47A4D732-6D6D-FD3D-DC77-CBE7BFAA16D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919" y="3602337"/>
            <a:ext cx="1053181" cy="1040894"/>
          </a:xfrm>
          <a:prstGeom prst="rect">
            <a:avLst/>
          </a:prstGeom>
        </p:spPr>
      </p:pic>
      <p:pic>
        <p:nvPicPr>
          <p:cNvPr id="12" name="Picture 11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8C220986-E963-E992-A119-4494B4B09CE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210" y="3603873"/>
            <a:ext cx="1053181" cy="1040894"/>
          </a:xfrm>
          <a:prstGeom prst="rect">
            <a:avLst/>
          </a:prstGeom>
        </p:spPr>
      </p:pic>
      <p:pic>
        <p:nvPicPr>
          <p:cNvPr id="13" name="Picture 12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85FCDB6E-853C-F710-9139-DBAB3ACBBD4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128" y="3601187"/>
            <a:ext cx="1053181" cy="1040894"/>
          </a:xfrm>
          <a:prstGeom prst="rect">
            <a:avLst/>
          </a:prstGeom>
        </p:spPr>
      </p:pic>
      <p:pic>
        <p:nvPicPr>
          <p:cNvPr id="14" name="Picture 13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20F70824-DA01-FC40-A8A0-7776D08D90E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958" y="3604640"/>
            <a:ext cx="1053181" cy="10408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70CE75-8DD8-D0C6-4A66-33C6843D3E80}"/>
              </a:ext>
            </a:extLst>
          </p:cNvPr>
          <p:cNvSpPr txBox="1"/>
          <p:nvPr/>
        </p:nvSpPr>
        <p:spPr>
          <a:xfrm>
            <a:off x="6450234" y="4645534"/>
            <a:ext cx="2284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Poppins" panose="00000500000000000000" pitchFamily="2" charset="0"/>
                <a:cs typeface="Poppins" panose="00000500000000000000" pitchFamily="2" charset="0"/>
              </a:rPr>
              <a:t>Alice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6FE20E-70C9-B5BC-263C-A0D4449B37A2}"/>
              </a:ext>
            </a:extLst>
          </p:cNvPr>
          <p:cNvSpPr txBox="1"/>
          <p:nvPr/>
        </p:nvSpPr>
        <p:spPr>
          <a:xfrm>
            <a:off x="8734612" y="4645534"/>
            <a:ext cx="2284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Poppins" panose="00000500000000000000" pitchFamily="2" charset="0"/>
                <a:cs typeface="Poppins" panose="00000500000000000000" pitchFamily="2" charset="0"/>
              </a:rPr>
              <a:t>Bob</a:t>
            </a:r>
          </a:p>
        </p:txBody>
      </p:sp>
    </p:spTree>
    <p:extLst>
      <p:ext uri="{BB962C8B-B14F-4D97-AF65-F5344CB8AC3E}">
        <p14:creationId xmlns:p14="http://schemas.microsoft.com/office/powerpoint/2010/main" val="2908853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4CDE26-5378-445C-9CD5-32A8CEBB2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Ismerd meg az MI-t</a:t>
            </a:r>
            <a:endParaRPr lang="de-AT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F8B8C7-DC60-426D-ACEA-FC3FF36D7F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51218191"/>
      </p:ext>
    </p:extLst>
  </p:cSld>
  <p:clrMapOvr>
    <a:masterClrMapping/>
  </p:clrMapOvr>
</p:sld>
</file>

<file path=ppt/theme/theme1.xml><?xml version="1.0" encoding="utf-8"?>
<a:theme xmlns:a="http://schemas.openxmlformats.org/drawingml/2006/main" name="Enaris PPT Endfassung">
  <a:themeElements>
    <a:clrScheme name="Enaris2">
      <a:dk1>
        <a:srgbClr val="000000"/>
      </a:dk1>
      <a:lt1>
        <a:srgbClr val="FFFFFF"/>
      </a:lt1>
      <a:dk2>
        <a:srgbClr val="000000"/>
      </a:dk2>
      <a:lt2>
        <a:srgbClr val="FEFFFF"/>
      </a:lt2>
      <a:accent1>
        <a:srgbClr val="137F63"/>
      </a:accent1>
      <a:accent2>
        <a:srgbClr val="F0F3D4"/>
      </a:accent2>
      <a:accent3>
        <a:srgbClr val="FDC754"/>
      </a:accent3>
      <a:accent4>
        <a:srgbClr val="ED6968"/>
      </a:accent4>
      <a:accent5>
        <a:srgbClr val="00574A"/>
      </a:accent5>
      <a:accent6>
        <a:srgbClr val="9ECEA4"/>
      </a:accent6>
      <a:hlink>
        <a:srgbClr val="FDC754"/>
      </a:hlink>
      <a:folHlink>
        <a:srgbClr val="ED696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aris PPT Endfassung" id="{81399380-8FF1-464F-A3D6-83943ECFD6B6}" vid="{2C0DE878-DEDE-E641-BAF8-44BBA7A237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Enaris PPT Endfassung</Template>
  <TotalTime>184</TotalTime>
  <Words>968</Words>
  <Application>Microsoft Office PowerPoint</Application>
  <PresentationFormat>Szélesvásznú</PresentationFormat>
  <Paragraphs>336</Paragraphs>
  <Slides>35</Slides>
  <Notes>12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Poppins</vt:lpstr>
      <vt:lpstr>Enaris PPT Endfassung</vt:lpstr>
      <vt:lpstr>Érme játék</vt:lpstr>
      <vt:lpstr>Alapszabályok</vt:lpstr>
      <vt:lpstr>Szabályok</vt:lpstr>
      <vt:lpstr>Példa</vt:lpstr>
      <vt:lpstr>Példa</vt:lpstr>
      <vt:lpstr>Példa</vt:lpstr>
      <vt:lpstr>Példa</vt:lpstr>
      <vt:lpstr>Példa</vt:lpstr>
      <vt:lpstr>Ismerd meg az MI-t</vt:lpstr>
      <vt:lpstr>MI tábla</vt:lpstr>
      <vt:lpstr>MI tábla</vt:lpstr>
      <vt:lpstr>MI tábla</vt:lpstr>
      <vt:lpstr>Jutalmak</vt:lpstr>
      <vt:lpstr>Játék 1</vt:lpstr>
      <vt:lpstr>Játék 1</vt:lpstr>
      <vt:lpstr>Játék 2</vt:lpstr>
      <vt:lpstr>Játék 1</vt:lpstr>
      <vt:lpstr>Játék 1</vt:lpstr>
      <vt:lpstr>Játék 1</vt:lpstr>
      <vt:lpstr>Játék 1</vt:lpstr>
      <vt:lpstr>Játék 1</vt:lpstr>
      <vt:lpstr>Játék 1</vt:lpstr>
      <vt:lpstr>Játék 1</vt:lpstr>
      <vt:lpstr>Játék 2</vt:lpstr>
      <vt:lpstr>Játék 2</vt:lpstr>
      <vt:lpstr>Játék 2</vt:lpstr>
      <vt:lpstr>Játék 2</vt:lpstr>
      <vt:lpstr>Játék 2</vt:lpstr>
      <vt:lpstr>Játék 2</vt:lpstr>
      <vt:lpstr>Játék 2</vt:lpstr>
      <vt:lpstr>Játék 2</vt:lpstr>
      <vt:lpstr>Játék 2</vt:lpstr>
      <vt:lpstr>Játék 3…</vt:lpstr>
      <vt:lpstr>Különleges szabályok</vt:lpstr>
      <vt:lpstr>Különleges szabályok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Supervised Learning</dc:title>
  <dc:creator>Menzinger Manuel</dc:creator>
  <cp:lastModifiedBy>Kemenesi Ágoston</cp:lastModifiedBy>
  <cp:revision>27</cp:revision>
  <dcterms:created xsi:type="dcterms:W3CDTF">2021-08-31T10:26:40Z</dcterms:created>
  <dcterms:modified xsi:type="dcterms:W3CDTF">2023-02-03T11:21:25Z</dcterms:modified>
</cp:coreProperties>
</file>