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6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4" r:id="rId9"/>
    <p:sldId id="263" r:id="rId10"/>
    <p:sldId id="262" r:id="rId11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6" d="100"/>
          <a:sy n="66" d="100"/>
        </p:scale>
        <p:origin x="84" y="9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05" y="-11620"/>
            <a:ext cx="8501927" cy="756285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2" y="4961770"/>
            <a:ext cx="860699" cy="1082178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060" y="6427452"/>
            <a:ext cx="2733089" cy="10343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099" y="1537048"/>
            <a:ext cx="6910235" cy="3930263"/>
          </a:xfrm>
        </p:spPr>
        <p:txBody>
          <a:bodyPr anchor="b"/>
          <a:lstStyle>
            <a:lvl1pPr algn="ctr">
              <a:defRPr sz="5263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179FF-E3C9-4623-B9EA-EE9F139847C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6094" y="6425242"/>
            <a:ext cx="1233989" cy="10343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390" y="6160572"/>
            <a:ext cx="1153982" cy="531144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63" y="6881149"/>
            <a:ext cx="1662063" cy="531145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964" y="180995"/>
            <a:ext cx="1153982" cy="7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43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463" y="0"/>
            <a:ext cx="8501927" cy="75628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4" y="1088910"/>
            <a:ext cx="3448900" cy="1179945"/>
          </a:xfrm>
        </p:spPr>
        <p:txBody>
          <a:bodyPr anchor="b"/>
          <a:lstStyle>
            <a:lvl1pPr>
              <a:defRPr sz="2807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6088" y="1088911"/>
            <a:ext cx="4671623" cy="5374525"/>
          </a:xfrm>
        </p:spPr>
        <p:txBody>
          <a:bodyPr/>
          <a:lstStyle>
            <a:lvl1pPr marL="0" indent="0">
              <a:buNone/>
              <a:defRPr sz="2807"/>
            </a:lvl1pPr>
            <a:lvl2pPr marL="401010" indent="0">
              <a:buNone/>
              <a:defRPr sz="2456"/>
            </a:lvl2pPr>
            <a:lvl3pPr marL="802020" indent="0">
              <a:buNone/>
              <a:defRPr sz="2105"/>
            </a:lvl3pPr>
            <a:lvl4pPr marL="1203030" indent="0">
              <a:buNone/>
              <a:defRPr sz="1754"/>
            </a:lvl4pPr>
            <a:lvl5pPr marL="1604040" indent="0">
              <a:buNone/>
              <a:defRPr sz="1754"/>
            </a:lvl5pPr>
            <a:lvl6pPr marL="2005051" indent="0">
              <a:buNone/>
              <a:defRPr sz="1754"/>
            </a:lvl6pPr>
            <a:lvl7pPr marL="2406061" indent="0">
              <a:buNone/>
              <a:defRPr sz="1754"/>
            </a:lvl7pPr>
            <a:lvl8pPr marL="2807071" indent="0">
              <a:buNone/>
              <a:defRPr sz="1754"/>
            </a:lvl8pPr>
            <a:lvl9pPr marL="3208081" indent="0">
              <a:buNone/>
              <a:defRPr sz="1754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564" y="2268855"/>
            <a:ext cx="3448900" cy="4203335"/>
          </a:xfrm>
        </p:spPr>
        <p:txBody>
          <a:bodyPr/>
          <a:lstStyle>
            <a:lvl1pPr marL="0" indent="0">
              <a:buNone/>
              <a:defRPr sz="1403">
                <a:latin typeface="Poppins" pitchFamily="2" charset="77"/>
                <a:cs typeface="Poppins" pitchFamily="2" charset="77"/>
              </a:defRPr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25A6B-0011-4F0D-9B56-DD603D80EB93}" type="datetimeFigureOut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26.04.2023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179FF-E3C9-4623-B9EA-EE9F139847C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64" y="180995"/>
            <a:ext cx="1153982" cy="7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0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8383626" cy="75628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662" y="400901"/>
            <a:ext cx="7859649" cy="1461801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13818" y="1953245"/>
            <a:ext cx="7643493" cy="4798559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25A6B-0011-4F0D-9B56-DD603D80EB93}" type="datetimeFigureOut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26.04.2023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179FF-E3C9-4623-B9EA-EE9F139847C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8500" y="252095"/>
            <a:ext cx="1153982" cy="76298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/>
        </p:nvSpPr>
        <p:spPr>
          <a:xfrm>
            <a:off x="951713" y="5808269"/>
            <a:ext cx="245948" cy="6856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500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8383626" cy="756285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2465" y="402652"/>
            <a:ext cx="2305764" cy="6409166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171" y="402652"/>
            <a:ext cx="6783626" cy="6409166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25A6B-0011-4F0D-9B56-DD603D80EB93}" type="datetimeFigureOut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26.04.2023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179FF-E3C9-4623-B9EA-EE9F139847C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568277" y="6448467"/>
            <a:ext cx="1450929" cy="606836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/>
        </p:nvSpPr>
        <p:spPr>
          <a:xfrm>
            <a:off x="930326" y="5808269"/>
            <a:ext cx="256642" cy="6588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87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05" y="-11620"/>
            <a:ext cx="8501927" cy="756285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2" y="4961770"/>
            <a:ext cx="860699" cy="1082178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060" y="6427452"/>
            <a:ext cx="2733089" cy="10343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099" y="1537048"/>
            <a:ext cx="6910235" cy="3930263"/>
          </a:xfrm>
        </p:spPr>
        <p:txBody>
          <a:bodyPr anchor="b"/>
          <a:lstStyle>
            <a:lvl1pPr algn="ctr">
              <a:defRPr sz="5263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179FF-E3C9-4623-B9EA-EE9F139847C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6094" y="6425242"/>
            <a:ext cx="1233989" cy="10343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390" y="6160572"/>
            <a:ext cx="1153982" cy="531144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63" y="6881149"/>
            <a:ext cx="1662063" cy="531145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964" y="180995"/>
            <a:ext cx="1153982" cy="7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9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463" y="0"/>
            <a:ext cx="8501927" cy="75628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559" y="402652"/>
            <a:ext cx="8601669" cy="1461801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71" y="2013259"/>
            <a:ext cx="8501927" cy="4798559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25A6B-0011-4F0D-9B56-DD603D80EB93}" type="datetimeFigureOut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26.04.2023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179FF-E3C9-4623-B9EA-EE9F139847C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76" y="396428"/>
            <a:ext cx="1153982" cy="7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564009"/>
            <a:ext cx="10693400" cy="8126858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/>
        </p:nvSpPr>
        <p:spPr>
          <a:xfrm>
            <a:off x="566482" y="1046895"/>
            <a:ext cx="9223057" cy="4973624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57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02" y="847320"/>
            <a:ext cx="8459472" cy="3919728"/>
          </a:xfrm>
        </p:spPr>
        <p:txBody>
          <a:bodyPr anchor="b"/>
          <a:lstStyle>
            <a:lvl1pPr>
              <a:defRPr sz="5263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602" y="5061158"/>
            <a:ext cx="9223058" cy="1654373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0101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2020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303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404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50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606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70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808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25A6B-0011-4F0D-9B56-DD603D80EB93}" type="datetimeFigureOut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26.04.2023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179FF-E3C9-4623-B9EA-EE9F139847C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964" y="-120005"/>
            <a:ext cx="1153982" cy="7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5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463" y="0"/>
            <a:ext cx="8501927" cy="75628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946" y="402652"/>
            <a:ext cx="8580283" cy="1461801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171" y="2013259"/>
            <a:ext cx="4544695" cy="4798559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3534" y="2013259"/>
            <a:ext cx="4544695" cy="4798559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25A6B-0011-4F0D-9B56-DD603D80EB93}" type="datetimeFigureOut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26.04.2023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179FF-E3C9-4623-B9EA-EE9F139847C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64" y="180995"/>
            <a:ext cx="1153982" cy="7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84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463" y="0"/>
            <a:ext cx="8501927" cy="75628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694" y="402652"/>
            <a:ext cx="7706551" cy="1461801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565" y="1853949"/>
            <a:ext cx="4124979" cy="908592"/>
          </a:xfrm>
        </p:spPr>
        <p:txBody>
          <a:bodyPr anchor="b"/>
          <a:lstStyle>
            <a:lvl1pPr marL="0" indent="0">
              <a:buNone/>
              <a:defRPr sz="2105" b="1">
                <a:latin typeface="Poppins" pitchFamily="2" charset="77"/>
                <a:cs typeface="Poppins" pitchFamily="2" charset="77"/>
              </a:defRPr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565" y="2762541"/>
            <a:ext cx="4124979" cy="4063282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39265" y="1853949"/>
            <a:ext cx="4124979" cy="908592"/>
          </a:xfrm>
        </p:spPr>
        <p:txBody>
          <a:bodyPr anchor="b"/>
          <a:lstStyle>
            <a:lvl1pPr marL="0" indent="0">
              <a:buNone/>
              <a:defRPr sz="2105" b="1">
                <a:latin typeface="Poppins" pitchFamily="2" charset="77"/>
                <a:cs typeface="Poppins" pitchFamily="2" charset="77"/>
              </a:defRPr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39265" y="2762541"/>
            <a:ext cx="4124979" cy="4063282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25A6B-0011-4F0D-9B56-DD603D80EB93}" type="datetimeFigureOut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26.04.2023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179FF-E3C9-4623-B9EA-EE9F139847C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64" y="180995"/>
            <a:ext cx="1153982" cy="7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5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537118"/>
            <a:ext cx="10693400" cy="8126858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/>
        </p:nvSpPr>
        <p:spPr>
          <a:xfrm>
            <a:off x="735171" y="899639"/>
            <a:ext cx="9223057" cy="164187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57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0" y="935892"/>
            <a:ext cx="9223058" cy="1461801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25A6B-0011-4F0D-9B56-DD603D80EB93}" type="datetimeFigureOut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26.04.2023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179FF-E3C9-4623-B9EA-EE9F139847C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58179" y="-121584"/>
            <a:ext cx="1153982" cy="7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7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25A6B-0011-4F0D-9B56-DD603D80EB93}" type="datetimeFigureOut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26.04.2023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179FF-E3C9-4623-B9EA-EE9F139847C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5" r="6878"/>
          <a:stretch/>
        </p:blipFill>
        <p:spPr>
          <a:xfrm rot="-5400000">
            <a:off x="1565275" y="-1565275"/>
            <a:ext cx="7562850" cy="106934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58180" y="258118"/>
            <a:ext cx="1153982" cy="7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473" y="402652"/>
            <a:ext cx="8501927" cy="75628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4" y="1088910"/>
            <a:ext cx="3448900" cy="1179945"/>
          </a:xfrm>
        </p:spPr>
        <p:txBody>
          <a:bodyPr anchor="b"/>
          <a:lstStyle>
            <a:lvl1pPr>
              <a:defRPr sz="2807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6088" y="1088911"/>
            <a:ext cx="4628849" cy="5374525"/>
          </a:xfrm>
        </p:spPr>
        <p:txBody>
          <a:bodyPr/>
          <a:lstStyle>
            <a:lvl1pPr>
              <a:defRPr sz="2807">
                <a:latin typeface="Poppins" pitchFamily="2" charset="77"/>
                <a:cs typeface="Poppins" pitchFamily="2" charset="77"/>
              </a:defRPr>
            </a:lvl1pPr>
            <a:lvl2pPr>
              <a:defRPr sz="2456">
                <a:latin typeface="Poppins" pitchFamily="2" charset="77"/>
                <a:cs typeface="Poppins" pitchFamily="2" charset="77"/>
              </a:defRPr>
            </a:lvl2pPr>
            <a:lvl3pPr>
              <a:defRPr sz="2105">
                <a:latin typeface="Poppins" pitchFamily="2" charset="77"/>
                <a:cs typeface="Poppins" pitchFamily="2" charset="77"/>
              </a:defRPr>
            </a:lvl3pPr>
            <a:lvl4pPr>
              <a:defRPr sz="1754">
                <a:latin typeface="Poppins" pitchFamily="2" charset="77"/>
                <a:cs typeface="Poppins" pitchFamily="2" charset="77"/>
              </a:defRPr>
            </a:lvl4pPr>
            <a:lvl5pPr>
              <a:defRPr sz="1754">
                <a:latin typeface="Poppins" pitchFamily="2" charset="77"/>
                <a:cs typeface="Poppins" pitchFamily="2" charset="77"/>
              </a:defRPr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564" y="2268855"/>
            <a:ext cx="3448900" cy="4203335"/>
          </a:xfrm>
        </p:spPr>
        <p:txBody>
          <a:bodyPr/>
          <a:lstStyle>
            <a:lvl1pPr marL="0" indent="0">
              <a:buNone/>
              <a:defRPr sz="1403">
                <a:latin typeface="Poppins" pitchFamily="2" charset="77"/>
                <a:cs typeface="Poppins" pitchFamily="2" charset="77"/>
              </a:defRPr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25A6B-0011-4F0D-9B56-DD603D80EB93}" type="datetimeFigureOut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26.04.2023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179FF-E3C9-4623-B9EA-EE9F139847C6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020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64" y="180995"/>
            <a:ext cx="1153982" cy="7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8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3375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23375" cy="479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35013" y="7010400"/>
            <a:ext cx="24066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39050F-8173-47AC-9910-F81AA0F688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41713" y="7010400"/>
            <a:ext cx="36099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51738" y="7010400"/>
            <a:ext cx="24066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BA094-58A0-4A4D-A3E1-DADDAF3C81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43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3375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23375" cy="479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35013" y="7010400"/>
            <a:ext cx="24066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39050F-8173-47AC-9910-F81AA0F6887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41713" y="7010400"/>
            <a:ext cx="36099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51738" y="7010400"/>
            <a:ext cx="24066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BA094-58A0-4A4D-A3E1-DADDAF3C81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72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ggle.com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622300" y="2790825"/>
            <a:ext cx="9067799" cy="151387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8415" marR="5080" indent="-6350">
              <a:lnSpc>
                <a:spcPts val="5750"/>
              </a:lnSpc>
              <a:spcBef>
                <a:spcPts val="204"/>
              </a:spcBef>
              <a:tabLst>
                <a:tab pos="2691765" algn="l"/>
                <a:tab pos="2820035" algn="l"/>
                <a:tab pos="5734050" algn="l"/>
              </a:tabLst>
            </a:pPr>
            <a:r>
              <a:rPr lang="hu-HU" b="1" dirty="0" smtClean="0">
                <a:latin typeface="Arial"/>
                <a:cs typeface="Arial"/>
              </a:rPr>
              <a:t>Neuron hálózatok </a:t>
            </a:r>
            <a:r>
              <a:rPr b="1" dirty="0" smtClean="0">
                <a:latin typeface="Arial"/>
                <a:cs typeface="Arial"/>
              </a:rPr>
              <a:t>III </a:t>
            </a:r>
            <a:r>
              <a:rPr lang="hu-HU" b="1" dirty="0" smtClean="0">
                <a:latin typeface="Arial"/>
                <a:cs typeface="Arial"/>
              </a:rPr>
              <a:t/>
            </a:r>
            <a:br>
              <a:rPr lang="hu-HU" b="1" dirty="0" smtClean="0">
                <a:latin typeface="Arial"/>
                <a:cs typeface="Arial"/>
              </a:rPr>
            </a:br>
            <a:r>
              <a:rPr lang="hu-HU" spc="-5" dirty="0" smtClean="0">
                <a:latin typeface="Arial"/>
                <a:cs typeface="Arial"/>
              </a:rPr>
              <a:t>Gyakorlati </a:t>
            </a:r>
            <a:r>
              <a:rPr lang="hu-HU" spc="-5" dirty="0">
                <a:latin typeface="Arial"/>
                <a:cs typeface="Arial"/>
              </a:rPr>
              <a:t>példa</a:t>
            </a:r>
            <a:endParaRPr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89100" y="1495425"/>
            <a:ext cx="7239000" cy="4798559"/>
          </a:xfrm>
        </p:spPr>
        <p:txBody>
          <a:bodyPr/>
          <a:lstStyle/>
          <a:p>
            <a:pPr marL="0" indent="0">
              <a:buNone/>
            </a:pPr>
            <a:r>
              <a:rPr lang="hu-HU" spc="5" dirty="0"/>
              <a:t>Szeretnénk elmélyíteni az eddig tanultakat, és kézzel elvégezni a neurális hálózat számításait</a:t>
            </a:r>
            <a:r>
              <a:rPr lang="hu-HU" spc="5" dirty="0" smtClean="0"/>
              <a:t>.</a:t>
            </a:r>
          </a:p>
          <a:p>
            <a:pPr marL="0" indent="0">
              <a:buNone/>
            </a:pPr>
            <a:r>
              <a:rPr lang="hu-HU" spc="5" dirty="0" smtClean="0"/>
              <a:t>Ehhez </a:t>
            </a:r>
            <a:r>
              <a:rPr lang="hu-HU" spc="5" dirty="0"/>
              <a:t>egy nagyon egyszerű hálózatot használunk, és egyúttal megmutatjuk egy nem grafikus feladat alkalmazását.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6700" y="276225"/>
            <a:ext cx="6640496" cy="2385960"/>
          </a:xfrm>
          <a:prstGeom prst="rect">
            <a:avLst/>
          </a:prstGeom>
        </p:spPr>
      </p:pic>
      <p:sp>
        <p:nvSpPr>
          <p:cNvPr id="9" name="object 2"/>
          <p:cNvSpPr txBox="1"/>
          <p:nvPr/>
        </p:nvSpPr>
        <p:spPr>
          <a:xfrm>
            <a:off x="1765300" y="3095625"/>
            <a:ext cx="8219687" cy="3298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hu-HU" sz="2400" spc="-5" dirty="0" smtClean="0">
                <a:latin typeface="Arial MT"/>
                <a:cs typeface="Arial MT"/>
              </a:rPr>
              <a:t>Ez a hálózat mindössze 5 neuronból áll. </a:t>
            </a:r>
          </a:p>
          <a:p>
            <a:pPr marL="12700">
              <a:spcBef>
                <a:spcPts val="100"/>
              </a:spcBef>
            </a:pPr>
            <a:r>
              <a:rPr lang="hu-HU" sz="2400" spc="-5" dirty="0" smtClean="0">
                <a:latin typeface="Arial MT"/>
              </a:rPr>
              <a:t>  </a:t>
            </a:r>
            <a:r>
              <a:rPr lang="hu-HU" dirty="0" smtClean="0"/>
              <a:t>• </a:t>
            </a:r>
            <a:r>
              <a:rPr lang="hu-HU" sz="2400" spc="-5" dirty="0" smtClean="0">
                <a:latin typeface="Arial MT"/>
                <a:cs typeface="Arial MT"/>
              </a:rPr>
              <a:t>2 bemeneti neuron</a:t>
            </a:r>
            <a:br>
              <a:rPr lang="hu-HU" sz="2400" spc="-5" dirty="0" smtClean="0">
                <a:latin typeface="Arial MT"/>
                <a:cs typeface="Arial MT"/>
              </a:rPr>
            </a:br>
            <a:r>
              <a:rPr lang="hu-HU" sz="2400" spc="-5" dirty="0" smtClean="0">
                <a:latin typeface="Arial MT"/>
                <a:cs typeface="Arial MT"/>
              </a:rPr>
              <a:t>  </a:t>
            </a:r>
            <a:r>
              <a:rPr lang="hu-HU" dirty="0" smtClean="0"/>
              <a:t>• </a:t>
            </a:r>
            <a:r>
              <a:rPr lang="hu-HU" sz="2400" spc="-5" dirty="0" smtClean="0">
                <a:latin typeface="Arial MT"/>
                <a:cs typeface="Arial MT"/>
              </a:rPr>
              <a:t>2 neuron a rejtett rétegben</a:t>
            </a:r>
            <a:br>
              <a:rPr lang="hu-HU" sz="2400" spc="-5" dirty="0" smtClean="0">
                <a:latin typeface="Arial MT"/>
                <a:cs typeface="Arial MT"/>
              </a:rPr>
            </a:br>
            <a:r>
              <a:rPr lang="hu-HU" sz="2400" spc="-5" dirty="0" smtClean="0">
                <a:latin typeface="Arial MT"/>
                <a:cs typeface="Arial MT"/>
              </a:rPr>
              <a:t>  </a:t>
            </a:r>
            <a:r>
              <a:rPr lang="hu-HU" dirty="0" smtClean="0"/>
              <a:t>• </a:t>
            </a:r>
            <a:r>
              <a:rPr lang="hu-HU" sz="2400" spc="-5" dirty="0" smtClean="0">
                <a:latin typeface="Arial MT"/>
                <a:cs typeface="Arial MT"/>
              </a:rPr>
              <a:t>1 kimeneti neuron</a:t>
            </a:r>
          </a:p>
          <a:p>
            <a:pPr marL="12065" marR="5080">
              <a:lnSpc>
                <a:spcPts val="2870"/>
              </a:lnSpc>
              <a:spcBef>
                <a:spcPts val="2385"/>
              </a:spcBef>
            </a:pPr>
            <a:r>
              <a:rPr lang="hu-HU" sz="2400" spc="-5" dirty="0" smtClean="0">
                <a:latin typeface="Arial MT"/>
                <a:cs typeface="Arial MT"/>
              </a:rPr>
              <a:t>A hálózatnak egy személy </a:t>
            </a:r>
            <a:br>
              <a:rPr lang="hu-HU" sz="2400" spc="-5" dirty="0" smtClean="0">
                <a:latin typeface="Arial MT"/>
                <a:cs typeface="Arial MT"/>
              </a:rPr>
            </a:br>
            <a:r>
              <a:rPr lang="hu-HU" sz="2400" spc="-5" dirty="0" smtClean="0">
                <a:latin typeface="Arial MT"/>
                <a:cs typeface="Arial MT"/>
              </a:rPr>
              <a:t>- súlyát [kg] és </a:t>
            </a:r>
            <a:br>
              <a:rPr lang="hu-HU" sz="2400" spc="-5" dirty="0" smtClean="0">
                <a:latin typeface="Arial MT"/>
                <a:cs typeface="Arial MT"/>
              </a:rPr>
            </a:br>
            <a:r>
              <a:rPr lang="hu-HU" sz="2400" spc="-5" dirty="0" smtClean="0">
                <a:latin typeface="Arial MT"/>
                <a:cs typeface="Arial MT"/>
              </a:rPr>
              <a:t>- magasságát [cm] </a:t>
            </a:r>
            <a:br>
              <a:rPr lang="hu-HU" sz="2400" spc="-5" dirty="0" smtClean="0">
                <a:latin typeface="Arial MT"/>
                <a:cs typeface="Arial MT"/>
              </a:rPr>
            </a:br>
            <a:r>
              <a:rPr lang="hu-HU" sz="2400" spc="-5" dirty="0" smtClean="0">
                <a:latin typeface="Arial MT"/>
                <a:cs typeface="Arial MT"/>
              </a:rPr>
              <a:t>kell beolvasnia a két bemeneti neuronba.</a:t>
            </a:r>
            <a:endParaRPr lang="hu-HU"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2900" y="504825"/>
            <a:ext cx="71932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5080" indent="-6350">
              <a:lnSpc>
                <a:spcPct val="100000"/>
              </a:lnSpc>
              <a:spcBef>
                <a:spcPts val="100"/>
              </a:spcBef>
            </a:pPr>
            <a:r>
              <a:rPr lang="hu-HU" sz="2400" spc="-5" dirty="0">
                <a:latin typeface="Arial MT"/>
                <a:cs typeface="Arial MT"/>
              </a:rPr>
              <a:t>A kimeneti neuron azt a valószínűséget adja meg, hogy a megfelelő személy nő</a:t>
            </a:r>
            <a:r>
              <a:rPr lang="hu-HU" sz="2400" spc="-5" dirty="0" smtClean="0">
                <a:latin typeface="Arial MT"/>
                <a:cs typeface="Arial MT"/>
              </a:rPr>
              <a:t>.</a:t>
            </a:r>
            <a:br>
              <a:rPr lang="hu-HU" sz="2400" spc="-5" dirty="0" smtClean="0">
                <a:latin typeface="Arial MT"/>
                <a:cs typeface="Arial MT"/>
              </a:rPr>
            </a:br>
            <a:r>
              <a:rPr lang="hu-HU" sz="2400" spc="-5" dirty="0" smtClean="0">
                <a:latin typeface="Arial MT"/>
                <a:cs typeface="Arial MT"/>
              </a:rPr>
              <a:t>Lehetséges </a:t>
            </a:r>
            <a:r>
              <a:rPr lang="hu-HU" sz="2400" spc="-5" dirty="0">
                <a:latin typeface="Arial MT"/>
                <a:cs typeface="Arial MT"/>
              </a:rPr>
              <a:t>ez egyáltalán?</a:t>
            </a:r>
            <a:endParaRPr sz="24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2926" y="5762625"/>
            <a:ext cx="77724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5080" indent="-6350">
              <a:lnSpc>
                <a:spcPct val="100000"/>
              </a:lnSpc>
              <a:spcBef>
                <a:spcPts val="100"/>
              </a:spcBef>
            </a:pPr>
            <a:r>
              <a:rPr lang="hu-HU" sz="2400" spc="-5" dirty="0">
                <a:latin typeface="Arial MT"/>
                <a:cs typeface="Arial MT"/>
              </a:rPr>
              <a:t>Igen, legalábbis részben. A fenti grafikon a súly és a magasság eloszlását mutatja egy 500 </a:t>
            </a:r>
            <a:r>
              <a:rPr lang="hu-HU" sz="2400" spc="-5" dirty="0" smtClean="0">
                <a:latin typeface="Arial MT"/>
                <a:cs typeface="Arial MT"/>
              </a:rPr>
              <a:t>véletlenszerűen kiválasztott </a:t>
            </a:r>
            <a:r>
              <a:rPr lang="hu-HU" sz="2400" spc="-5" dirty="0">
                <a:latin typeface="Arial MT"/>
                <a:cs typeface="Arial MT"/>
              </a:rPr>
              <a:t>emberből álló lista alapján.</a:t>
            </a:r>
            <a:endParaRPr sz="24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2926" y="1800225"/>
            <a:ext cx="5560174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9100" y="1419225"/>
            <a:ext cx="7239000" cy="37452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" marR="5080" indent="-6350">
              <a:lnSpc>
                <a:spcPct val="99800"/>
              </a:lnSpc>
              <a:spcBef>
                <a:spcPts val="105"/>
              </a:spcBef>
            </a:pPr>
            <a:r>
              <a:rPr lang="hu-HU" sz="2400" spc="5" dirty="0">
                <a:latin typeface="Arial MT"/>
                <a:cs typeface="Arial MT"/>
              </a:rPr>
              <a:t>Látunk egy olyan átfedési területet, ahol nem lehet jó előrejelzéseket tenni, elvileg, ha csak valószínűségekről van szó, egy bizonyos előrejelzés </a:t>
            </a:r>
            <a:r>
              <a:rPr lang="hu-HU" sz="2400" spc="5" dirty="0" smtClean="0">
                <a:latin typeface="Arial MT"/>
                <a:cs typeface="Arial MT"/>
              </a:rPr>
              <a:t>b.  </a:t>
            </a:r>
            <a:r>
              <a:rPr lang="hu-HU" sz="2400" spc="5" dirty="0">
                <a:latin typeface="Arial MT"/>
                <a:cs typeface="Arial MT"/>
              </a:rPr>
              <a:t>A hálózatnak jeleznie kell a kimeneti rétegben, hogy egy nő vagy egy </a:t>
            </a:r>
            <a:r>
              <a:rPr lang="hu-HU" sz="2400" spc="5" dirty="0" smtClean="0">
                <a:latin typeface="Arial MT"/>
                <a:cs typeface="Arial MT"/>
              </a:rPr>
              <a:t>férfi feltételezhető.</a:t>
            </a:r>
            <a:r>
              <a:rPr lang="hu-HU" sz="2400" spc="5" dirty="0" smtClean="0">
                <a:latin typeface="Arial MT"/>
                <a:cs typeface="Arial MT"/>
              </a:rPr>
              <a:t/>
            </a:r>
            <a:br>
              <a:rPr lang="hu-HU" sz="2400" spc="5" dirty="0" smtClean="0">
                <a:latin typeface="Arial MT"/>
                <a:cs typeface="Arial MT"/>
              </a:rPr>
            </a:br>
            <a:endParaRPr lang="de-DE" sz="2400" spc="-5" dirty="0" smtClean="0">
              <a:latin typeface="Arial MT"/>
              <a:cs typeface="Arial MT"/>
            </a:endParaRPr>
          </a:p>
          <a:p>
            <a:pPr marL="18415" marR="5080" indent="-6350">
              <a:lnSpc>
                <a:spcPct val="99800"/>
              </a:lnSpc>
              <a:spcBef>
                <a:spcPts val="105"/>
              </a:spcBef>
            </a:pPr>
            <a:r>
              <a:rPr lang="en-US" dirty="0" smtClean="0"/>
              <a:t>  • </a:t>
            </a:r>
            <a:r>
              <a:rPr lang="hu-HU" sz="2400" spc="-5" dirty="0">
                <a:latin typeface="Arial MT"/>
                <a:cs typeface="Arial MT"/>
              </a:rPr>
              <a:t>Az 1 közeli értékek nőre utalnak</a:t>
            </a:r>
            <a:endParaRPr lang="de-DE" sz="2400" dirty="0" smtClean="0">
              <a:latin typeface="Arial MT"/>
              <a:cs typeface="Arial MT"/>
            </a:endParaRPr>
          </a:p>
          <a:p>
            <a:pPr marL="18415" marR="5080" indent="-6350">
              <a:lnSpc>
                <a:spcPct val="99800"/>
              </a:lnSpc>
              <a:spcBef>
                <a:spcPts val="105"/>
              </a:spcBef>
            </a:pPr>
            <a:r>
              <a:rPr lang="en-US" dirty="0" smtClean="0"/>
              <a:t>  • </a:t>
            </a:r>
            <a:r>
              <a:rPr lang="en-US" sz="2400" spc="-5" dirty="0">
                <a:latin typeface="Arial MT"/>
              </a:rPr>
              <a:t>0-hoz </a:t>
            </a:r>
            <a:r>
              <a:rPr lang="hu-HU" sz="2400" spc="-5" dirty="0" smtClean="0">
                <a:latin typeface="Arial MT"/>
              </a:rPr>
              <a:t>közeli értékek férfit valószínűsítenek</a:t>
            </a:r>
            <a:endParaRPr lang="hu-HU" sz="2400" spc="-5" dirty="0" smtClean="0">
              <a:latin typeface="Arial MT"/>
              <a:cs typeface="Arial MT"/>
            </a:endParaRPr>
          </a:p>
          <a:p>
            <a:pPr marL="18415" marR="5080" indent="-6350">
              <a:lnSpc>
                <a:spcPct val="99800"/>
              </a:lnSpc>
              <a:spcBef>
                <a:spcPts val="105"/>
              </a:spcBef>
            </a:pPr>
            <a:r>
              <a:rPr lang="en-US" dirty="0" smtClean="0"/>
              <a:t>  </a:t>
            </a:r>
            <a:r>
              <a:rPr lang="en-US" dirty="0" smtClean="0"/>
              <a:t>• </a:t>
            </a:r>
            <a:r>
              <a:rPr lang="hu-HU" dirty="0" smtClean="0"/>
              <a:t> </a:t>
            </a:r>
            <a:r>
              <a:rPr lang="hu-HU" sz="2400" spc="-5" dirty="0">
                <a:latin typeface="Arial MT"/>
                <a:cs typeface="Arial MT"/>
              </a:rPr>
              <a:t>A 0,5 körüli értékek bizonytalan eredményt mutatnak.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7700" y="3857625"/>
            <a:ext cx="7162800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>
              <a:spcBef>
                <a:spcPts val="100"/>
              </a:spcBef>
            </a:pPr>
            <a:r>
              <a:rPr lang="en-US" dirty="0" smtClean="0"/>
              <a:t>  •  </a:t>
            </a:r>
            <a:r>
              <a:rPr lang="hu-HU" sz="2400" dirty="0">
                <a:latin typeface="Arial MT"/>
                <a:cs typeface="Arial MT"/>
              </a:rPr>
              <a:t>h1 és h2 a 2 belső (rejtett) neuron </a:t>
            </a:r>
            <a:r>
              <a:rPr lang="hu-HU" sz="2400" dirty="0" smtClean="0">
                <a:latin typeface="Arial MT"/>
                <a:cs typeface="Arial MT"/>
              </a:rPr>
              <a:t>aktivációja</a:t>
            </a:r>
            <a:endParaRPr sz="2400" dirty="0">
              <a:latin typeface="Arial MT"/>
              <a:cs typeface="Arial MT"/>
            </a:endParaRPr>
          </a:p>
          <a:p>
            <a:pPr marL="18415" marR="5080" indent="-6350">
              <a:lnSpc>
                <a:spcPct val="99800"/>
              </a:lnSpc>
              <a:spcBef>
                <a:spcPts val="15"/>
              </a:spcBef>
            </a:pPr>
            <a:r>
              <a:rPr lang="en-US" dirty="0" smtClean="0"/>
              <a:t>  •  </a:t>
            </a:r>
            <a:r>
              <a:rPr lang="pl-PL" sz="2400" dirty="0">
                <a:latin typeface="Arial MT"/>
                <a:cs typeface="Arial MT"/>
              </a:rPr>
              <a:t>o1 a kimeneti </a:t>
            </a:r>
            <a:r>
              <a:rPr lang="pl-PL" sz="2400" dirty="0" smtClean="0">
                <a:latin typeface="Arial MT"/>
                <a:cs typeface="Arial MT"/>
              </a:rPr>
              <a:t>érték</a:t>
            </a:r>
            <a:r>
              <a:rPr lang="de-DE" sz="2400" spc="-10" dirty="0" smtClean="0">
                <a:latin typeface="Arial MT"/>
                <a:cs typeface="Arial MT"/>
              </a:rPr>
              <a:t/>
            </a:r>
            <a:br>
              <a:rPr lang="de-DE" sz="2400" spc="-10" dirty="0" smtClean="0">
                <a:latin typeface="Arial MT"/>
                <a:cs typeface="Arial MT"/>
              </a:rPr>
            </a:br>
            <a:r>
              <a:rPr lang="de-DE" sz="2400" spc="-10" dirty="0" smtClean="0">
                <a:latin typeface="Arial MT"/>
                <a:cs typeface="Arial MT"/>
              </a:rPr>
              <a:t> </a:t>
            </a:r>
            <a:r>
              <a:rPr lang="en-US" dirty="0" smtClean="0"/>
              <a:t>•  </a:t>
            </a:r>
            <a:r>
              <a:rPr lang="hu-HU" sz="2400" dirty="0">
                <a:latin typeface="Arial MT"/>
                <a:cs typeface="Arial MT"/>
              </a:rPr>
              <a:t>w1-w6 a súlyok</a:t>
            </a:r>
            <a:endParaRPr lang="de-DE" sz="2400" spc="-5" dirty="0" smtClean="0">
              <a:latin typeface="Arial MT"/>
              <a:cs typeface="Arial MT"/>
            </a:endParaRPr>
          </a:p>
          <a:p>
            <a:pPr marL="18415" marR="5080" indent="-6350">
              <a:lnSpc>
                <a:spcPct val="99800"/>
              </a:lnSpc>
              <a:spcBef>
                <a:spcPts val="15"/>
              </a:spcBef>
            </a:pPr>
            <a:r>
              <a:rPr lang="de-DE" sz="2400" spc="-5" dirty="0" smtClean="0">
                <a:latin typeface="Arial MT"/>
                <a:cs typeface="Arial MT"/>
              </a:rPr>
              <a:t> </a:t>
            </a:r>
            <a:r>
              <a:rPr lang="en-US" dirty="0" smtClean="0"/>
              <a:t>•  </a:t>
            </a:r>
            <a:r>
              <a:rPr lang="hu-HU" sz="2400" spc="-5" dirty="0">
                <a:latin typeface="Arial MT"/>
                <a:cs typeface="Arial MT"/>
              </a:rPr>
              <a:t>b1-b3 az előfeszítések</a:t>
            </a:r>
            <a:endParaRPr lang="de-DE" sz="2400" dirty="0" smtClean="0">
              <a:latin typeface="Arial MT"/>
              <a:cs typeface="Arial MT"/>
            </a:endParaRPr>
          </a:p>
          <a:p>
            <a:pPr marL="18415" marR="5080" indent="-6350">
              <a:lnSpc>
                <a:spcPct val="99800"/>
              </a:lnSpc>
              <a:spcBef>
                <a:spcPts val="15"/>
              </a:spcBef>
            </a:pPr>
            <a:endParaRPr lang="de-DE" sz="2400" dirty="0" smtClean="0">
              <a:latin typeface="Arial MT"/>
              <a:cs typeface="Arial MT"/>
            </a:endParaRPr>
          </a:p>
          <a:p>
            <a:pPr marL="18415" marR="5080" indent="-6350">
              <a:lnSpc>
                <a:spcPct val="99800"/>
              </a:lnSpc>
              <a:spcBef>
                <a:spcPts val="15"/>
              </a:spcBef>
            </a:pPr>
            <a:r>
              <a:rPr lang="hu-HU" sz="2400" dirty="0" err="1" smtClean="0">
                <a:latin typeface="Arial MT"/>
                <a:cs typeface="Arial MT"/>
              </a:rPr>
              <a:t>hr</a:t>
            </a:r>
            <a:r>
              <a:rPr lang="hu-HU" sz="2400" dirty="0" smtClean="0">
                <a:latin typeface="Arial MT"/>
                <a:cs typeface="Arial MT"/>
              </a:rPr>
              <a:t>, h2 és o1 a fentiek szerint kerülnek kiszámításra.</a:t>
            </a:r>
            <a:br>
              <a:rPr lang="hu-HU" sz="2400" dirty="0" smtClean="0">
                <a:latin typeface="Arial MT"/>
                <a:cs typeface="Arial MT"/>
              </a:rPr>
            </a:br>
            <a:endParaRPr lang="hu-HU" sz="2400" dirty="0" smtClean="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5156" y="657225"/>
            <a:ext cx="8458343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612900" y="1495425"/>
            <a:ext cx="7162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" marR="5080" indent="-6350">
              <a:lnSpc>
                <a:spcPct val="99800"/>
              </a:lnSpc>
              <a:spcBef>
                <a:spcPts val="15"/>
              </a:spcBef>
            </a:pPr>
            <a:r>
              <a:rPr lang="hu-HU" sz="2400" spc="5" dirty="0" smtClean="0">
                <a:latin typeface="Arial MT"/>
                <a:cs typeface="Arial MT"/>
              </a:rPr>
              <a:t>A "</a:t>
            </a:r>
            <a:r>
              <a:rPr lang="hu-HU" sz="2400" spc="5" dirty="0" err="1" smtClean="0">
                <a:latin typeface="Arial MT"/>
                <a:cs typeface="Arial MT"/>
              </a:rPr>
              <a:t>restrict</a:t>
            </a:r>
            <a:r>
              <a:rPr lang="hu-HU" sz="2400" spc="5" dirty="0" smtClean="0">
                <a:latin typeface="Arial MT"/>
                <a:cs typeface="Arial MT"/>
              </a:rPr>
              <a:t>()" függvényt használjuk, hogy a csomópontok értékei mindig a [-1, 1] intervallumban legyenek</a:t>
            </a:r>
            <a:r>
              <a:rPr lang="hu-HU" sz="2400" dirty="0" smtClean="0">
                <a:latin typeface="Arial MT"/>
                <a:cs typeface="Arial MT"/>
              </a:rPr>
              <a:t>.</a:t>
            </a:r>
          </a:p>
          <a:p>
            <a:pPr marL="18415" marR="5080" indent="-6350">
              <a:lnSpc>
                <a:spcPct val="99800"/>
              </a:lnSpc>
              <a:spcBef>
                <a:spcPts val="15"/>
              </a:spcBef>
            </a:pPr>
            <a:endParaRPr lang="hu-HU" sz="2400" spc="-5" dirty="0" smtClean="0">
              <a:latin typeface="Arial MT"/>
              <a:cs typeface="Arial MT"/>
            </a:endParaRPr>
          </a:p>
          <a:p>
            <a:pPr marL="18415" marR="5080" indent="-6350">
              <a:lnSpc>
                <a:spcPct val="99800"/>
              </a:lnSpc>
              <a:spcBef>
                <a:spcPts val="15"/>
              </a:spcBef>
            </a:pPr>
            <a:r>
              <a:rPr lang="hu-HU" sz="2400" spc="-5" dirty="0" smtClean="0">
                <a:latin typeface="Arial MT"/>
                <a:cs typeface="Arial MT"/>
              </a:rPr>
              <a:t>Ellenkező esetben az aktivációk túlságosan megnövekedhetnek. 0 és 1 közötti értékek már alig vagy egyáltalán nem változnak, a túl nagy vagy túl kicsi értékeket tömörítjük, hogy a kívánt határok közé essenek.</a:t>
            </a:r>
            <a:endParaRPr lang="hu-HU" sz="24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656127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12900" y="1724025"/>
            <a:ext cx="8501927" cy="479855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5"/>
              </a:spcBef>
              <a:buNone/>
            </a:pPr>
            <a:r>
              <a:rPr lang="hu-HU" sz="2400" dirty="0" smtClean="0">
                <a:latin typeface="Arial MT"/>
                <a:cs typeface="Arial MT"/>
              </a:rPr>
              <a:t>Haladó tartalom, a hálózat képzése: training.pptx</a:t>
            </a:r>
          </a:p>
          <a:p>
            <a:pPr marL="0" indent="0">
              <a:lnSpc>
                <a:spcPct val="100000"/>
              </a:lnSpc>
              <a:spcBef>
                <a:spcPts val="5"/>
              </a:spcBef>
              <a:buNone/>
            </a:pPr>
            <a:endParaRPr lang="hu-HU" sz="2400" dirty="0" smtClean="0">
              <a:latin typeface="Arial MT"/>
              <a:cs typeface="Arial MT"/>
            </a:endParaRPr>
          </a:p>
          <a:p>
            <a:pPr marL="0" indent="0">
              <a:lnSpc>
                <a:spcPct val="100000"/>
              </a:lnSpc>
              <a:spcBef>
                <a:spcPts val="5"/>
              </a:spcBef>
              <a:buNone/>
            </a:pPr>
            <a:r>
              <a:rPr lang="hu-HU" sz="2400" dirty="0" smtClean="0">
                <a:latin typeface="Arial MT"/>
                <a:cs typeface="Arial MT"/>
              </a:rPr>
              <a:t>A szimulátorban (lásd a szimulátor mappában található index.html fájlt) magad is kipróbálhatod a hálózat válaszát különböző bemenetekre..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3502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6700" y="662159"/>
            <a:ext cx="860166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mtClean="0"/>
              <a:t>Li</a:t>
            </a:r>
            <a:r>
              <a:rPr spc="-30" dirty="0" smtClean="0"/>
              <a:t>n</a:t>
            </a:r>
            <a:r>
              <a:rPr dirty="0" smtClean="0"/>
              <a:t>k</a:t>
            </a:r>
            <a:r>
              <a:rPr lang="hu-HU" smtClean="0"/>
              <a:t>ek</a:t>
            </a:r>
            <a:endParaRPr dirty="0"/>
          </a:p>
        </p:txBody>
      </p:sp>
      <p:sp>
        <p:nvSpPr>
          <p:cNvPr id="5" name="Rechteck 4"/>
          <p:cNvSpPr/>
          <p:nvPr/>
        </p:nvSpPr>
        <p:spPr>
          <a:xfrm>
            <a:off x="1536700" y="1700033"/>
            <a:ext cx="7772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Gépi tanulás kezdőknek, bevezetés a neurális hálózatokba</a:t>
            </a:r>
            <a:r>
              <a:rPr lang="en-US" sz="2400" dirty="0" smtClean="0"/>
              <a:t>:  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https://towardsdatascience.com/machine-learning-forbeginners-an-  </a:t>
            </a: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introduction-to-neural-networksd49f22d238f9</a:t>
            </a:r>
          </a:p>
          <a:p>
            <a:endParaRPr lang="en-US" sz="2400" dirty="0"/>
          </a:p>
          <a:p>
            <a:r>
              <a:rPr lang="hu-HU" sz="2400" dirty="0" smtClean="0"/>
              <a:t>Mint fent a szerző oldalán:</a:t>
            </a:r>
          </a:p>
          <a:p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https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://victorzhou.com/blog/intro-to-neu  networks/</a:t>
            </a:r>
          </a:p>
          <a:p>
            <a:endParaRPr lang="en-US" sz="2400" dirty="0" smtClean="0"/>
          </a:p>
          <a:p>
            <a:r>
              <a:rPr lang="hu-HU" sz="2400" dirty="0" smtClean="0"/>
              <a:t>A súlyadatok forrása</a:t>
            </a:r>
            <a:r>
              <a:rPr lang="en-US" sz="2400" dirty="0" smtClean="0"/>
              <a:t>:</a:t>
            </a:r>
            <a:endParaRPr lang="en-US" sz="2400" dirty="0" smtClean="0"/>
          </a:p>
          <a:p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www.kaggle.com/</a:t>
            </a:r>
            <a:endParaRPr lang="en-US" sz="2400" dirty="0" smtClean="0"/>
          </a:p>
          <a:p>
            <a:r>
              <a:rPr lang="de-DE" sz="2400" dirty="0" smtClean="0"/>
              <a:t> </a:t>
            </a:r>
            <a:r>
              <a:rPr lang="hu-HU" sz="2400" dirty="0" err="1" smtClean="0"/>
              <a:t>vc</a:t>
            </a:r>
            <a:endParaRPr lang="hu-HU" sz="2400" dirty="0" smtClean="0"/>
          </a:p>
          <a:p>
            <a:r>
              <a:rPr lang="hu-HU" sz="2400" dirty="0" smtClean="0"/>
              <a:t>A hálózat Python programja: </a:t>
            </a:r>
            <a:r>
              <a:rPr lang="hu-HU" sz="2400" dirty="0" smtClean="0">
                <a:solidFill>
                  <a:schemeClr val="accent6"/>
                </a:solidFill>
              </a:rPr>
              <a:t>simple_nn.py</a:t>
            </a:r>
          </a:p>
          <a:p>
            <a:r>
              <a:rPr lang="hu-HU" sz="2400" dirty="0" smtClean="0"/>
              <a:t>Egy másik verzió "szivárgó </a:t>
            </a:r>
            <a:r>
              <a:rPr lang="hu-HU" sz="2400" dirty="0" err="1" smtClean="0"/>
              <a:t>ReLU</a:t>
            </a:r>
            <a:r>
              <a:rPr lang="hu-HU" sz="2400" dirty="0" smtClean="0"/>
              <a:t>"-</a:t>
            </a:r>
            <a:r>
              <a:rPr lang="hu-HU" sz="2400" dirty="0" err="1" smtClean="0"/>
              <a:t>val</a:t>
            </a:r>
            <a:r>
              <a:rPr lang="hu-HU" sz="2400" dirty="0" smtClean="0"/>
              <a:t> a </a:t>
            </a:r>
            <a:r>
              <a:rPr lang="hu-HU" sz="2400" dirty="0" err="1" smtClean="0"/>
              <a:t>sigmoid</a:t>
            </a:r>
            <a:r>
              <a:rPr lang="hu-HU" sz="2400" dirty="0" smtClean="0"/>
              <a:t> helyett</a:t>
            </a:r>
            <a:r>
              <a:rPr lang="en-US" sz="2400" dirty="0" smtClean="0"/>
              <a:t>: </a:t>
            </a:r>
            <a:r>
              <a:rPr lang="en-US" sz="2400" dirty="0">
                <a:solidFill>
                  <a:schemeClr val="accent6"/>
                </a:solidFill>
              </a:rPr>
              <a:t>simple_nn_leaky_relu.py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381</Words>
  <Application>Microsoft Office PowerPoint</Application>
  <PresentationFormat>Egyéni</PresentationFormat>
  <Paragraphs>34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9</vt:i4>
      </vt:variant>
    </vt:vector>
  </HeadingPairs>
  <TitlesOfParts>
    <vt:vector size="16" baseType="lpstr">
      <vt:lpstr>Arial</vt:lpstr>
      <vt:lpstr>Arial MT</vt:lpstr>
      <vt:lpstr>Calibri</vt:lpstr>
      <vt:lpstr>Calibri Light</vt:lpstr>
      <vt:lpstr>Poppins</vt:lpstr>
      <vt:lpstr>Benutzerdefiniertes Design</vt:lpstr>
      <vt:lpstr>1_Benutzerdefiniertes Design</vt:lpstr>
      <vt:lpstr>Neuron hálózatok III  Gyakorlati példa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Linkek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Neural Networks III - practical Example.docx</dc:title>
  <dc:creator>hausmeister</dc:creator>
  <cp:lastModifiedBy>Kemenesi Ágoston</cp:lastModifiedBy>
  <cp:revision>20</cp:revision>
  <dcterms:created xsi:type="dcterms:W3CDTF">2023-01-10T08:13:58Z</dcterms:created>
  <dcterms:modified xsi:type="dcterms:W3CDTF">2023-04-26T18:50:54Z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2023-01-09T00:00:00Z</vt:filetime>
  </property>
  <property fmtid="{D5CDD505-2E9C-101B-9397-08002B2CF9AE}" pid="3" name="LastSaved">
    <vt:filetime>2023-01-10T00:00:00Z</vt:filetime>
  </property>
</Properties>
</file>