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r>
              <a:rPr lang="de-DE" dirty="0"/>
              <a:t/>
            </a:r>
            <a:br>
              <a:rPr lang="de-DE" dirty="0"/>
            </a:br>
            <a:r>
              <a:rPr lang="hu-HU" dirty="0" smtClean="0"/>
              <a:t>Mennyire emberi egy chatbot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6681D-2548-0375-B81D-D0378D9E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Mitsuku</a:t>
            </a:r>
            <a:r>
              <a:rPr lang="de-DE" dirty="0"/>
              <a:t> / </a:t>
            </a:r>
            <a:r>
              <a:rPr lang="de-DE" dirty="0" err="1"/>
              <a:t>Kuki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BBA4-68F3-13FA-31F2-06B8A8D4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Steve </a:t>
            </a:r>
            <a:r>
              <a:rPr lang="hu-HU" dirty="0" err="1"/>
              <a:t>Worswick</a:t>
            </a:r>
            <a:r>
              <a:rPr lang="hu-HU" dirty="0"/>
              <a:t> </a:t>
            </a:r>
            <a:r>
              <a:rPr lang="hu-HU" dirty="0" err="1"/>
              <a:t>Mitsuku</a:t>
            </a:r>
            <a:r>
              <a:rPr lang="hu-HU" dirty="0"/>
              <a:t> nevű chatbotja egy 20 évesnek tűnő chatbot, amit egy verseny során Turing-tesztnek vetettek alá.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hu-HU" dirty="0"/>
              <a:t>20 kérdést tettek fel </a:t>
            </a:r>
            <a:r>
              <a:rPr lang="hu-HU" dirty="0" err="1"/>
              <a:t>Mitsukunak</a:t>
            </a:r>
            <a:r>
              <a:rPr lang="hu-HU" dirty="0"/>
              <a:t>, ebből néhány megtalálható az alábbi táblázatban</a:t>
            </a:r>
            <a:r>
              <a:rPr lang="en-US" dirty="0" smtClean="0"/>
              <a:t>.</a:t>
            </a:r>
            <a:r>
              <a:rPr lang="de-AT" dirty="0" smtClean="0"/>
              <a:t> 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36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4F6B7-0254-CE87-7DDA-210EDF3D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r>
              <a:rPr lang="de-DE" dirty="0" smtClean="0"/>
              <a:t>: </a:t>
            </a:r>
            <a:r>
              <a:rPr lang="hu-HU" dirty="0" smtClean="0"/>
              <a:t>Mennyire emberi egy chatbot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D0127-B425-B10A-87A1-A7A2E2F0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Olvassa el figyelmesen a kérdéseket és a válaszokat! Páros munkában vitassák meg, önök szerint mennyire „emberiek” a különböző válaszok, majd minden választ pontozzanak a következők szerint</a:t>
            </a:r>
            <a:r>
              <a:rPr lang="hu-HU" b="1" dirty="0" smtClean="0"/>
              <a:t>:</a:t>
            </a:r>
            <a:br>
              <a:rPr lang="hu-HU" b="1" dirty="0" smtClean="0"/>
            </a:br>
            <a:r>
              <a:rPr lang="hu-HU" dirty="0"/>
              <a:t> </a:t>
            </a:r>
          </a:p>
          <a:p>
            <a:r>
              <a:rPr lang="hu-HU" dirty="0" smtClean="0"/>
              <a:t>0 pont – teljesen helytelen, nem emberi válasz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 err="1"/>
              <a:t>pont</a:t>
            </a:r>
            <a:r>
              <a:rPr lang="en-US" dirty="0"/>
              <a:t> - </a:t>
            </a:r>
            <a:r>
              <a:rPr lang="en-US" dirty="0" err="1"/>
              <a:t>bizonytalan</a:t>
            </a:r>
            <a:r>
              <a:rPr lang="en-US" dirty="0"/>
              <a:t> </a:t>
            </a:r>
            <a:r>
              <a:rPr lang="en-US" dirty="0" err="1"/>
              <a:t>válasz</a:t>
            </a:r>
            <a:r>
              <a:rPr lang="en-US" dirty="0"/>
              <a:t>, </a:t>
            </a:r>
            <a:r>
              <a:rPr lang="en-US" dirty="0" err="1"/>
              <a:t>például</a:t>
            </a:r>
            <a:r>
              <a:rPr lang="en-US" dirty="0"/>
              <a:t> „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tudom</a:t>
            </a:r>
            <a:r>
              <a:rPr lang="en-US" dirty="0"/>
              <a:t>”,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hasonló</a:t>
            </a:r>
            <a:endParaRPr lang="en-US" dirty="0"/>
          </a:p>
          <a:p>
            <a:r>
              <a:rPr lang="en-US" dirty="0" smtClean="0"/>
              <a:t>2 </a:t>
            </a:r>
            <a:r>
              <a:rPr lang="en-US" dirty="0" err="1"/>
              <a:t>pont</a:t>
            </a:r>
            <a:r>
              <a:rPr lang="en-US" dirty="0"/>
              <a:t> - </a:t>
            </a:r>
            <a:r>
              <a:rPr lang="en-US" dirty="0" err="1"/>
              <a:t>embertől</a:t>
            </a:r>
            <a:r>
              <a:rPr lang="en-US" dirty="0"/>
              <a:t> </a:t>
            </a:r>
            <a:r>
              <a:rPr lang="en-US" dirty="0" err="1"/>
              <a:t>elvárható</a:t>
            </a:r>
            <a:r>
              <a:rPr lang="en-US" dirty="0"/>
              <a:t> </a:t>
            </a:r>
            <a:r>
              <a:rPr lang="en-US" dirty="0" err="1"/>
              <a:t>válasz</a:t>
            </a:r>
            <a:r>
              <a:rPr lang="de-AT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1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A7112-FDB8-5A49-993F-7285867B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1706336"/>
            <a:ext cx="9807129" cy="3731078"/>
          </a:xfrm>
        </p:spPr>
        <p:txBody>
          <a:bodyPr>
            <a:normAutofit/>
          </a:bodyPr>
          <a:lstStyle/>
          <a:p>
            <a:r>
              <a:rPr lang="hu-HU" dirty="0"/>
              <a:t>A következőkben </a:t>
            </a:r>
            <a:r>
              <a:rPr lang="hu-HU" dirty="0" smtClean="0"/>
              <a:t>a </a:t>
            </a:r>
            <a:r>
              <a:rPr lang="hu-HU" dirty="0" err="1" smtClean="0"/>
              <a:t>Loebner</a:t>
            </a:r>
            <a:r>
              <a:rPr lang="hu-HU" smtClean="0"/>
              <a:t>-díj zsűrijének </a:t>
            </a:r>
            <a:r>
              <a:rPr lang="hu-HU" dirty="0"/>
              <a:t>értékelése látható. Hasonlítsa össze a saját </a:t>
            </a:r>
            <a:r>
              <a:rPr lang="hu-HU" dirty="0" smtClean="0"/>
              <a:t>értékelésével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03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E1A24D1-DD8E-29AD-5161-110212DA2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05341"/>
              </p:ext>
            </p:extLst>
          </p:nvPr>
        </p:nvGraphicFramePr>
        <p:xfrm>
          <a:off x="1" y="0"/>
          <a:ext cx="12191999" cy="70821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17337">
                  <a:extLst>
                    <a:ext uri="{9D8B030D-6E8A-4147-A177-3AD203B41FA5}">
                      <a16:colId xmlns:a16="http://schemas.microsoft.com/office/drawing/2014/main" val="2148777088"/>
                    </a:ext>
                  </a:extLst>
                </a:gridCol>
                <a:gridCol w="4767483">
                  <a:extLst>
                    <a:ext uri="{9D8B030D-6E8A-4147-A177-3AD203B41FA5}">
                      <a16:colId xmlns:a16="http://schemas.microsoft.com/office/drawing/2014/main" val="370762474"/>
                    </a:ext>
                  </a:extLst>
                </a:gridCol>
                <a:gridCol w="1545092">
                  <a:extLst>
                    <a:ext uri="{9D8B030D-6E8A-4147-A177-3AD203B41FA5}">
                      <a16:colId xmlns:a16="http://schemas.microsoft.com/office/drawing/2014/main" val="1171999720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616017050"/>
                    </a:ext>
                  </a:extLst>
                </a:gridCol>
              </a:tblGrid>
              <a:tr h="777183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effectLst/>
                        </a:rPr>
                        <a:t>Kérdés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effectLst/>
                        </a:rPr>
                        <a:t>Válasz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effectLst/>
                        </a:rPr>
                        <a:t>Az Ön értékelése 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effectLst/>
                        </a:rPr>
                        <a:t>Zsűri értékelése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963648"/>
                  </a:ext>
                </a:extLst>
              </a:tr>
              <a:tr h="45871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Jó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napot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kívánok</a:t>
                      </a:r>
                      <a:r>
                        <a:rPr lang="en-US" sz="1800" dirty="0" smtClean="0">
                          <a:effectLst/>
                        </a:rPr>
                        <a:t>!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Estét</a:t>
                      </a:r>
                      <a:r>
                        <a:rPr lang="en-US" sz="1800" dirty="0" smtClean="0">
                          <a:effectLst/>
                        </a:rPr>
                        <a:t>?! </a:t>
                      </a:r>
                      <a:r>
                        <a:rPr lang="en-US" sz="1800" dirty="0" err="1" smtClean="0">
                          <a:effectLst/>
                        </a:rPr>
                        <a:t>Itt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reggel</a:t>
                      </a:r>
                      <a:r>
                        <a:rPr lang="en-US" sz="1800" dirty="0" smtClean="0">
                          <a:effectLst/>
                        </a:rPr>
                        <a:t> van.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9015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Beleegyezik</a:t>
                      </a:r>
                      <a:r>
                        <a:rPr lang="en-US" sz="1800" dirty="0" smtClean="0">
                          <a:effectLst/>
                        </a:rPr>
                        <a:t> a </a:t>
                      </a:r>
                      <a:r>
                        <a:rPr lang="en-US" sz="1800" dirty="0" err="1" smtClean="0">
                          <a:effectLst/>
                        </a:rPr>
                        <a:t>beszélgetés</a:t>
                      </a:r>
                      <a:endParaRPr lang="en-US" sz="1800" dirty="0" smtClean="0">
                        <a:effectLst/>
                      </a:endParaRPr>
                    </a:p>
                    <a:p>
                      <a:r>
                        <a:rPr lang="en-US" sz="1800" dirty="0" err="1" smtClean="0">
                          <a:effectLst/>
                        </a:rPr>
                        <a:t>rögzítésébe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Mi</a:t>
                      </a:r>
                      <a:r>
                        <a:rPr lang="en-US" sz="1800" dirty="0" smtClean="0">
                          <a:effectLst/>
                        </a:rPr>
                        <a:t> a </a:t>
                      </a:r>
                      <a:r>
                        <a:rPr lang="en-US" sz="1800" dirty="0" err="1" smtClean="0">
                          <a:effectLst/>
                        </a:rPr>
                        <a:t>kérdezés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célja</a:t>
                      </a:r>
                      <a:r>
                        <a:rPr lang="en-US" sz="1800" dirty="0" smtClean="0">
                          <a:effectLst/>
                        </a:rPr>
                        <a:t>? </a:t>
                      </a:r>
                      <a:r>
                        <a:rPr lang="en-US" sz="1800" dirty="0" err="1" smtClean="0">
                          <a:effectLst/>
                        </a:rPr>
                        <a:t>Mindig</a:t>
                      </a:r>
                      <a:endParaRPr lang="en-US" sz="1800" dirty="0" smtClean="0">
                        <a:effectLst/>
                      </a:endParaRPr>
                    </a:p>
                    <a:p>
                      <a:r>
                        <a:rPr lang="en-US" sz="1800" dirty="0" smtClean="0">
                          <a:effectLst/>
                        </a:rPr>
                        <a:t>online </a:t>
                      </a:r>
                      <a:r>
                        <a:rPr lang="en-US" sz="1800" dirty="0" err="1" smtClean="0">
                          <a:effectLst/>
                        </a:rPr>
                        <a:t>vagyok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544802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Találkoztunk már korábban</a:t>
                      </a:r>
                      <a:r>
                        <a:rPr lang="de-AT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Lehetséges, hogy korábban már beszéltünk, de olyan sok emberrel beszélek itt, hogy előfordulhat, hogy elfeledkeztem Önről, elnézést kérek.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918071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effectLst/>
                        </a:rPr>
                        <a:t>Hány betűből áll az</a:t>
                      </a:r>
                    </a:p>
                    <a:p>
                      <a:r>
                        <a:rPr lang="hu-HU" sz="1800" dirty="0" smtClean="0">
                          <a:effectLst/>
                        </a:rPr>
                        <a:t>„abrakadabra” szó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effectLst/>
                        </a:rPr>
                        <a:t>Az abrakadabra szó tizenegy betűből áll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de-AT" sz="1800" dirty="0">
                        <a:effectLst/>
                      </a:endParaRPr>
                    </a:p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740298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Hol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találom</a:t>
                      </a:r>
                      <a:r>
                        <a:rPr lang="en-US" sz="1800" dirty="0" smtClean="0">
                          <a:effectLst/>
                        </a:rPr>
                        <a:t> a </a:t>
                      </a:r>
                      <a:r>
                        <a:rPr lang="en-US" sz="1800" dirty="0" err="1" smtClean="0">
                          <a:effectLst/>
                        </a:rPr>
                        <a:t>szerelmet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interneten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1782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Hogy érzed magad most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Pillanatnyilag nem vagyok túl jól. Te, hogy vagy</a:t>
                      </a:r>
                      <a:r>
                        <a:rPr lang="de-AT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999281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 mondta „Van egy álmom”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Épp te mondtad most</a:t>
                      </a:r>
                      <a:r>
                        <a:rPr lang="de-AT" sz="1800" dirty="0" smtClean="0">
                          <a:effectLst/>
                        </a:rPr>
                        <a:t>!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231245"/>
                  </a:ext>
                </a:extLst>
              </a:tr>
              <a:tr h="480429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 fogsz, amikor kezet rázol valakivel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Sokat gondolkodom a számítógépes programozáson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884487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Mekkora egy háromszög harmadik szöge, ha a másik szöge 90 fokos, és a harmadik szöge 30 fokos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Föld a harmadik bolygó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de-AT" sz="1800" dirty="0">
                        <a:effectLst/>
                      </a:endParaRPr>
                    </a:p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096999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 a kedvenc művészed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Leonardo da Vinci.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 a te kedvenc művészed</a:t>
                      </a:r>
                      <a:r>
                        <a:rPr lang="en-US" sz="1800" dirty="0" smtClean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14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15</TotalTime>
  <Words>316</Words>
  <Application>Microsoft Office PowerPoint</Application>
  <PresentationFormat>Szélesvásznú</PresentationFormat>
  <Paragraphs>58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Times New Roman</vt:lpstr>
      <vt:lpstr>Office</vt:lpstr>
      <vt:lpstr>Feladat Mennyire emberi egy chatbot?</vt:lpstr>
      <vt:lpstr>Mitsuku / Kuki</vt:lpstr>
      <vt:lpstr>Feladat: Mennyire emberi egy chatbot?</vt:lpstr>
      <vt:lpstr>A következőkben a Loebner-díj zsűrijének értékelése látható. Hasonlítsa össze a saját értékelésével!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How human is a chatbot?</dc:title>
  <dc:creator>Petra W</dc:creator>
  <cp:lastModifiedBy>Kemenesi Ágoston</cp:lastModifiedBy>
  <cp:revision>5</cp:revision>
  <dcterms:created xsi:type="dcterms:W3CDTF">2022-05-30T07:15:55Z</dcterms:created>
  <dcterms:modified xsi:type="dcterms:W3CDTF">2022-10-14T12:57:17Z</dcterms:modified>
</cp:coreProperties>
</file>