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63"/>
  </p:notesMasterIdLst>
  <p:sldIdLst>
    <p:sldId id="256" r:id="rId2"/>
    <p:sldId id="257" r:id="rId3"/>
    <p:sldId id="263" r:id="rId4"/>
    <p:sldId id="281" r:id="rId5"/>
    <p:sldId id="283" r:id="rId6"/>
    <p:sldId id="259" r:id="rId7"/>
    <p:sldId id="260" r:id="rId8"/>
    <p:sldId id="268" r:id="rId9"/>
    <p:sldId id="270" r:id="rId10"/>
    <p:sldId id="269" r:id="rId11"/>
    <p:sldId id="272" r:id="rId12"/>
    <p:sldId id="276" r:id="rId13"/>
    <p:sldId id="277" r:id="rId14"/>
    <p:sldId id="275" r:id="rId15"/>
    <p:sldId id="261" r:id="rId16"/>
    <p:sldId id="343" r:id="rId17"/>
    <p:sldId id="346" r:id="rId18"/>
    <p:sldId id="345" r:id="rId19"/>
    <p:sldId id="344" r:id="rId20"/>
    <p:sldId id="286" r:id="rId21"/>
    <p:sldId id="287" r:id="rId22"/>
    <p:sldId id="339" r:id="rId23"/>
    <p:sldId id="338" r:id="rId24"/>
    <p:sldId id="336" r:id="rId25"/>
    <p:sldId id="301" r:id="rId26"/>
    <p:sldId id="302" r:id="rId27"/>
    <p:sldId id="303" r:id="rId28"/>
    <p:sldId id="304" r:id="rId29"/>
    <p:sldId id="305" r:id="rId30"/>
    <p:sldId id="306" r:id="rId31"/>
    <p:sldId id="266" r:id="rId32"/>
    <p:sldId id="279" r:id="rId33"/>
    <p:sldId id="308" r:id="rId34"/>
    <p:sldId id="309" r:id="rId35"/>
    <p:sldId id="312" r:id="rId36"/>
    <p:sldId id="313" r:id="rId37"/>
    <p:sldId id="316" r:id="rId38"/>
    <p:sldId id="317" r:id="rId39"/>
    <p:sldId id="290" r:id="rId40"/>
    <p:sldId id="292" r:id="rId41"/>
    <p:sldId id="320" r:id="rId42"/>
    <p:sldId id="319" r:id="rId43"/>
    <p:sldId id="291" r:id="rId44"/>
    <p:sldId id="294" r:id="rId45"/>
    <p:sldId id="322" r:id="rId46"/>
    <p:sldId id="295" r:id="rId47"/>
    <p:sldId id="296" r:id="rId48"/>
    <p:sldId id="297" r:id="rId49"/>
    <p:sldId id="298" r:id="rId50"/>
    <p:sldId id="323" r:id="rId51"/>
    <p:sldId id="324" r:id="rId52"/>
    <p:sldId id="325" r:id="rId53"/>
    <p:sldId id="326" r:id="rId54"/>
    <p:sldId id="327" r:id="rId55"/>
    <p:sldId id="321" r:id="rId56"/>
    <p:sldId id="347" r:id="rId57"/>
    <p:sldId id="332" r:id="rId58"/>
    <p:sldId id="333" r:id="rId59"/>
    <p:sldId id="348" r:id="rId60"/>
    <p:sldId id="299" r:id="rId61"/>
    <p:sldId id="300" r:id="rId62"/>
  </p:sldIdLst>
  <p:sldSz cx="12192000" cy="6858000"/>
  <p:notesSz cx="7104063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25" autoAdjust="0"/>
  </p:normalViewPr>
  <p:slideViewPr>
    <p:cSldViewPr snapToGrid="0">
      <p:cViewPr>
        <p:scale>
          <a:sx n="70" d="100"/>
          <a:sy n="70" d="100"/>
        </p:scale>
        <p:origin x="1066" y="259"/>
      </p:cViewPr>
      <p:guideLst/>
    </p:cSldViewPr>
  </p:slideViewPr>
  <p:outlineViewPr>
    <p:cViewPr>
      <p:scale>
        <a:sx n="33" d="100"/>
        <a:sy n="33" d="100"/>
      </p:scale>
      <p:origin x="0" y="-25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de-A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1CDE3772-F61E-4510-BD11-C5825C6DD4BA}" type="datetimeFigureOut">
              <a:rPr lang="de-AT" smtClean="0"/>
              <a:t>25.03.2022</a:t>
            </a:fld>
            <a:endParaRPr lang="de-A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de-A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EFE92F24-465E-4260-8056-9496BDA1BC23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56105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E92F24-465E-4260-8056-9496BDA1BC23}" type="slidenum">
              <a:rPr lang="de-AT" smtClean="0"/>
              <a:t>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187587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E92F24-465E-4260-8056-9496BDA1BC23}" type="slidenum">
              <a:rPr lang="de-AT" smtClean="0"/>
              <a:t>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840732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E92F24-465E-4260-8056-9496BDA1BC23}" type="slidenum">
              <a:rPr lang="de-AT" smtClean="0"/>
              <a:t>20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16133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E92F24-465E-4260-8056-9496BDA1BC23}" type="slidenum">
              <a:rPr lang="de-AT" smtClean="0"/>
              <a:t>39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997201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E92F24-465E-4260-8056-9496BDA1BC23}" type="slidenum">
              <a:rPr lang="de-AT" smtClean="0"/>
              <a:t>40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146171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E92F24-465E-4260-8056-9496BDA1BC23}" type="slidenum">
              <a:rPr lang="de-AT" smtClean="0"/>
              <a:t>52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18758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2D0596E0-E4BB-2F4F-9103-30D6CA6D2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852" y="-10537"/>
            <a:ext cx="9693408" cy="68580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3C350FD5-98AC-F24A-B1B2-3BE53C7873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1" y="4499338"/>
            <a:ext cx="981320" cy="981320"/>
          </a:xfrm>
          <a:prstGeom prst="rect">
            <a:avLst/>
          </a:prstGeom>
        </p:spPr>
      </p:pic>
      <p:pic>
        <p:nvPicPr>
          <p:cNvPr id="19" name="Grafik 18" descr="Ein Bild, das Text enthält.&#10;&#10;Automatisch generierte Beschreibung">
            <a:extLst>
              <a:ext uri="{FF2B5EF4-FFF2-40B4-BE49-F238E27FC236}">
                <a16:creationId xmlns:a16="http://schemas.microsoft.com/office/drawing/2014/main" id="{7F3EC346-3EB5-784D-9E16-6CFB6ABCD6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2324" y="5828419"/>
            <a:ext cx="3116111" cy="93794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E235848-7951-8743-BE01-0D2DA1C288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2535" y="1393797"/>
            <a:ext cx="7878653" cy="3563966"/>
          </a:xfrm>
        </p:spPr>
        <p:txBody>
          <a:bodyPr anchor="b"/>
          <a:lstStyle>
            <a:lvl1pPr algn="ctr">
              <a:defRPr sz="6000" b="1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9FF0B17-0E63-1B40-B625-4C8D0DBB4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79FF-E3C9-4623-B9EA-EE9F139847C6}" type="slidenum">
              <a:rPr lang="de-AT" smtClean="0"/>
              <a:t>‹#›</a:t>
            </a:fld>
            <a:endParaRPr lang="de-AT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52A50A21-B092-A347-BEBF-1739ECD4CF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6330" y="5826416"/>
            <a:ext cx="1406923" cy="937948"/>
          </a:xfrm>
          <a:prstGeom prst="rect">
            <a:avLst/>
          </a:prstGeom>
        </p:spPr>
      </p:pic>
      <p:pic>
        <p:nvPicPr>
          <p:cNvPr id="15" name="Grafik 14" descr="Ein Bild, das Text, Uhr enthält.&#10;&#10;Automatisch generierte Beschreibung">
            <a:extLst>
              <a:ext uri="{FF2B5EF4-FFF2-40B4-BE49-F238E27FC236}">
                <a16:creationId xmlns:a16="http://schemas.microsoft.com/office/drawing/2014/main" id="{8B291F4D-3163-EE4A-8611-40F120FBFE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841" y="5586413"/>
            <a:ext cx="1315704" cy="481642"/>
          </a:xfrm>
          <a:prstGeom prst="rect">
            <a:avLst/>
          </a:prstGeom>
        </p:spPr>
      </p:pic>
      <p:pic>
        <p:nvPicPr>
          <p:cNvPr id="21" name="Grafik 20" descr="Ein Bild, das Text enthält.&#10;&#10;Automatisch generierte Beschreibung">
            <a:extLst>
              <a:ext uri="{FF2B5EF4-FFF2-40B4-BE49-F238E27FC236}">
                <a16:creationId xmlns:a16="http://schemas.microsoft.com/office/drawing/2014/main" id="{800BFE2D-2317-0440-8DF7-7D97DE1403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689" y="6239832"/>
            <a:ext cx="1894989" cy="481643"/>
          </a:xfrm>
          <a:prstGeom prst="rect">
            <a:avLst/>
          </a:prstGeom>
        </p:spPr>
      </p:pic>
      <p:pic>
        <p:nvPicPr>
          <p:cNvPr id="4" name="Grafik 3" descr="Ein Bild, das Text enthält.&#10;&#10;Automatisch generierte Beschreibung">
            <a:extLst>
              <a:ext uri="{FF2B5EF4-FFF2-40B4-BE49-F238E27FC236}">
                <a16:creationId xmlns:a16="http://schemas.microsoft.com/office/drawing/2014/main" id="{7B7A50DD-5D90-534C-8151-A7CA4E9BD7A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5351" y="164126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103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2D6AD379-7819-EF4E-8233-B29E9C3894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0"/>
            <a:ext cx="9558528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96C9C6C-7D01-AE46-8451-D3E9E2836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5505" y="363537"/>
            <a:ext cx="8961120" cy="1325563"/>
          </a:xfrm>
        </p:spPr>
        <p:txBody>
          <a:bodyPr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8B93AE1-4AA6-8E43-9150-7D8D9F648B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11954" y="1771205"/>
            <a:ext cx="8714671" cy="4351338"/>
          </a:xfrm>
        </p:spPr>
        <p:txBody>
          <a:bodyPr vert="eaVert"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8AA23C2-2F02-5D46-896D-AC62A0F79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25A6B-0011-4F0D-9B56-DD603D80EB93}" type="datetimeFigureOut">
              <a:rPr lang="de-AT" smtClean="0"/>
              <a:t>25.03.2022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09B5143-2F2B-6C47-B75B-38BE94AB6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1A8CE72-22FA-EE40-89C2-914D6B5E7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79FF-E3C9-4623-B9EA-EE9F139847C6}" type="slidenum">
              <a:rPr lang="de-AT" smtClean="0"/>
              <a:t>‹#›</a:t>
            </a:fld>
            <a:endParaRPr lang="de-AT"/>
          </a:p>
        </p:txBody>
      </p:sp>
      <p:pic>
        <p:nvPicPr>
          <p:cNvPr id="8" name="Grafik 7" descr="Ein Bild, das Text enthält.&#10;&#10;Automatisch generierte Beschreibung">
            <a:extLst>
              <a:ext uri="{FF2B5EF4-FFF2-40B4-BE49-F238E27FC236}">
                <a16:creationId xmlns:a16="http://schemas.microsoft.com/office/drawing/2014/main" id="{69E8B5E5-287E-7F42-831F-A126B05E51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3207" y="228600"/>
            <a:ext cx="1315704" cy="691879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2B77F33C-BEDC-924B-AB9D-1CCFD3F28C77}"/>
              </a:ext>
            </a:extLst>
          </p:cNvPr>
          <p:cNvSpPr/>
          <p:nvPr/>
        </p:nvSpPr>
        <p:spPr>
          <a:xfrm>
            <a:off x="1085088" y="5266944"/>
            <a:ext cx="280416" cy="62179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8055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C78A0322-74D9-E44A-B342-C556A70562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0"/>
            <a:ext cx="9558528" cy="6858000"/>
          </a:xfrm>
          <a:prstGeom prst="rect">
            <a:avLst/>
          </a:prstGeom>
        </p:spPr>
      </p:pic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90507D15-D788-E148-9BA5-6529D92192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D9E6562-3541-6D41-B604-F75D81D077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EDBF76F-67FE-A945-8C84-ABE156343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25A6B-0011-4F0D-9B56-DD603D80EB93}" type="datetimeFigureOut">
              <a:rPr lang="de-AT" smtClean="0"/>
              <a:t>25.03.2022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D2DCE4D-AFB2-E24B-A575-4F45B394D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035B5CD-3CF1-A947-9A98-A7220AE51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79FF-E3C9-4623-B9EA-EE9F139847C6}" type="slidenum">
              <a:rPr lang="de-AT" smtClean="0"/>
              <a:t>‹#›</a:t>
            </a:fld>
            <a:endParaRPr lang="de-AT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E6FDDD73-2BC0-E140-AF8F-9FDF522E61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1078480" y="5776676"/>
            <a:ext cx="1315704" cy="691879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2F2BA0B5-CCA0-ED4C-A7EA-D405EE4F09E5}"/>
              </a:ext>
            </a:extLst>
          </p:cNvPr>
          <p:cNvSpPr/>
          <p:nvPr/>
        </p:nvSpPr>
        <p:spPr>
          <a:xfrm>
            <a:off x="1060704" y="5266944"/>
            <a:ext cx="292608" cy="59740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6043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51E346B4-F77E-F243-91E3-931B1D51FD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2880" y="0"/>
            <a:ext cx="9693408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6B91EB3-149D-F34D-9453-0B298FAC2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6670" y="365125"/>
            <a:ext cx="9807129" cy="1325563"/>
          </a:xfrm>
        </p:spPr>
        <p:txBody>
          <a:bodyPr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D487B07-1D84-8A49-A163-8109574E18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693408" cy="4351338"/>
          </a:xfrm>
        </p:spPr>
        <p:txBody>
          <a:bodyPr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0F037FC-80A0-1645-A321-E8DB70EBE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25A6B-0011-4F0D-9B56-DD603D80EB93}" type="datetimeFigureOut">
              <a:rPr lang="de-AT" smtClean="0"/>
              <a:t>25.03.2022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CD18281-EBE8-8E4B-87B1-FF34B3E94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5C7D3F3-D35C-204D-9D7C-956D56597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79FF-E3C9-4623-B9EA-EE9F139847C6}" type="slidenum">
              <a:rPr lang="de-AT" smtClean="0"/>
              <a:t>‹#›</a:t>
            </a:fld>
            <a:endParaRPr lang="de-AT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92F03526-3269-4343-A8FB-199640CAF8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966" y="359481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689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46261C23-90E1-6949-A8FC-667089A623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564"/>
          <a:stretch/>
        </p:blipFill>
        <p:spPr>
          <a:xfrm>
            <a:off x="0" y="-511444"/>
            <a:ext cx="12192000" cy="7369443"/>
          </a:xfrm>
          <a:prstGeom prst="rect">
            <a:avLst/>
          </a:prstGeom>
        </p:spPr>
      </p:pic>
      <p:sp>
        <p:nvSpPr>
          <p:cNvPr id="8" name="Abgerundetes Rechteck 7">
            <a:extLst>
              <a:ext uri="{FF2B5EF4-FFF2-40B4-BE49-F238E27FC236}">
                <a16:creationId xmlns:a16="http://schemas.microsoft.com/office/drawing/2014/main" id="{D1D92DE7-59A9-DC42-8407-DF1FC81222D4}"/>
              </a:ext>
            </a:extLst>
          </p:cNvPr>
          <p:cNvSpPr/>
          <p:nvPr/>
        </p:nvSpPr>
        <p:spPr>
          <a:xfrm>
            <a:off x="645870" y="949325"/>
            <a:ext cx="10515599" cy="4510087"/>
          </a:xfrm>
          <a:prstGeom prst="roundRect">
            <a:avLst/>
          </a:prstGeom>
          <a:solidFill>
            <a:schemeClr val="bg1">
              <a:alpha val="70309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8DF437B-124A-4F41-B3E5-1B5099582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768350"/>
            <a:ext cx="9645004" cy="3554413"/>
          </a:xfrm>
        </p:spPr>
        <p:txBody>
          <a:bodyPr anchor="b"/>
          <a:lstStyle>
            <a:lvl1pPr>
              <a:defRPr sz="6000"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D6980F3-AC60-4C4D-AA10-EE5175D6A1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EA9A361-FD8E-DE40-9310-43D069EDF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25A6B-0011-4F0D-9B56-DD603D80EB93}" type="datetimeFigureOut">
              <a:rPr lang="de-AT" smtClean="0"/>
              <a:t>25.03.2022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DB302D-0E2C-9F4E-AD53-B5F84C9F1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2482FB9-1F13-0440-8751-82AA6F23E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79FF-E3C9-4623-B9EA-EE9F139847C6}" type="slidenum">
              <a:rPr lang="de-AT" smtClean="0"/>
              <a:t>‹#›</a:t>
            </a:fld>
            <a:endParaRPr lang="de-AT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0FC4C0E1-76A1-7045-A770-E28B51BC7798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5351" y="-108821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291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0A918594-422A-3046-B15B-1CFF09991B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2880" y="0"/>
            <a:ext cx="9693408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4E18E06-AC08-2C45-B44D-D2E3DE141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1054" y="365125"/>
            <a:ext cx="9782745" cy="1325563"/>
          </a:xfrm>
        </p:spPr>
        <p:txBody>
          <a:bodyPr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458D1AD-7C63-AC4C-9B8A-77E140EF4D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F58F2E8-EA65-CA49-B96C-54F98414EA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95E802A-8C0D-094A-8185-8B91C809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25A6B-0011-4F0D-9B56-DD603D80EB93}" type="datetimeFigureOut">
              <a:rPr lang="de-AT" smtClean="0"/>
              <a:t>25.03.2022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C4E1643-9DE5-C14F-9277-05A5DE1B5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6C30443-B971-BC43-B958-978EE87B0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79FF-E3C9-4623-B9EA-EE9F139847C6}" type="slidenum">
              <a:rPr lang="de-AT" smtClean="0"/>
              <a:t>‹#›</a:t>
            </a:fld>
            <a:endParaRPr lang="de-AT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37F6A253-54A2-9D4D-8FD7-A2C924EA47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351" y="164126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450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E3313149-DFE5-ED41-BDA0-125A9E314F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2880" y="0"/>
            <a:ext cx="9693408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5DBC076-01E6-094B-B3D7-8A7C46458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1979" y="365125"/>
            <a:ext cx="8786566" cy="1325563"/>
          </a:xfrm>
        </p:spPr>
        <p:txBody>
          <a:bodyPr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96D1774-A6F6-5B44-9063-74511DB691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4703064" cy="823912"/>
          </a:xfrm>
        </p:spPr>
        <p:txBody>
          <a:bodyPr anchor="b"/>
          <a:lstStyle>
            <a:lvl1pPr marL="0" indent="0">
              <a:buNone/>
              <a:defRPr sz="2400" b="1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D69837B-4066-2842-A882-61179BADF5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4703064" cy="3684588"/>
          </a:xfrm>
        </p:spPr>
        <p:txBody>
          <a:bodyPr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EAD2673-9402-F34A-950D-07F1C25902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45480" y="1681163"/>
            <a:ext cx="4703064" cy="823912"/>
          </a:xfrm>
        </p:spPr>
        <p:txBody>
          <a:bodyPr anchor="b"/>
          <a:lstStyle>
            <a:lvl1pPr marL="0" indent="0">
              <a:buNone/>
              <a:defRPr sz="2400" b="1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0424258-04C4-4C47-8D09-B0C0C45E95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45480" y="2505075"/>
            <a:ext cx="4703064" cy="3684588"/>
          </a:xfrm>
        </p:spPr>
        <p:txBody>
          <a:bodyPr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989F2045-DC9A-4F4D-BBEB-C251E7CC9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25A6B-0011-4F0D-9B56-DD603D80EB93}" type="datetimeFigureOut">
              <a:rPr lang="de-AT" smtClean="0"/>
              <a:t>25.03.2022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39503B1-FD6B-5B49-A61C-F657995B0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25F6D56-6098-4740-A09C-789B9AA48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79FF-E3C9-4623-B9EA-EE9F139847C6}" type="slidenum">
              <a:rPr lang="de-AT" smtClean="0"/>
              <a:t>‹#›</a:t>
            </a:fld>
            <a:endParaRPr lang="de-AT"/>
          </a:p>
        </p:txBody>
      </p:sp>
      <p:pic>
        <p:nvPicPr>
          <p:cNvPr id="11" name="Grafik 10" descr="Ein Bild, das Text enthält.&#10;&#10;Automatisch generierte Beschreibung">
            <a:extLst>
              <a:ext uri="{FF2B5EF4-FFF2-40B4-BE49-F238E27FC236}">
                <a16:creationId xmlns:a16="http://schemas.microsoft.com/office/drawing/2014/main" id="{87AE4024-01ED-9441-B2D9-C0027374A3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351" y="164126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94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919DBEF3-5EB4-D648-85B3-02EB8EEA52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564"/>
          <a:stretch/>
        </p:blipFill>
        <p:spPr>
          <a:xfrm>
            <a:off x="0" y="-487060"/>
            <a:ext cx="12192000" cy="7369443"/>
          </a:xfrm>
          <a:prstGeom prst="rect">
            <a:avLst/>
          </a:prstGeom>
        </p:spPr>
      </p:pic>
      <p:sp>
        <p:nvSpPr>
          <p:cNvPr id="7" name="Abgerundetes Rechteck 6">
            <a:extLst>
              <a:ext uri="{FF2B5EF4-FFF2-40B4-BE49-F238E27FC236}">
                <a16:creationId xmlns:a16="http://schemas.microsoft.com/office/drawing/2014/main" id="{AF512F84-989F-CA48-A79C-28A819B15C0D}"/>
              </a:ext>
            </a:extLst>
          </p:cNvPr>
          <p:cNvSpPr/>
          <p:nvPr/>
        </p:nvSpPr>
        <p:spPr>
          <a:xfrm>
            <a:off x="838199" y="815793"/>
            <a:ext cx="10515599" cy="1488849"/>
          </a:xfrm>
          <a:prstGeom prst="round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65183EF-CCBB-F04C-9563-A3A766C90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48667"/>
            <a:ext cx="10515600" cy="1325563"/>
          </a:xfrm>
        </p:spPr>
        <p:txBody>
          <a:bodyPr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FE57408-A50C-2E4F-9354-6960CD692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25A6B-0011-4F0D-9B56-DD603D80EB93}" type="datetimeFigureOut">
              <a:rPr lang="de-AT" smtClean="0"/>
              <a:t>25.03.2022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D682397-A8AD-0D49-BE6C-F3A3E2764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15B65EE-C4C4-D74B-A382-E858238C6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79FF-E3C9-4623-B9EA-EE9F139847C6}" type="slidenum">
              <a:rPr lang="de-AT" smtClean="0"/>
              <a:t>‹#›</a:t>
            </a:fld>
            <a:endParaRPr lang="de-AT"/>
          </a:p>
        </p:txBody>
      </p:sp>
      <p:pic>
        <p:nvPicPr>
          <p:cNvPr id="8" name="Grafik 7" descr="Ein Bild, das Text enthält.&#10;&#10;Automatisch generierte Beschreibung">
            <a:extLst>
              <a:ext uri="{FF2B5EF4-FFF2-40B4-BE49-F238E27FC236}">
                <a16:creationId xmlns:a16="http://schemas.microsoft.com/office/drawing/2014/main" id="{2978FC11-1329-394C-AE5E-9BE050364535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50000"/>
          </a:blip>
          <a:stretch>
            <a:fillRect/>
          </a:stretch>
        </p:blipFill>
        <p:spPr>
          <a:xfrm>
            <a:off x="180347" y="-110253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800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8DF80AE-F703-F14D-A5B3-2832E26C4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25A6B-0011-4F0D-9B56-DD603D80EB93}" type="datetimeFigureOut">
              <a:rPr lang="de-AT" smtClean="0"/>
              <a:t>25.03.2022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2FC7ADB-3080-634B-896D-FEF036727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C8A22C3-275C-964B-B758-30FEBD5EC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79FF-E3C9-4623-B9EA-EE9F139847C6}" type="slidenum">
              <a:rPr lang="de-AT" smtClean="0"/>
              <a:t>‹#›</a:t>
            </a:fld>
            <a:endParaRPr lang="de-AT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227F36B-618B-2B46-9381-88A4013497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615" r="6878"/>
          <a:stretch/>
        </p:blipFill>
        <p:spPr>
          <a:xfrm rot="-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6" name="Grafik 5" descr="Ein Bild, das Text enthält.&#10;&#10;Automatisch generierte Beschreibung">
            <a:extLst>
              <a:ext uri="{FF2B5EF4-FFF2-40B4-BE49-F238E27FC236}">
                <a16:creationId xmlns:a16="http://schemas.microsoft.com/office/drawing/2014/main" id="{A9ECCF2D-43C7-244F-AEEC-9DD6CD2902B9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50000"/>
          </a:blip>
          <a:stretch>
            <a:fillRect/>
          </a:stretch>
        </p:blipFill>
        <p:spPr>
          <a:xfrm>
            <a:off x="180348" y="234061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483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5B271778-A9EC-7543-8095-74F813F050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8592" y="365125"/>
            <a:ext cx="9693408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7D6022E-927B-3E44-8618-402A69FDB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320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21DC629-A3D4-654A-BA36-08A726B1A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5277548" cy="4873625"/>
          </a:xfrm>
        </p:spPr>
        <p:txBody>
          <a:bodyPr/>
          <a:lstStyle>
            <a:lvl1pPr>
              <a:defRPr sz="3200">
                <a:latin typeface="Poppins" pitchFamily="2" charset="77"/>
                <a:cs typeface="Poppins" pitchFamily="2" charset="77"/>
              </a:defRPr>
            </a:lvl1pPr>
            <a:lvl2pPr>
              <a:defRPr sz="2800">
                <a:latin typeface="Poppins" pitchFamily="2" charset="77"/>
                <a:cs typeface="Poppins" pitchFamily="2" charset="77"/>
              </a:defRPr>
            </a:lvl2pPr>
            <a:lvl3pPr>
              <a:defRPr sz="2400">
                <a:latin typeface="Poppins" pitchFamily="2" charset="77"/>
                <a:cs typeface="Poppins" pitchFamily="2" charset="77"/>
              </a:defRPr>
            </a:lvl3pPr>
            <a:lvl4pPr>
              <a:defRPr sz="2000">
                <a:latin typeface="Poppins" pitchFamily="2" charset="77"/>
                <a:cs typeface="Poppins" pitchFamily="2" charset="77"/>
              </a:defRPr>
            </a:lvl4pPr>
            <a:lvl5pPr>
              <a:defRPr sz="2000">
                <a:latin typeface="Poppins" pitchFamily="2" charset="77"/>
                <a:cs typeface="Poppins" pitchFamily="2" charset="77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6EFA41F-3C7A-8A4E-9D41-BA837A5D6D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B9B57D5-A92F-6E41-BCC5-9C7F70E9B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25A6B-0011-4F0D-9B56-DD603D80EB93}" type="datetimeFigureOut">
              <a:rPr lang="de-AT" smtClean="0"/>
              <a:t>25.03.2022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27567E9-CD6E-054C-BE3A-C96536F3D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01DACB7-8EB1-064B-80E1-BD1DBA899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79FF-E3C9-4623-B9EA-EE9F139847C6}" type="slidenum">
              <a:rPr lang="de-AT" smtClean="0"/>
              <a:t>‹#›</a:t>
            </a:fld>
            <a:endParaRPr lang="de-AT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99FB317C-9CC9-6743-8267-7AAFA20C44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351" y="164126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640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21DA0695-94DA-FD41-9DBE-FCCD8D15B7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2880" y="0"/>
            <a:ext cx="9693408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B5285FA-59BF-6E4F-9DD0-28FE3F862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320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453ED06B-70A2-6D46-A3DF-86D6E1AC02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5326316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C700613-352E-EF4E-AE5C-EE1A734C34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7076FA9-104B-6644-8300-E8CF72B42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25A6B-0011-4F0D-9B56-DD603D80EB93}" type="datetimeFigureOut">
              <a:rPr lang="de-AT" smtClean="0"/>
              <a:t>25.03.2022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4D0AFC1-C729-9446-B8A1-01BBB7658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CA726B1-6039-0745-86CB-EAB2549AF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79FF-E3C9-4623-B9EA-EE9F139847C6}" type="slidenum">
              <a:rPr lang="de-AT" smtClean="0"/>
              <a:t>‹#›</a:t>
            </a:fld>
            <a:endParaRPr lang="de-AT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B90F8496-E273-B04A-B51E-F131C69806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351" y="164126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679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5EABFD32-FEE4-3F40-A614-1595351B4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FDDD217-CABE-A54D-8B76-10BB2C04F3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18D5EEF-549C-6D45-8368-9946889D68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725A6B-0011-4F0D-9B56-DD603D80EB93}" type="datetimeFigureOut">
              <a:rPr lang="de-AT" smtClean="0"/>
              <a:t>25.03.2022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D1FE557-9715-3C46-9460-3218517C7C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868E82C-CD3C-7743-B162-01E2B4AFED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179FF-E3C9-4623-B9EA-EE9F139847C6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65446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9.png"/><Relationship Id="rId7" Type="http://schemas.openxmlformats.org/officeDocument/2006/relationships/image" Target="../media/image14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7.jpeg"/><Relationship Id="rId4" Type="http://schemas.openxmlformats.org/officeDocument/2006/relationships/image" Target="../media/image18.jpeg"/><Relationship Id="rId9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92P0-mKMq9I" TargetMode="External"/><Relationship Id="rId2" Type="http://schemas.openxmlformats.org/officeDocument/2006/relationships/hyperlink" Target="https://youtu.be/alIq_wG9FNk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C17B960-A3FE-428F-AD3C-3AF287B38F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noProof="0" dirty="0"/>
              <a:t>Mesterséges intelligencia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08486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37056-AFF0-4D55-8211-6A2FE72BC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4. </a:t>
            </a:r>
            <a:r>
              <a:rPr lang="hu-HU" noProof="0" dirty="0"/>
              <a:t>Beszélgető robot (</a:t>
            </a:r>
            <a:r>
              <a:rPr lang="en-GB" noProof="0" dirty="0"/>
              <a:t>Chatbot</a:t>
            </a:r>
            <a:r>
              <a:rPr lang="hu-HU" noProof="0" dirty="0"/>
              <a:t>)</a:t>
            </a:r>
            <a:endParaRPr lang="en-GB" noProof="0" dirty="0"/>
          </a:p>
        </p:txBody>
      </p:sp>
      <p:pic>
        <p:nvPicPr>
          <p:cNvPr id="3076" name="Picture 4" descr="Chatbot, Plaudern, Anwendung, Künstlich, Bot, Chatten">
            <a:extLst>
              <a:ext uri="{FF2B5EF4-FFF2-40B4-BE49-F238E27FC236}">
                <a16:creationId xmlns:a16="http://schemas.microsoft.com/office/drawing/2014/main" id="{024406AC-9DC8-4E62-9184-ABD312A0E9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432" y="1524433"/>
            <a:ext cx="5971116" cy="516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49718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37056-AFF0-4D55-8211-6A2FE72BC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5</a:t>
            </a:r>
            <a:r>
              <a:rPr lang="en-GB" noProof="0" dirty="0"/>
              <a:t>. </a:t>
            </a:r>
            <a:r>
              <a:rPr lang="hu-HU" noProof="0" dirty="0"/>
              <a:t>Önvezető autó</a:t>
            </a:r>
            <a:endParaRPr lang="en-GB" noProof="0" dirty="0"/>
          </a:p>
        </p:txBody>
      </p:sp>
      <p:pic>
        <p:nvPicPr>
          <p:cNvPr id="6148" name="Picture 4" descr="Fahrzeug, Autonom, Autonomes Fahren, Selbsttätig">
            <a:extLst>
              <a:ext uri="{FF2B5EF4-FFF2-40B4-BE49-F238E27FC236}">
                <a16:creationId xmlns:a16="http://schemas.microsoft.com/office/drawing/2014/main" id="{91D55836-0550-4715-B687-FB0A845D58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573" y="1431636"/>
            <a:ext cx="7478156" cy="5234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55703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37056-AFF0-4D55-8211-6A2FE72BC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6</a:t>
            </a:r>
            <a:r>
              <a:rPr lang="en-GB" noProof="0" dirty="0"/>
              <a:t>. </a:t>
            </a:r>
            <a:r>
              <a:rPr lang="hu-HU" noProof="0" dirty="0"/>
              <a:t>Takarító</a:t>
            </a:r>
            <a:r>
              <a:rPr lang="en-GB" noProof="0" dirty="0"/>
              <a:t> robot</a:t>
            </a:r>
          </a:p>
        </p:txBody>
      </p:sp>
      <p:pic>
        <p:nvPicPr>
          <p:cNvPr id="10244" name="Picture 4" descr="Kostenloses Stock Foto zu automatisch, autonom, elektrik">
            <a:extLst>
              <a:ext uri="{FF2B5EF4-FFF2-40B4-BE49-F238E27FC236}">
                <a16:creationId xmlns:a16="http://schemas.microsoft.com/office/drawing/2014/main" id="{6A6956A3-4918-4EAA-A318-C3B8BCE4E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229" y="1579418"/>
            <a:ext cx="6742545" cy="5056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19130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37056-AFF0-4D55-8211-6A2FE72BC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7</a:t>
            </a:r>
            <a:r>
              <a:rPr lang="en-GB" noProof="0" dirty="0"/>
              <a:t>. </a:t>
            </a:r>
            <a:r>
              <a:rPr lang="en-GB" noProof="0" dirty="0" err="1"/>
              <a:t>Navig</a:t>
            </a:r>
            <a:r>
              <a:rPr lang="hu-HU" noProof="0" dirty="0" err="1"/>
              <a:t>ációs</a:t>
            </a:r>
            <a:r>
              <a:rPr lang="hu-HU" noProof="0" dirty="0"/>
              <a:t> alkalmazás</a:t>
            </a:r>
            <a:endParaRPr lang="en-GB" noProof="0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FA1B8CF-6818-452A-B01D-8EE8D5BE29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991" y="2050475"/>
            <a:ext cx="8036816" cy="414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15174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37056-AFF0-4D55-8211-6A2FE72BC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8</a:t>
            </a:r>
            <a:r>
              <a:rPr lang="en-GB" noProof="0" dirty="0"/>
              <a:t>. </a:t>
            </a:r>
            <a:r>
              <a:rPr lang="hu-HU" noProof="0" dirty="0"/>
              <a:t>Földtisztító</a:t>
            </a:r>
            <a:r>
              <a:rPr lang="en-GB" noProof="0" dirty="0"/>
              <a:t> robot</a:t>
            </a:r>
          </a:p>
        </p:txBody>
      </p:sp>
      <p:pic>
        <p:nvPicPr>
          <p:cNvPr id="9218" name="Picture 2" descr="Wall E Spielzeug Auf Beige Pad">
            <a:extLst>
              <a:ext uri="{FF2B5EF4-FFF2-40B4-BE49-F238E27FC236}">
                <a16:creationId xmlns:a16="http://schemas.microsoft.com/office/drawing/2014/main" id="{7DA1DDEB-7D19-4DC1-B710-6F7CB6363E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99"/>
          <a:stretch/>
        </p:blipFill>
        <p:spPr bwMode="auto">
          <a:xfrm>
            <a:off x="3064312" y="1865745"/>
            <a:ext cx="4572000" cy="4807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99659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6D5F9-23E3-4AF5-AC93-B8DBEE1F6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noProof="0" dirty="0"/>
              <a:t>Mi az intelligencia</a:t>
            </a:r>
            <a:r>
              <a:rPr lang="en-GB" noProof="0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706C77-ED40-4D9B-8439-830A0A3A6E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3082" y="1530967"/>
            <a:ext cx="11201401" cy="4351338"/>
          </a:xfrm>
        </p:spPr>
        <p:txBody>
          <a:bodyPr/>
          <a:lstStyle/>
          <a:p>
            <a:r>
              <a:rPr lang="hu-HU" sz="2700" dirty="0">
                <a:latin typeface="Poppins" panose="00000500000000000000" pitchFamily="2" charset="0"/>
                <a:cs typeface="Poppins" panose="00000500000000000000" pitchFamily="2" charset="0"/>
              </a:rPr>
              <a:t>Melyek voltak azok a dolgok, amelyeket inkább </a:t>
            </a:r>
            <a:r>
              <a:rPr lang="hu-HU" sz="2700" b="1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intelligensnek</a:t>
            </a:r>
            <a:r>
              <a:rPr lang="hu-HU" sz="2700" dirty="0">
                <a:latin typeface="Poppins" panose="00000500000000000000" pitchFamily="2" charset="0"/>
                <a:cs typeface="Poppins" panose="00000500000000000000" pitchFamily="2" charset="0"/>
              </a:rPr>
              <a:t> értékeltél?</a:t>
            </a:r>
            <a:endParaRPr lang="en-GB" sz="27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lvl="1"/>
            <a:r>
              <a:rPr lang="hu-HU" dirty="0">
                <a:latin typeface="Poppins" panose="00000500000000000000" pitchFamily="2" charset="0"/>
                <a:cs typeface="Poppins" panose="00000500000000000000" pitchFamily="2" charset="0"/>
              </a:rPr>
              <a:t>Miért pont ezeket választottad?</a:t>
            </a:r>
            <a:endParaRPr lang="en-GB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5" name="Picture 2" descr="Wall E Spielzeug Auf Beige Pad">
            <a:extLst>
              <a:ext uri="{FF2B5EF4-FFF2-40B4-BE49-F238E27FC236}">
                <a16:creationId xmlns:a16="http://schemas.microsoft.com/office/drawing/2014/main" id="{D3A2AA03-8E72-4925-8523-1FE324D7B3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99"/>
          <a:stretch/>
        </p:blipFill>
        <p:spPr bwMode="auto">
          <a:xfrm>
            <a:off x="8006425" y="4786961"/>
            <a:ext cx="1681456" cy="176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1B15966F-4C4E-4F47-B3BD-DC15319934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483" y="5173467"/>
            <a:ext cx="2571588" cy="1325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Kostenloses Stock Foto zu automatisch, autonom, elektrik">
            <a:extLst>
              <a:ext uri="{FF2B5EF4-FFF2-40B4-BE49-F238E27FC236}">
                <a16:creationId xmlns:a16="http://schemas.microsoft.com/office/drawing/2014/main" id="{5963BE73-037C-4263-B33F-46FBCFBA0C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505" y="5163957"/>
            <a:ext cx="1958115" cy="1468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Fahrzeug, Autonom, Autonomes Fahren, Selbsttätig">
            <a:extLst>
              <a:ext uri="{FF2B5EF4-FFF2-40B4-BE49-F238E27FC236}">
                <a16:creationId xmlns:a16="http://schemas.microsoft.com/office/drawing/2014/main" id="{9C8F20BB-0A52-40E2-965D-11255D0923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10" y="5343331"/>
            <a:ext cx="1841731" cy="128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Kostenloses Stock Foto zu aufgaben, business, drinnen">
            <a:extLst>
              <a:ext uri="{FF2B5EF4-FFF2-40B4-BE49-F238E27FC236}">
                <a16:creationId xmlns:a16="http://schemas.microsoft.com/office/drawing/2014/main" id="{0F8683F4-373D-4E2D-9F58-5057399146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856" y="3219814"/>
            <a:ext cx="1775108" cy="1185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Schule, Schulmaterial, Bildung, Klassenzimmer, Büro">
            <a:extLst>
              <a:ext uri="{FF2B5EF4-FFF2-40B4-BE49-F238E27FC236}">
                <a16:creationId xmlns:a16="http://schemas.microsoft.com/office/drawing/2014/main" id="{3A5A023A-8CC8-45A1-8C3C-FFF9DB46B0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877" y="2937860"/>
            <a:ext cx="1674182" cy="1749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Toast, Toaster, Frühstück, Küche, Gerät, Grau Küche">
            <a:extLst>
              <a:ext uri="{FF2B5EF4-FFF2-40B4-BE49-F238E27FC236}">
                <a16:creationId xmlns:a16="http://schemas.microsoft.com/office/drawing/2014/main" id="{862BC151-CDB5-4011-A88C-B7A6C5C7F7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156" y="2876477"/>
            <a:ext cx="1900160" cy="1749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Chatbot, Plaudern, Anwendung, Künstlich, Bot, Chatten">
            <a:extLst>
              <a:ext uri="{FF2B5EF4-FFF2-40B4-BE49-F238E27FC236}">
                <a16:creationId xmlns:a16="http://schemas.microsoft.com/office/drawing/2014/main" id="{04A61F55-B132-475E-8606-B93B4B018E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559" y="2811609"/>
            <a:ext cx="1841731" cy="1593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2F7D3A2D-0574-473C-A694-CFAF3340ED74}"/>
              </a:ext>
            </a:extLst>
          </p:cNvPr>
          <p:cNvSpPr txBox="1"/>
          <p:nvPr/>
        </p:nvSpPr>
        <p:spPr>
          <a:xfrm>
            <a:off x="555527" y="2568528"/>
            <a:ext cx="5653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1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4A76A2A9-F3A9-4B95-982B-F8721912A120}"/>
              </a:ext>
            </a:extLst>
          </p:cNvPr>
          <p:cNvSpPr txBox="1"/>
          <p:nvPr/>
        </p:nvSpPr>
        <p:spPr>
          <a:xfrm>
            <a:off x="2667365" y="2753194"/>
            <a:ext cx="5653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2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AF683093-30DA-410B-B739-2B2AEF5F56E8}"/>
              </a:ext>
            </a:extLst>
          </p:cNvPr>
          <p:cNvSpPr txBox="1"/>
          <p:nvPr/>
        </p:nvSpPr>
        <p:spPr>
          <a:xfrm>
            <a:off x="4823769" y="2850482"/>
            <a:ext cx="5653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3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ACC985D1-651C-4532-8C19-6EAD0B064038}"/>
              </a:ext>
            </a:extLst>
          </p:cNvPr>
          <p:cNvSpPr txBox="1"/>
          <p:nvPr/>
        </p:nvSpPr>
        <p:spPr>
          <a:xfrm>
            <a:off x="7068295" y="2480508"/>
            <a:ext cx="5653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4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E633A1A1-6831-4A80-A5B2-674103F46971}"/>
              </a:ext>
            </a:extLst>
          </p:cNvPr>
          <p:cNvSpPr txBox="1"/>
          <p:nvPr/>
        </p:nvSpPr>
        <p:spPr>
          <a:xfrm>
            <a:off x="540410" y="4965257"/>
            <a:ext cx="5653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5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853151A6-6735-4393-BF55-2D49EC1D47B8}"/>
              </a:ext>
            </a:extLst>
          </p:cNvPr>
          <p:cNvSpPr txBox="1"/>
          <p:nvPr/>
        </p:nvSpPr>
        <p:spPr>
          <a:xfrm>
            <a:off x="2942500" y="4822305"/>
            <a:ext cx="5653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6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683B247A-A23D-4384-B6CB-6BAB2136AEF8}"/>
              </a:ext>
            </a:extLst>
          </p:cNvPr>
          <p:cNvSpPr txBox="1"/>
          <p:nvPr/>
        </p:nvSpPr>
        <p:spPr>
          <a:xfrm>
            <a:off x="5202483" y="4822305"/>
            <a:ext cx="5653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7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4F7E3F0F-D462-4C11-A0FE-AD907638F654}"/>
              </a:ext>
            </a:extLst>
          </p:cNvPr>
          <p:cNvSpPr txBox="1"/>
          <p:nvPr/>
        </p:nvSpPr>
        <p:spPr>
          <a:xfrm>
            <a:off x="8006424" y="4467358"/>
            <a:ext cx="5653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0045362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E3BF8B-B346-4040-B3DC-50085786F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Lehetséges definíciók</a:t>
            </a:r>
            <a:endParaRPr lang="en-GB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10D7580-C43D-4D3D-BCD2-DC17CBDAA9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075333" cy="4351338"/>
          </a:xfrm>
        </p:spPr>
        <p:txBody>
          <a:bodyPr>
            <a:noAutofit/>
          </a:bodyPr>
          <a:lstStyle/>
          <a:p>
            <a:r>
              <a:rPr lang="hu-HU" sz="2600" dirty="0"/>
              <a:t>„Egy gép akkor intelligens, ha </a:t>
            </a:r>
            <a:r>
              <a:rPr lang="hu-HU" sz="2600" b="1" dirty="0">
                <a:solidFill>
                  <a:schemeClr val="accent1"/>
                </a:solidFill>
              </a:rPr>
              <a:t>úgy viselkedik, ahogy egy ember tenné </a:t>
            </a:r>
            <a:r>
              <a:rPr lang="hu-HU" sz="2600" dirty="0"/>
              <a:t>ugyanabban a helyzetben.” </a:t>
            </a:r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25083435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E3BF8B-B346-4040-B3DC-50085786F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Lehetséges definíciók</a:t>
            </a:r>
            <a:endParaRPr lang="en-GB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10D7580-C43D-4D3D-BCD2-DC17CBDAA9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075333" cy="4351338"/>
          </a:xfrm>
        </p:spPr>
        <p:txBody>
          <a:bodyPr>
            <a:noAutofit/>
          </a:bodyPr>
          <a:lstStyle/>
          <a:p>
            <a:r>
              <a:rPr lang="hu-HU" sz="2600" dirty="0"/>
              <a:t>„Egy gép akkor intelligens, ha </a:t>
            </a:r>
            <a:r>
              <a:rPr lang="hu-HU" sz="2600" b="1" dirty="0">
                <a:solidFill>
                  <a:schemeClr val="accent1"/>
                </a:solidFill>
              </a:rPr>
              <a:t>úgy viselkedik, ahogy egy ember tenné </a:t>
            </a:r>
            <a:r>
              <a:rPr lang="hu-HU" sz="2600" dirty="0"/>
              <a:t>ugyanabban a helyzetben.” </a:t>
            </a:r>
            <a:endParaRPr lang="en-GB" sz="2600" dirty="0"/>
          </a:p>
          <a:p>
            <a:r>
              <a:rPr lang="hu-HU" sz="2600" dirty="0"/>
              <a:t>„Az intelligencia egy rendszer azon képessége, amely alkalmassá teszi arra, hogy céljai elérése érdekében </a:t>
            </a:r>
            <a:r>
              <a:rPr lang="hu-HU" sz="2600" b="1" dirty="0">
                <a:solidFill>
                  <a:schemeClr val="accent1"/>
                </a:solidFill>
              </a:rPr>
              <a:t>alkalmazkodni tudjon </a:t>
            </a:r>
            <a:r>
              <a:rPr lang="hu-HU" sz="2600" dirty="0"/>
              <a:t>számos különböző környezethez.” </a:t>
            </a:r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23963140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E3BF8B-B346-4040-B3DC-50085786F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Lehetséges definíciók</a:t>
            </a:r>
            <a:endParaRPr lang="en-GB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10D7580-C43D-4D3D-BCD2-DC17CBDAA9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075333" cy="4351338"/>
          </a:xfrm>
        </p:spPr>
        <p:txBody>
          <a:bodyPr>
            <a:noAutofit/>
          </a:bodyPr>
          <a:lstStyle/>
          <a:p>
            <a:r>
              <a:rPr lang="hu-HU" sz="2600" dirty="0"/>
              <a:t>„Egy gép akkor intelligens, ha </a:t>
            </a:r>
            <a:r>
              <a:rPr lang="hu-HU" sz="2600" b="1" dirty="0">
                <a:solidFill>
                  <a:schemeClr val="accent1"/>
                </a:solidFill>
              </a:rPr>
              <a:t>úgy viselkedik, ahogy egy ember tenné </a:t>
            </a:r>
            <a:r>
              <a:rPr lang="hu-HU" sz="2600" dirty="0"/>
              <a:t>ugyanabban a helyzetben.” </a:t>
            </a:r>
            <a:endParaRPr lang="en-GB" sz="2600" dirty="0"/>
          </a:p>
          <a:p>
            <a:r>
              <a:rPr lang="hu-HU" sz="2600" dirty="0"/>
              <a:t>„Az intelligencia egy rendszer azon képessége, amely alkalmassá teszi arra, hogy céljai elérése érdekében </a:t>
            </a:r>
            <a:r>
              <a:rPr lang="hu-HU" sz="2600" b="1" dirty="0">
                <a:solidFill>
                  <a:schemeClr val="accent1"/>
                </a:solidFill>
              </a:rPr>
              <a:t>alkalmazkodni tudjon </a:t>
            </a:r>
            <a:r>
              <a:rPr lang="hu-HU" sz="2600" dirty="0"/>
              <a:t>számos különböző környezethez.” </a:t>
            </a:r>
            <a:endParaRPr lang="en-GB" sz="2600" dirty="0"/>
          </a:p>
          <a:p>
            <a:r>
              <a:rPr lang="hu-HU" sz="2600" dirty="0"/>
              <a:t>„Az intelligencia annak a </a:t>
            </a:r>
            <a:r>
              <a:rPr lang="hu-HU" sz="2600" b="1" dirty="0">
                <a:solidFill>
                  <a:schemeClr val="accent1"/>
                </a:solidFill>
              </a:rPr>
              <a:t>képesség</a:t>
            </a:r>
            <a:r>
              <a:rPr lang="hu-HU" sz="2600" dirty="0"/>
              <a:t>nek a számítástani része, amely </a:t>
            </a:r>
            <a:r>
              <a:rPr lang="hu-HU" sz="2600" b="1" dirty="0">
                <a:solidFill>
                  <a:schemeClr val="accent1"/>
                </a:solidFill>
              </a:rPr>
              <a:t>a célok elérését </a:t>
            </a:r>
            <a:r>
              <a:rPr lang="hu-HU" sz="2600" dirty="0"/>
              <a:t>teszi lehetővé a világban.” </a:t>
            </a:r>
          </a:p>
          <a:p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29467455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E3BF8B-B346-4040-B3DC-50085786F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Lehetséges definíciók</a:t>
            </a:r>
            <a:endParaRPr lang="en-GB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10D7580-C43D-4D3D-BCD2-DC17CBDAA9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075333" cy="4351338"/>
          </a:xfrm>
        </p:spPr>
        <p:txBody>
          <a:bodyPr>
            <a:noAutofit/>
          </a:bodyPr>
          <a:lstStyle/>
          <a:p>
            <a:r>
              <a:rPr lang="hu-HU" sz="2600" dirty="0"/>
              <a:t>„Egy gép akkor intelligens, ha </a:t>
            </a:r>
            <a:r>
              <a:rPr lang="hu-HU" sz="2600" b="1" dirty="0">
                <a:solidFill>
                  <a:schemeClr val="accent1"/>
                </a:solidFill>
              </a:rPr>
              <a:t>úgy viselkedik, ahogy egy ember tenné </a:t>
            </a:r>
            <a:r>
              <a:rPr lang="hu-HU" sz="2600" dirty="0"/>
              <a:t>ugyanabban a helyzetben.” </a:t>
            </a:r>
            <a:endParaRPr lang="en-GB" sz="2600" dirty="0"/>
          </a:p>
          <a:p>
            <a:r>
              <a:rPr lang="hu-HU" sz="2600" dirty="0"/>
              <a:t>„Az intelligencia egy rendszer azon képessége, amely alkalmassá teszi arra, hogy céljai elérése érdekében </a:t>
            </a:r>
            <a:r>
              <a:rPr lang="hu-HU" sz="2600" b="1" dirty="0">
                <a:solidFill>
                  <a:schemeClr val="accent1"/>
                </a:solidFill>
              </a:rPr>
              <a:t>alkalmazkodni tudjon </a:t>
            </a:r>
            <a:r>
              <a:rPr lang="hu-HU" sz="2600" dirty="0"/>
              <a:t>számos különböző környezethez.” </a:t>
            </a:r>
            <a:endParaRPr lang="en-GB" sz="2600" dirty="0"/>
          </a:p>
          <a:p>
            <a:r>
              <a:rPr lang="hu-HU" sz="2600" dirty="0"/>
              <a:t>„Az intelligencia annak a </a:t>
            </a:r>
            <a:r>
              <a:rPr lang="hu-HU" sz="2600" b="1" dirty="0">
                <a:solidFill>
                  <a:schemeClr val="accent1"/>
                </a:solidFill>
              </a:rPr>
              <a:t>képesség</a:t>
            </a:r>
            <a:r>
              <a:rPr lang="hu-HU" sz="2600" dirty="0"/>
              <a:t>nek a számítástani része, amely </a:t>
            </a:r>
            <a:r>
              <a:rPr lang="hu-HU" sz="2600" b="1" dirty="0">
                <a:solidFill>
                  <a:schemeClr val="accent1"/>
                </a:solidFill>
              </a:rPr>
              <a:t>a célok elérését </a:t>
            </a:r>
            <a:r>
              <a:rPr lang="hu-HU" sz="2600" dirty="0"/>
              <a:t>teszi lehetővé a világban.” </a:t>
            </a:r>
          </a:p>
          <a:p>
            <a:r>
              <a:rPr lang="hu-HU" sz="2600" dirty="0"/>
              <a:t>„Az intelligencia láthatólag két dolog kombinációja: azé a képességé, hogy ‘gyorsan </a:t>
            </a:r>
            <a:r>
              <a:rPr lang="hu-HU" sz="2600" b="1" dirty="0">
                <a:solidFill>
                  <a:schemeClr val="accent1"/>
                </a:solidFill>
              </a:rPr>
              <a:t>kitaláljunk valamit</a:t>
            </a:r>
            <a:r>
              <a:rPr lang="hu-HU" sz="2600" dirty="0"/>
              <a:t>’, valamint, hogy amire már korábban rájöttünk, azt ‘</a:t>
            </a:r>
            <a:r>
              <a:rPr lang="hu-HU" sz="2600" b="1" dirty="0">
                <a:solidFill>
                  <a:schemeClr val="accent1"/>
                </a:solidFill>
              </a:rPr>
              <a:t>elő tudjuk hívni és megismételni</a:t>
            </a:r>
            <a:r>
              <a:rPr lang="hu-HU" sz="2600" dirty="0"/>
              <a:t>’.” </a:t>
            </a:r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2185369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F4CDE26-5378-445C-9CD5-32A8CEBB2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noProof="0" dirty="0"/>
              <a:t>Definíció</a:t>
            </a:r>
            <a:endParaRPr lang="en-GB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F8B8C7-DC60-426D-ACEA-FC3FF36D7F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2071238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F4CDE26-5378-445C-9CD5-32A8CEBB2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Az MI térképe</a:t>
            </a:r>
            <a:endParaRPr lang="de-AT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F8B8C7-DC60-426D-ACEA-FC3FF36D7F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6103202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B33638-5D0E-4F3F-8276-6E591C069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Az MI térképe</a:t>
            </a:r>
            <a:endParaRPr lang="en-GB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6B8B153-1340-41E8-B118-B10B8593D9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Az MI </a:t>
            </a:r>
            <a:r>
              <a:rPr lang="hu-HU" b="1" dirty="0">
                <a:solidFill>
                  <a:schemeClr val="accent1"/>
                </a:solidFill>
              </a:rPr>
              <a:t>hatalmas terület </a:t>
            </a:r>
            <a:r>
              <a:rPr lang="hu-HU" dirty="0"/>
              <a:t>és számos témát foglal magába.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44924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B33638-5D0E-4F3F-8276-6E591C069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Az MI térképe</a:t>
            </a:r>
            <a:endParaRPr lang="en-GB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6B8B153-1340-41E8-B118-B10B8593D9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Az MI </a:t>
            </a:r>
            <a:r>
              <a:rPr lang="hu-HU" b="1" dirty="0">
                <a:solidFill>
                  <a:schemeClr val="accent1"/>
                </a:solidFill>
              </a:rPr>
              <a:t>hatalmas terület </a:t>
            </a:r>
            <a:r>
              <a:rPr lang="hu-HU" dirty="0"/>
              <a:t>és számos témát foglal magába. </a:t>
            </a:r>
            <a:endParaRPr lang="en-GB" dirty="0"/>
          </a:p>
          <a:p>
            <a:pPr>
              <a:buClr>
                <a:schemeClr val="tx1"/>
              </a:buClr>
            </a:pPr>
            <a:r>
              <a:rPr lang="hu-HU" b="1" dirty="0">
                <a:solidFill>
                  <a:schemeClr val="accent1"/>
                </a:solidFill>
              </a:rPr>
              <a:t>Sokféleképpen </a:t>
            </a:r>
            <a:r>
              <a:rPr lang="hu-HU" dirty="0"/>
              <a:t>kategorizálható/strukturálható.</a:t>
            </a:r>
          </a:p>
          <a:p>
            <a:endParaRPr lang="en-GB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0500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B33638-5D0E-4F3F-8276-6E591C069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Az MI térképe</a:t>
            </a:r>
            <a:endParaRPr lang="en-GB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6B8B153-1340-41E8-B118-B10B8593D9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Az MI </a:t>
            </a:r>
            <a:r>
              <a:rPr lang="hu-HU" b="1" dirty="0">
                <a:solidFill>
                  <a:schemeClr val="accent1"/>
                </a:solidFill>
              </a:rPr>
              <a:t>hatalmas terület </a:t>
            </a:r>
            <a:r>
              <a:rPr lang="hu-HU" dirty="0"/>
              <a:t>és számos témát foglal magába. </a:t>
            </a:r>
            <a:endParaRPr lang="en-GB" dirty="0"/>
          </a:p>
          <a:p>
            <a:pPr>
              <a:buClr>
                <a:schemeClr val="tx1"/>
              </a:buClr>
            </a:pPr>
            <a:r>
              <a:rPr lang="hu-HU" b="1" dirty="0">
                <a:solidFill>
                  <a:schemeClr val="accent1"/>
                </a:solidFill>
              </a:rPr>
              <a:t>Sokféleképpen </a:t>
            </a:r>
            <a:r>
              <a:rPr lang="hu-HU" dirty="0"/>
              <a:t>kategorizálható/strukturálható.</a:t>
            </a:r>
          </a:p>
          <a:p>
            <a:r>
              <a:rPr lang="hu-HU" dirty="0"/>
              <a:t>A következőkben az MI-</a:t>
            </a:r>
            <a:r>
              <a:rPr lang="hu-HU" dirty="0" err="1"/>
              <a:t>hez</a:t>
            </a:r>
            <a:r>
              <a:rPr lang="hu-HU" dirty="0"/>
              <a:t> tartozó területek </a:t>
            </a:r>
            <a:r>
              <a:rPr lang="hu-HU" b="1" dirty="0">
                <a:solidFill>
                  <a:schemeClr val="accent1"/>
                </a:solidFill>
              </a:rPr>
              <a:t>egyfajta </a:t>
            </a:r>
            <a:r>
              <a:rPr lang="hu-HU" dirty="0"/>
              <a:t>strukturálását láthatjuk: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46931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lipse 6">
            <a:extLst>
              <a:ext uri="{FF2B5EF4-FFF2-40B4-BE49-F238E27FC236}">
                <a16:creationId xmlns:a16="http://schemas.microsoft.com/office/drawing/2014/main" id="{EA5BBC0F-EF14-444D-B24E-3533377EF228}"/>
              </a:ext>
            </a:extLst>
          </p:cNvPr>
          <p:cNvSpPr/>
          <p:nvPr/>
        </p:nvSpPr>
        <p:spPr>
          <a:xfrm>
            <a:off x="873155" y="3243578"/>
            <a:ext cx="5181600" cy="3375555"/>
          </a:xfrm>
          <a:prstGeom prst="ellipse">
            <a:avLst/>
          </a:prstGeom>
          <a:solidFill>
            <a:schemeClr val="accent3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dirty="0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5432FF0D-EFAC-4526-BD2F-8B5FC72FC432}"/>
              </a:ext>
            </a:extLst>
          </p:cNvPr>
          <p:cNvSpPr/>
          <p:nvPr/>
        </p:nvSpPr>
        <p:spPr>
          <a:xfrm>
            <a:off x="873155" y="1044525"/>
            <a:ext cx="5181600" cy="3375555"/>
          </a:xfrm>
          <a:prstGeom prst="ellipse">
            <a:avLst/>
          </a:prstGeom>
          <a:solidFill>
            <a:schemeClr val="accent4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dirty="0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317C6AC8-7AD5-40BC-881D-78B407D91CD5}"/>
              </a:ext>
            </a:extLst>
          </p:cNvPr>
          <p:cNvSpPr/>
          <p:nvPr/>
        </p:nvSpPr>
        <p:spPr>
          <a:xfrm>
            <a:off x="4798958" y="1037634"/>
            <a:ext cx="5181600" cy="3375555"/>
          </a:xfrm>
          <a:prstGeom prst="ellipse">
            <a:avLst/>
          </a:prstGeom>
          <a:solidFill>
            <a:srgbClr val="00B05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dirty="0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E4D408D1-89BD-478C-B4CE-ECEB6F5E2745}"/>
              </a:ext>
            </a:extLst>
          </p:cNvPr>
          <p:cNvSpPr/>
          <p:nvPr/>
        </p:nvSpPr>
        <p:spPr>
          <a:xfrm>
            <a:off x="4798958" y="3243578"/>
            <a:ext cx="5181600" cy="3375555"/>
          </a:xfrm>
          <a:prstGeom prst="ellipse">
            <a:avLst/>
          </a:prstGeom>
          <a:solidFill>
            <a:srgbClr val="00B0F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dirty="0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A5FE9E00-BBEA-4634-9F29-D639E5925617}"/>
              </a:ext>
            </a:extLst>
          </p:cNvPr>
          <p:cNvSpPr/>
          <p:nvPr/>
        </p:nvSpPr>
        <p:spPr>
          <a:xfrm>
            <a:off x="4053207" y="2576943"/>
            <a:ext cx="2642966" cy="2642966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b="1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8B76BA19-C764-46AD-BB08-01306DA50EC5}"/>
              </a:ext>
            </a:extLst>
          </p:cNvPr>
          <p:cNvSpPr txBox="1"/>
          <p:nvPr/>
        </p:nvSpPr>
        <p:spPr>
          <a:xfrm>
            <a:off x="1699671" y="1470204"/>
            <a:ext cx="312742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dirty="0"/>
              <a:t>Érzékelés</a:t>
            </a:r>
            <a:endParaRPr lang="en-GB" sz="4000" dirty="0"/>
          </a:p>
          <a:p>
            <a:pPr algn="ctr"/>
            <a:r>
              <a:rPr lang="hu-HU" sz="2400" dirty="0"/>
              <a:t>Képfelismerés</a:t>
            </a:r>
            <a:endParaRPr lang="en-GB" sz="2400" dirty="0"/>
          </a:p>
          <a:p>
            <a:pPr algn="ctr"/>
            <a:r>
              <a:rPr lang="hu-HU" sz="2400" dirty="0"/>
              <a:t>Szenzoros adatok</a:t>
            </a:r>
            <a:endParaRPr lang="en-GB" sz="2400" dirty="0"/>
          </a:p>
          <a:p>
            <a:pPr algn="ctr"/>
            <a:r>
              <a:rPr lang="en-GB" sz="2400" dirty="0"/>
              <a:t>…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5A1820F1-2F51-442E-B6B1-1F69B187F02F}"/>
              </a:ext>
            </a:extLst>
          </p:cNvPr>
          <p:cNvSpPr txBox="1"/>
          <p:nvPr/>
        </p:nvSpPr>
        <p:spPr>
          <a:xfrm>
            <a:off x="1699671" y="4596462"/>
            <a:ext cx="322764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dirty="0"/>
              <a:t>Tanulás</a:t>
            </a:r>
            <a:endParaRPr lang="en-GB" sz="4000" dirty="0"/>
          </a:p>
          <a:p>
            <a:pPr algn="ctr"/>
            <a:r>
              <a:rPr lang="hu-HU" sz="2400" dirty="0"/>
              <a:t>Felügyelt tanulás</a:t>
            </a:r>
            <a:endParaRPr lang="en-GB" sz="2400" dirty="0"/>
          </a:p>
          <a:p>
            <a:pPr algn="ctr"/>
            <a:r>
              <a:rPr lang="hu-HU" sz="2400" dirty="0"/>
              <a:t>Megerősítéses tanulás</a:t>
            </a:r>
            <a:endParaRPr lang="en-GB" sz="2400" dirty="0"/>
          </a:p>
          <a:p>
            <a:pPr algn="ctr"/>
            <a:r>
              <a:rPr lang="en-GB" sz="2400" dirty="0"/>
              <a:t>…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89B8BDDD-8CEF-4AE3-9140-BD03BFC7F0C5}"/>
              </a:ext>
            </a:extLst>
          </p:cNvPr>
          <p:cNvSpPr txBox="1"/>
          <p:nvPr/>
        </p:nvSpPr>
        <p:spPr>
          <a:xfrm>
            <a:off x="5888623" y="4596462"/>
            <a:ext cx="322764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dirty="0"/>
              <a:t>Tudás</a:t>
            </a:r>
            <a:endParaRPr lang="en-GB" sz="4000" dirty="0"/>
          </a:p>
          <a:p>
            <a:pPr algn="ctr"/>
            <a:r>
              <a:rPr lang="hu-HU" sz="2400" dirty="0"/>
              <a:t>Tudás tárolása</a:t>
            </a:r>
            <a:endParaRPr lang="en-GB" sz="2400" dirty="0"/>
          </a:p>
          <a:p>
            <a:pPr algn="ctr"/>
            <a:r>
              <a:rPr lang="hu-HU" sz="2400" dirty="0"/>
              <a:t>Adatbázisok</a:t>
            </a:r>
            <a:endParaRPr lang="en-GB" sz="2400" dirty="0"/>
          </a:p>
          <a:p>
            <a:pPr algn="ctr"/>
            <a:r>
              <a:rPr lang="en-GB" sz="2400" dirty="0"/>
              <a:t>…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6059953A-58A2-4FAB-9801-8C9315A67EB8}"/>
              </a:ext>
            </a:extLst>
          </p:cNvPr>
          <p:cNvSpPr txBox="1"/>
          <p:nvPr/>
        </p:nvSpPr>
        <p:spPr>
          <a:xfrm>
            <a:off x="5998166" y="1470204"/>
            <a:ext cx="322764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dirty="0"/>
              <a:t>Gondolkodás</a:t>
            </a:r>
            <a:endParaRPr lang="en-GB" sz="4000" dirty="0"/>
          </a:p>
          <a:p>
            <a:pPr algn="ctr"/>
            <a:r>
              <a:rPr lang="en-GB" sz="2400" dirty="0" err="1"/>
              <a:t>Logi</a:t>
            </a:r>
            <a:r>
              <a:rPr lang="hu-HU" sz="2400" dirty="0" err="1"/>
              <a:t>ka</a:t>
            </a:r>
            <a:endParaRPr lang="en-GB" sz="2400" dirty="0"/>
          </a:p>
          <a:p>
            <a:pPr algn="ctr"/>
            <a:r>
              <a:rPr lang="hu-HU" sz="2400" dirty="0"/>
              <a:t>Útkeresés</a:t>
            </a:r>
            <a:endParaRPr lang="en-GB" sz="2400" dirty="0"/>
          </a:p>
          <a:p>
            <a:pPr algn="ctr"/>
            <a:r>
              <a:rPr lang="en-GB" sz="2400" dirty="0"/>
              <a:t>…</a:t>
            </a: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56D10FD6-940A-4A88-8DC6-8DD9BC4DEC7A}"/>
              </a:ext>
            </a:extLst>
          </p:cNvPr>
          <p:cNvSpPr/>
          <p:nvPr/>
        </p:nvSpPr>
        <p:spPr>
          <a:xfrm>
            <a:off x="3758585" y="153661"/>
            <a:ext cx="3293533" cy="1912630"/>
          </a:xfrm>
          <a:prstGeom prst="ellipse">
            <a:avLst/>
          </a:prstGeom>
          <a:solidFill>
            <a:schemeClr val="accent1">
              <a:lumMod val="20000"/>
              <a:lumOff val="8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CBB9CC6D-7D90-47BF-82B5-853CBD96F1E9}"/>
              </a:ext>
            </a:extLst>
          </p:cNvPr>
          <p:cNvSpPr txBox="1"/>
          <p:nvPr/>
        </p:nvSpPr>
        <p:spPr>
          <a:xfrm>
            <a:off x="3760867" y="257300"/>
            <a:ext cx="322764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dirty="0"/>
              <a:t>Cselekvés</a:t>
            </a:r>
            <a:endParaRPr lang="en-GB" sz="4000" dirty="0"/>
          </a:p>
          <a:p>
            <a:pPr algn="ctr"/>
            <a:r>
              <a:rPr lang="hu-HU" sz="2400" dirty="0"/>
              <a:t>Mozgás</a:t>
            </a:r>
            <a:endParaRPr lang="en-GB" sz="2400" dirty="0"/>
          </a:p>
          <a:p>
            <a:pPr algn="ctr"/>
            <a:r>
              <a:rPr lang="hu-HU" sz="2400" dirty="0"/>
              <a:t>Vizualizáció</a:t>
            </a:r>
            <a:endParaRPr lang="en-GB" sz="2400" dirty="0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6275FBE0-9747-46DA-ACE3-1FA392953791}"/>
              </a:ext>
            </a:extLst>
          </p:cNvPr>
          <p:cNvSpPr txBox="1"/>
          <p:nvPr/>
        </p:nvSpPr>
        <p:spPr>
          <a:xfrm>
            <a:off x="4115156" y="3241913"/>
            <a:ext cx="2519067" cy="113877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hu-HU" sz="3400" b="1" dirty="0">
                <a:solidFill>
                  <a:schemeClr val="bg2"/>
                </a:solidFill>
              </a:rPr>
              <a:t>Mesterséges intelligencia</a:t>
            </a:r>
            <a:endParaRPr lang="en-GB" sz="3400" b="1" dirty="0">
              <a:solidFill>
                <a:schemeClr val="bg2"/>
              </a:solidFill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51B4FD3E-0C1A-4446-B2AC-8A17FB18E9DD}"/>
              </a:ext>
            </a:extLst>
          </p:cNvPr>
          <p:cNvSpPr txBox="1"/>
          <p:nvPr/>
        </p:nvSpPr>
        <p:spPr>
          <a:xfrm>
            <a:off x="2038139" y="3651009"/>
            <a:ext cx="2020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Neurális hálózatok</a:t>
            </a:r>
            <a:endParaRPr lang="en-GB" dirty="0"/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B605524D-BA6A-4306-8280-957BA7101713}"/>
              </a:ext>
            </a:extLst>
          </p:cNvPr>
          <p:cNvSpPr txBox="1"/>
          <p:nvPr/>
        </p:nvSpPr>
        <p:spPr>
          <a:xfrm>
            <a:off x="6732087" y="3651009"/>
            <a:ext cx="1835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Gráfok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07115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38F06-942E-440B-8A10-8BCD74537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Gondolkodás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1385B8-7831-4633-8C25-4A3DB3FEBD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9693408" cy="4509861"/>
          </a:xfrm>
        </p:spPr>
        <p:txBody>
          <a:bodyPr>
            <a:normAutofit/>
          </a:bodyPr>
          <a:lstStyle/>
          <a:p>
            <a:r>
              <a:rPr lang="hu-HU" b="1" dirty="0">
                <a:solidFill>
                  <a:schemeClr val="accent1"/>
                </a:solidFill>
              </a:rPr>
              <a:t>Ide tartozik:</a:t>
            </a:r>
            <a:endParaRPr lang="en-GB" b="1" dirty="0">
              <a:solidFill>
                <a:schemeClr val="accent1"/>
              </a:solidFill>
            </a:endParaRPr>
          </a:p>
          <a:p>
            <a:pPr lvl="1"/>
            <a:r>
              <a:rPr lang="hu-HU" dirty="0"/>
              <a:t>Következtetés</a:t>
            </a:r>
            <a:endParaRPr lang="en-GB" dirty="0"/>
          </a:p>
          <a:p>
            <a:pPr lvl="1"/>
            <a:r>
              <a:rPr lang="en-GB" dirty="0" err="1"/>
              <a:t>Logi</a:t>
            </a:r>
            <a:r>
              <a:rPr lang="hu-HU" dirty="0" err="1"/>
              <a:t>ka</a:t>
            </a:r>
            <a:endParaRPr lang="en-GB" dirty="0"/>
          </a:p>
          <a:p>
            <a:pPr lvl="1"/>
            <a:r>
              <a:rPr lang="hu-HU" dirty="0"/>
              <a:t>Problémamegoldás</a:t>
            </a:r>
          </a:p>
          <a:p>
            <a:pPr lvl="1"/>
            <a:r>
              <a:rPr lang="en-GB" dirty="0"/>
              <a:t>…</a:t>
            </a:r>
          </a:p>
          <a:p>
            <a:r>
              <a:rPr lang="hu-HU" b="1" dirty="0">
                <a:solidFill>
                  <a:schemeClr val="accent1"/>
                </a:solidFill>
              </a:rPr>
              <a:t>Példák:</a:t>
            </a:r>
            <a:endParaRPr lang="en-GB" b="1" dirty="0">
              <a:solidFill>
                <a:schemeClr val="accent1"/>
              </a:solidFill>
            </a:endParaRPr>
          </a:p>
          <a:p>
            <a:pPr lvl="1"/>
            <a:r>
              <a:rPr lang="hu-HU" dirty="0"/>
              <a:t>Legrövidebb út megtalálása</a:t>
            </a:r>
          </a:p>
          <a:p>
            <a:pPr lvl="1"/>
            <a:r>
              <a:rPr lang="hu-HU" dirty="0"/>
              <a:t>Cselekvések értékének kiszámítása egy játékban</a:t>
            </a:r>
          </a:p>
          <a:p>
            <a:pPr lvl="2"/>
            <a:r>
              <a:rPr lang="hu-HU" dirty="0"/>
              <a:t>Legjobb cselekvés kiválasztása</a:t>
            </a:r>
          </a:p>
          <a:p>
            <a:pPr lvl="1"/>
            <a:r>
              <a:rPr lang="hu-HU" dirty="0"/>
              <a:t>Tények alapján igaz állításokra vonatkozó következtetések levonása</a:t>
            </a:r>
            <a:endParaRPr lang="en-GB" dirty="0"/>
          </a:p>
        </p:txBody>
      </p:sp>
      <p:pic>
        <p:nvPicPr>
          <p:cNvPr id="1026" name="Picture 2" descr="Idea, Cloud, Think, Concept, Symbol, Design, Business">
            <a:extLst>
              <a:ext uri="{FF2B5EF4-FFF2-40B4-BE49-F238E27FC236}">
                <a16:creationId xmlns:a16="http://schemas.microsoft.com/office/drawing/2014/main" id="{D6B511ED-4DE3-4B1A-B488-2034CA18C0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9"/>
          <a:stretch/>
        </p:blipFill>
        <p:spPr bwMode="auto">
          <a:xfrm flipH="1">
            <a:off x="6096000" y="681037"/>
            <a:ext cx="3861596" cy="3391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32281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38F06-942E-440B-8A10-8BCD74537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Tudás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1385B8-7831-4633-8C25-4A3DB3FEBD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9693408" cy="4544981"/>
          </a:xfrm>
        </p:spPr>
        <p:txBody>
          <a:bodyPr/>
          <a:lstStyle/>
          <a:p>
            <a:r>
              <a:rPr lang="hu-HU" b="1" dirty="0">
                <a:solidFill>
                  <a:schemeClr val="accent1"/>
                </a:solidFill>
              </a:rPr>
              <a:t>Ide tartozik:</a:t>
            </a:r>
            <a:endParaRPr lang="en-GB" b="1" dirty="0">
              <a:solidFill>
                <a:schemeClr val="accent1"/>
              </a:solidFill>
            </a:endParaRPr>
          </a:p>
          <a:p>
            <a:pPr lvl="1"/>
            <a:r>
              <a:rPr lang="hu-HU" dirty="0"/>
              <a:t>Tudás tárolása</a:t>
            </a:r>
            <a:endParaRPr lang="en-GB" dirty="0"/>
          </a:p>
          <a:p>
            <a:pPr lvl="1"/>
            <a:r>
              <a:rPr lang="hu-HU" dirty="0"/>
              <a:t>Adatbázisok</a:t>
            </a:r>
            <a:endParaRPr lang="en-GB" dirty="0"/>
          </a:p>
          <a:p>
            <a:pPr lvl="1"/>
            <a:r>
              <a:rPr lang="hu-HU" dirty="0"/>
              <a:t>Ontológiák</a:t>
            </a:r>
            <a:endParaRPr lang="en-GB" dirty="0"/>
          </a:p>
          <a:p>
            <a:pPr lvl="1"/>
            <a:r>
              <a:rPr lang="en-GB" dirty="0"/>
              <a:t>…</a:t>
            </a:r>
          </a:p>
          <a:p>
            <a:r>
              <a:rPr lang="hu-HU" b="1" dirty="0">
                <a:solidFill>
                  <a:schemeClr val="accent1"/>
                </a:solidFill>
              </a:rPr>
              <a:t>Példák:</a:t>
            </a:r>
            <a:endParaRPr lang="en-GB" b="1" dirty="0">
              <a:solidFill>
                <a:schemeClr val="accent1"/>
              </a:solidFill>
            </a:endParaRPr>
          </a:p>
          <a:p>
            <a:pPr lvl="1"/>
            <a:r>
              <a:rPr lang="hu-HU" dirty="0"/>
              <a:t>Hatékony hozzáférés a tárolt tudáshoz</a:t>
            </a:r>
            <a:endParaRPr lang="en-GB" dirty="0"/>
          </a:p>
          <a:p>
            <a:pPr lvl="1"/>
            <a:r>
              <a:rPr lang="hu-HU" dirty="0"/>
              <a:t>Adatok közötti kapcsolatok tárolása</a:t>
            </a:r>
            <a:endParaRPr lang="en-GB" dirty="0"/>
          </a:p>
          <a:p>
            <a:pPr lvl="1"/>
            <a:r>
              <a:rPr lang="hu-HU" dirty="0"/>
              <a:t>Jó kategorizálás az adatok csoportosításához</a:t>
            </a:r>
            <a:endParaRPr lang="en-GB" dirty="0"/>
          </a:p>
        </p:txBody>
      </p:sp>
      <p:pic>
        <p:nvPicPr>
          <p:cNvPr id="2050" name="Picture 2" descr="Owl, Sabibudía, Books, Teaching, Library, To Teach">
            <a:extLst>
              <a:ext uri="{FF2B5EF4-FFF2-40B4-BE49-F238E27FC236}">
                <a16:creationId xmlns:a16="http://schemas.microsoft.com/office/drawing/2014/main" id="{8A870A76-6F1F-48CD-BC77-FA7AFEEF1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234" y="487394"/>
            <a:ext cx="2772076" cy="351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23760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38F06-942E-440B-8A10-8BCD74537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Tanulás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1385B8-7831-4633-8C25-4A3DB3FEBD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693408" cy="4667250"/>
          </a:xfrm>
        </p:spPr>
        <p:txBody>
          <a:bodyPr>
            <a:normAutofit/>
          </a:bodyPr>
          <a:lstStyle/>
          <a:p>
            <a:r>
              <a:rPr lang="hu-HU" b="1" dirty="0">
                <a:solidFill>
                  <a:schemeClr val="accent1"/>
                </a:solidFill>
              </a:rPr>
              <a:t>Ide tartozik:</a:t>
            </a:r>
            <a:endParaRPr lang="en-GB" b="1" dirty="0">
              <a:solidFill>
                <a:schemeClr val="accent1"/>
              </a:solidFill>
            </a:endParaRPr>
          </a:p>
          <a:p>
            <a:pPr lvl="1"/>
            <a:r>
              <a:rPr lang="hu-HU" dirty="0"/>
              <a:t>Felügyelt tanulás</a:t>
            </a:r>
            <a:endParaRPr lang="en-GB" dirty="0"/>
          </a:p>
          <a:p>
            <a:pPr lvl="1"/>
            <a:r>
              <a:rPr lang="hu-HU" dirty="0"/>
              <a:t>Megerősítéses tanulás</a:t>
            </a:r>
            <a:endParaRPr lang="en-GB" dirty="0"/>
          </a:p>
          <a:p>
            <a:pPr lvl="1"/>
            <a:r>
              <a:rPr lang="hu-HU" dirty="0"/>
              <a:t>Felügyelet nélküli tanulás</a:t>
            </a:r>
            <a:endParaRPr lang="en-GB" dirty="0"/>
          </a:p>
          <a:p>
            <a:pPr lvl="1"/>
            <a:r>
              <a:rPr lang="en-GB" dirty="0"/>
              <a:t>…</a:t>
            </a:r>
          </a:p>
          <a:p>
            <a:r>
              <a:rPr lang="hu-HU" b="1" dirty="0">
                <a:solidFill>
                  <a:schemeClr val="accent1"/>
                </a:solidFill>
              </a:rPr>
              <a:t>Példák:</a:t>
            </a:r>
            <a:endParaRPr lang="en-GB" b="1" dirty="0">
              <a:solidFill>
                <a:schemeClr val="accent1"/>
              </a:solidFill>
            </a:endParaRPr>
          </a:p>
          <a:p>
            <a:pPr lvl="1"/>
            <a:r>
              <a:rPr lang="hu-HU" dirty="0"/>
              <a:t>Algoritmusok tanítása példákkal</a:t>
            </a:r>
          </a:p>
          <a:p>
            <a:pPr lvl="1"/>
            <a:r>
              <a:rPr lang="hu-HU" dirty="0"/>
              <a:t>Algoritmusok tanítása büntetéssel és jutalmazással</a:t>
            </a:r>
          </a:p>
          <a:p>
            <a:pPr lvl="1"/>
            <a:r>
              <a:rPr lang="hu-HU" dirty="0"/>
              <a:t>Személyre szabott (egyedi) hirdetés</a:t>
            </a:r>
            <a:endParaRPr lang="en-GB" dirty="0"/>
          </a:p>
        </p:txBody>
      </p:sp>
      <p:pic>
        <p:nvPicPr>
          <p:cNvPr id="3074" name="Picture 2" descr="Reading, Studying, Lawyer, Pastor, Black, Man, White">
            <a:extLst>
              <a:ext uri="{FF2B5EF4-FFF2-40B4-BE49-F238E27FC236}">
                <a16:creationId xmlns:a16="http://schemas.microsoft.com/office/drawing/2014/main" id="{46504125-4C72-4A89-84B2-2883583C0A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" t="1720" r="1032" b="1309"/>
          <a:stretch/>
        </p:blipFill>
        <p:spPr bwMode="auto">
          <a:xfrm>
            <a:off x="5690685" y="650624"/>
            <a:ext cx="4552750" cy="3388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17708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A6CC4-9A72-470F-A733-654276391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Érzékelés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1522BA-84CD-4422-BA1E-819443422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319657" cy="4351338"/>
          </a:xfrm>
        </p:spPr>
        <p:txBody>
          <a:bodyPr>
            <a:normAutofit/>
          </a:bodyPr>
          <a:lstStyle/>
          <a:p>
            <a:r>
              <a:rPr lang="hu-HU" b="1" dirty="0">
                <a:solidFill>
                  <a:schemeClr val="accent1"/>
                </a:solidFill>
              </a:rPr>
              <a:t>Ide tartozik:</a:t>
            </a:r>
            <a:endParaRPr lang="en-GB" b="1" dirty="0">
              <a:solidFill>
                <a:schemeClr val="accent1"/>
              </a:solidFill>
            </a:endParaRPr>
          </a:p>
          <a:p>
            <a:pPr lvl="1"/>
            <a:r>
              <a:rPr lang="hu-HU" dirty="0"/>
              <a:t>Bármi, ami a környezet érzékelésével </a:t>
            </a:r>
          </a:p>
          <a:p>
            <a:pPr marL="457200" lvl="1" indent="0">
              <a:buNone/>
            </a:pPr>
            <a:r>
              <a:rPr lang="hu-HU" dirty="0"/>
              <a:t>   kapcsolatos</a:t>
            </a:r>
            <a:endParaRPr lang="en-GB" dirty="0"/>
          </a:p>
          <a:p>
            <a:pPr lvl="1"/>
            <a:r>
              <a:rPr lang="hu-HU" dirty="0"/>
              <a:t>Szenzoros adatok</a:t>
            </a:r>
            <a:endParaRPr lang="en-GB" dirty="0"/>
          </a:p>
          <a:p>
            <a:pPr lvl="1"/>
            <a:r>
              <a:rPr lang="hu-HU" dirty="0"/>
              <a:t>Képfelismerés</a:t>
            </a:r>
            <a:endParaRPr lang="en-GB" dirty="0"/>
          </a:p>
          <a:p>
            <a:pPr lvl="1"/>
            <a:r>
              <a:rPr lang="en-GB" dirty="0"/>
              <a:t>…</a:t>
            </a:r>
          </a:p>
          <a:p>
            <a:r>
              <a:rPr lang="hu-HU" b="1" dirty="0">
                <a:solidFill>
                  <a:schemeClr val="accent1"/>
                </a:solidFill>
              </a:rPr>
              <a:t>Példák:</a:t>
            </a:r>
            <a:endParaRPr lang="en-GB" b="1" dirty="0">
              <a:solidFill>
                <a:schemeClr val="accent1"/>
              </a:solidFill>
            </a:endParaRPr>
          </a:p>
          <a:p>
            <a:pPr lvl="1"/>
            <a:r>
              <a:rPr lang="hu-HU" dirty="0"/>
              <a:t>Ultrahangos szenzorok használata tárgyak felismeréséhez</a:t>
            </a:r>
          </a:p>
          <a:p>
            <a:pPr lvl="1"/>
            <a:r>
              <a:rPr lang="hu-HU" dirty="0"/>
              <a:t>Kamerák használata emberek megkülönböztetésére</a:t>
            </a:r>
            <a:endParaRPr lang="en-GB" dirty="0"/>
          </a:p>
          <a:p>
            <a:pPr lvl="1"/>
            <a:r>
              <a:rPr lang="hu-HU" dirty="0"/>
              <a:t>utasítások felismerése</a:t>
            </a:r>
            <a:endParaRPr lang="en-GB" dirty="0"/>
          </a:p>
        </p:txBody>
      </p:sp>
      <p:pic>
        <p:nvPicPr>
          <p:cNvPr id="4098" name="Picture 2" descr="Columbus, Line Art, Binocular, Explorer, History">
            <a:extLst>
              <a:ext uri="{FF2B5EF4-FFF2-40B4-BE49-F238E27FC236}">
                <a16:creationId xmlns:a16="http://schemas.microsoft.com/office/drawing/2014/main" id="{F5E3F721-1317-4E8B-A005-3933C450FB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480" y="235269"/>
            <a:ext cx="2912776" cy="4481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94746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8269F-2D9F-499E-8BF9-4FD4519A8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Cselekvés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FC4CAC-6F7C-40B2-B04A-68B9805368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b="1" dirty="0">
                <a:solidFill>
                  <a:schemeClr val="accent1"/>
                </a:solidFill>
              </a:rPr>
              <a:t>Ide tartozik:</a:t>
            </a:r>
            <a:endParaRPr lang="en-GB" b="1" dirty="0">
              <a:solidFill>
                <a:schemeClr val="accent1"/>
              </a:solidFill>
            </a:endParaRPr>
          </a:p>
          <a:p>
            <a:pPr lvl="1"/>
            <a:r>
              <a:rPr lang="hu-HU" dirty="0"/>
              <a:t>Bármilyen környezettel való interakció</a:t>
            </a:r>
            <a:endParaRPr lang="en-GB" dirty="0"/>
          </a:p>
          <a:p>
            <a:r>
              <a:rPr lang="hu-HU" b="1" dirty="0">
                <a:solidFill>
                  <a:schemeClr val="accent1"/>
                </a:solidFill>
              </a:rPr>
              <a:t>Példák:</a:t>
            </a:r>
            <a:endParaRPr lang="en-GB" b="1" dirty="0">
              <a:solidFill>
                <a:schemeClr val="accent1"/>
              </a:solidFill>
            </a:endParaRPr>
          </a:p>
          <a:p>
            <a:pPr lvl="1"/>
            <a:r>
              <a:rPr lang="hu-HU" dirty="0"/>
              <a:t>Eredmények megjelenítése a kijelzőn</a:t>
            </a:r>
          </a:p>
          <a:p>
            <a:pPr lvl="1"/>
            <a:r>
              <a:rPr lang="hu-HU" dirty="0"/>
              <a:t>Vezetés a megadott célponthoz</a:t>
            </a:r>
          </a:p>
          <a:p>
            <a:pPr lvl="1"/>
            <a:r>
              <a:rPr lang="hu-HU" dirty="0"/>
              <a:t>Alacsony akkumulátorszint jelzése</a:t>
            </a:r>
            <a:endParaRPr lang="en-GB" dirty="0"/>
          </a:p>
        </p:txBody>
      </p:sp>
      <p:pic>
        <p:nvPicPr>
          <p:cNvPr id="5122" name="Picture 2" descr="Snail, Engine, Turbo, Move, Speed, Shell, Animal, Fast">
            <a:extLst>
              <a:ext uri="{FF2B5EF4-FFF2-40B4-BE49-F238E27FC236}">
                <a16:creationId xmlns:a16="http://schemas.microsoft.com/office/drawing/2014/main" id="{C07B0E25-66EB-425C-A403-4DC3BEE85B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9920" y="4431243"/>
            <a:ext cx="4077903" cy="223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3092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6D5F9-23E3-4AF5-AC93-B8DBEE1F6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noProof="0" dirty="0"/>
              <a:t>Mesterséges intelligencia (MI)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706C77-ED40-4D9B-8439-830A0A3A6E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807129" cy="4351338"/>
          </a:xfrm>
        </p:spPr>
        <p:txBody>
          <a:bodyPr/>
          <a:lstStyle/>
          <a:p>
            <a:r>
              <a:rPr lang="hu-HU" dirty="0"/>
              <a:t>Az informatikához tartozó szakterület</a:t>
            </a:r>
            <a:endParaRPr lang="en-GB" dirty="0"/>
          </a:p>
          <a:p>
            <a:pPr lvl="1"/>
            <a:r>
              <a:rPr lang="hu-HU" dirty="0"/>
              <a:t>Intelligens gépek létrehozása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38051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Kép 14">
            <a:extLst>
              <a:ext uri="{FF2B5EF4-FFF2-40B4-BE49-F238E27FC236}">
                <a16:creationId xmlns:a16="http://schemas.microsoft.com/office/drawing/2014/main" id="{5316ED0D-99EC-4B29-945A-08C983146D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877" y="3756887"/>
            <a:ext cx="4016383" cy="28447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E377DB6-0015-45D7-B9CC-1394D972C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Példák kategorizálása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579120-BC99-4496-9007-B7B8F11115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440333" cy="4351338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hu-HU" b="1" dirty="0">
                <a:solidFill>
                  <a:schemeClr val="accent1"/>
                </a:solidFill>
              </a:rPr>
              <a:t>Melyik</a:t>
            </a:r>
            <a:r>
              <a:rPr lang="hu-HU" dirty="0"/>
              <a:t> területhez </a:t>
            </a:r>
            <a:r>
              <a:rPr lang="hu-HU" b="1" dirty="0">
                <a:solidFill>
                  <a:schemeClr val="accent1"/>
                </a:solidFill>
              </a:rPr>
              <a:t>tartoznak </a:t>
            </a:r>
            <a:r>
              <a:rPr lang="hu-HU" dirty="0"/>
              <a:t>az alábbi példák?</a:t>
            </a:r>
          </a:p>
          <a:p>
            <a:r>
              <a:rPr lang="hu-HU" dirty="0"/>
              <a:t>Több jó válasz is lehetséges!</a:t>
            </a:r>
            <a:endParaRPr lang="en-GB" dirty="0"/>
          </a:p>
          <a:p>
            <a:endParaRPr lang="en-GB" dirty="0"/>
          </a:p>
        </p:txBody>
      </p:sp>
      <p:pic>
        <p:nvPicPr>
          <p:cNvPr id="5" name="Grafik 23">
            <a:extLst>
              <a:ext uri="{FF2B5EF4-FFF2-40B4-BE49-F238E27FC236}">
                <a16:creationId xmlns:a16="http://schemas.microsoft.com/office/drawing/2014/main" id="{193BF5CA-DF05-49E7-BFF4-EDCF46C915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94115" y="3794633"/>
            <a:ext cx="546043" cy="546043"/>
          </a:xfrm>
          <a:prstGeom prst="rect">
            <a:avLst/>
          </a:prstGeom>
        </p:spPr>
      </p:pic>
      <p:pic>
        <p:nvPicPr>
          <p:cNvPr id="6" name="Grafik 23">
            <a:extLst>
              <a:ext uri="{FF2B5EF4-FFF2-40B4-BE49-F238E27FC236}">
                <a16:creationId xmlns:a16="http://schemas.microsoft.com/office/drawing/2014/main" id="{2C4D5DB9-3D10-4C6E-8086-F0CE174F10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84830" y="3248590"/>
            <a:ext cx="546043" cy="546043"/>
          </a:xfrm>
          <a:prstGeom prst="rect">
            <a:avLst/>
          </a:prstGeom>
        </p:spPr>
      </p:pic>
      <p:pic>
        <p:nvPicPr>
          <p:cNvPr id="7" name="Grafik 23">
            <a:extLst>
              <a:ext uri="{FF2B5EF4-FFF2-40B4-BE49-F238E27FC236}">
                <a16:creationId xmlns:a16="http://schemas.microsoft.com/office/drawing/2014/main" id="{BC7AC45B-99BF-418A-8FAC-CC43E20F33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32981" y="5267833"/>
            <a:ext cx="546043" cy="546043"/>
          </a:xfrm>
          <a:prstGeom prst="rect">
            <a:avLst/>
          </a:prstGeom>
        </p:spPr>
      </p:pic>
      <p:pic>
        <p:nvPicPr>
          <p:cNvPr id="8" name="Grafik 9">
            <a:extLst>
              <a:ext uri="{FF2B5EF4-FFF2-40B4-BE49-F238E27FC236}">
                <a16:creationId xmlns:a16="http://schemas.microsoft.com/office/drawing/2014/main" id="{29D4E1AB-8BB7-40D3-942C-843AB6F9CD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37246" y="3720018"/>
            <a:ext cx="619127" cy="619127"/>
          </a:xfrm>
          <a:prstGeom prst="rect">
            <a:avLst/>
          </a:prstGeom>
        </p:spPr>
      </p:pic>
      <p:pic>
        <p:nvPicPr>
          <p:cNvPr id="9" name="Grafik 23">
            <a:extLst>
              <a:ext uri="{FF2B5EF4-FFF2-40B4-BE49-F238E27FC236}">
                <a16:creationId xmlns:a16="http://schemas.microsoft.com/office/drawing/2014/main" id="{7DDB6665-E2B2-47FB-9A54-031CB86BFC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52147" y="3468346"/>
            <a:ext cx="546043" cy="546043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486555AA-72A3-4D9B-9D27-6A6B6DC07A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15604" y="4397510"/>
            <a:ext cx="619127" cy="619127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88283A0C-C8FD-4968-B588-482299513152}"/>
              </a:ext>
            </a:extLst>
          </p:cNvPr>
          <p:cNvSpPr txBox="1"/>
          <p:nvPr/>
        </p:nvSpPr>
        <p:spPr>
          <a:xfrm>
            <a:off x="6539822" y="3521611"/>
            <a:ext cx="3392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… </a:t>
            </a:r>
            <a:r>
              <a:rPr lang="hu-HU" sz="2400" dirty="0"/>
              <a:t>ide tartozik</a:t>
            </a:r>
            <a:endParaRPr lang="en-GB" sz="2400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D40093FE-615A-4853-9F12-BBE2BE62A640}"/>
              </a:ext>
            </a:extLst>
          </p:cNvPr>
          <p:cNvSpPr txBox="1"/>
          <p:nvPr/>
        </p:nvSpPr>
        <p:spPr>
          <a:xfrm>
            <a:off x="6481453" y="4491545"/>
            <a:ext cx="3392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… </a:t>
            </a:r>
            <a:r>
              <a:rPr lang="hu-HU" sz="2400" dirty="0"/>
              <a:t>talán ide tartozik</a:t>
            </a:r>
            <a:endParaRPr lang="en-GB" sz="2400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B905E321-DCF5-45D1-AE95-9361A7A609B9}"/>
              </a:ext>
            </a:extLst>
          </p:cNvPr>
          <p:cNvSpPr txBox="1"/>
          <p:nvPr/>
        </p:nvSpPr>
        <p:spPr>
          <a:xfrm>
            <a:off x="6481453" y="5461479"/>
            <a:ext cx="4172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… </a:t>
            </a:r>
            <a:r>
              <a:rPr lang="hu-HU" sz="2400" dirty="0"/>
              <a:t>talán nem ide tartozik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0148888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37056-AFF0-4D55-8211-6A2FE72BC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1. </a:t>
            </a:r>
            <a:r>
              <a:rPr lang="hu-HU" dirty="0"/>
              <a:t>Kenyérpirító</a:t>
            </a:r>
            <a:endParaRPr lang="en-GB" noProof="0" dirty="0"/>
          </a:p>
        </p:txBody>
      </p:sp>
      <p:pic>
        <p:nvPicPr>
          <p:cNvPr id="1026" name="Picture 2" descr="Toast, Toaster, Frühstück, Küche, Gerät, Grau Küche">
            <a:extLst>
              <a:ext uri="{FF2B5EF4-FFF2-40B4-BE49-F238E27FC236}">
                <a16:creationId xmlns:a16="http://schemas.microsoft.com/office/drawing/2014/main" id="{E16C0A24-D447-463E-8D0E-DC8DE00E0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29" y="1955800"/>
            <a:ext cx="4634288" cy="4266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DB7BEAF7-4015-435E-8D85-BD3943F341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562" y="1690688"/>
            <a:ext cx="5052038" cy="3578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9730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>
            <a:extLst>
              <a:ext uri="{FF2B5EF4-FFF2-40B4-BE49-F238E27FC236}">
                <a16:creationId xmlns:a16="http://schemas.microsoft.com/office/drawing/2014/main" id="{E9E1855A-0A79-4E35-B246-30832BFE20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562" y="1690688"/>
            <a:ext cx="5052038" cy="35783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737056-AFF0-4D55-8211-6A2FE72BC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1. </a:t>
            </a:r>
            <a:r>
              <a:rPr lang="hu-HU" noProof="0" dirty="0"/>
              <a:t>Kenyérpirító</a:t>
            </a:r>
            <a:endParaRPr lang="en-GB" noProof="0" dirty="0"/>
          </a:p>
        </p:txBody>
      </p:sp>
      <p:pic>
        <p:nvPicPr>
          <p:cNvPr id="1026" name="Picture 2" descr="Toast, Toaster, Frühstück, Küche, Gerät, Grau Küche">
            <a:extLst>
              <a:ext uri="{FF2B5EF4-FFF2-40B4-BE49-F238E27FC236}">
                <a16:creationId xmlns:a16="http://schemas.microsoft.com/office/drawing/2014/main" id="{E16C0A24-D447-463E-8D0E-DC8DE00E0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29" y="1955800"/>
            <a:ext cx="4634288" cy="4266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D958727A-3E84-4292-B6DD-4BFA2671D7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583772" y="879070"/>
            <a:ext cx="811618" cy="811618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C558DDE2-113D-4EA8-9F02-902ACBC777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50234" y="1417435"/>
            <a:ext cx="811618" cy="811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0440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37056-AFF0-4D55-8211-6A2FE72BC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3. </a:t>
            </a:r>
            <a:r>
              <a:rPr lang="hu-HU" noProof="0" dirty="0"/>
              <a:t>Sakk</a:t>
            </a:r>
            <a:r>
              <a:rPr lang="en-GB" noProof="0" dirty="0"/>
              <a:t>robot</a:t>
            </a:r>
          </a:p>
        </p:txBody>
      </p:sp>
      <p:pic>
        <p:nvPicPr>
          <p:cNvPr id="4098" name="Picture 2" descr="Kostenloses Stock Foto zu aufgaben, business, drinnen">
            <a:extLst>
              <a:ext uri="{FF2B5EF4-FFF2-40B4-BE49-F238E27FC236}">
                <a16:creationId xmlns:a16="http://schemas.microsoft.com/office/drawing/2014/main" id="{2AF01070-469E-4F9A-BB2F-47B180B9C3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95" y="2125134"/>
            <a:ext cx="4766356" cy="3183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8301A00A-483B-4497-8D11-A82563B6DD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562" y="1690688"/>
            <a:ext cx="5052038" cy="3578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9614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ép 9">
            <a:extLst>
              <a:ext uri="{FF2B5EF4-FFF2-40B4-BE49-F238E27FC236}">
                <a16:creationId xmlns:a16="http://schemas.microsoft.com/office/drawing/2014/main" id="{3A0CB75A-F676-4710-A73F-F7998C3FBC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562" y="1690688"/>
            <a:ext cx="5052038" cy="35783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737056-AFF0-4D55-8211-6A2FE72BC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3. </a:t>
            </a:r>
            <a:r>
              <a:rPr lang="hu-HU" noProof="0" dirty="0"/>
              <a:t>Sakk</a:t>
            </a:r>
            <a:r>
              <a:rPr lang="en-GB" noProof="0" dirty="0"/>
              <a:t>robot</a:t>
            </a:r>
          </a:p>
        </p:txBody>
      </p:sp>
      <p:pic>
        <p:nvPicPr>
          <p:cNvPr id="4098" name="Picture 2" descr="Kostenloses Stock Foto zu aufgaben, business, drinnen">
            <a:extLst>
              <a:ext uri="{FF2B5EF4-FFF2-40B4-BE49-F238E27FC236}">
                <a16:creationId xmlns:a16="http://schemas.microsoft.com/office/drawing/2014/main" id="{2AF01070-469E-4F9A-BB2F-47B180B9C3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95" y="2125134"/>
            <a:ext cx="4766356" cy="3183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332D7FF7-7A30-4602-AA7C-FD3483E22E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583772" y="1027906"/>
            <a:ext cx="811618" cy="811618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C920E3D6-507C-4E53-AC6D-490135238B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760794" y="1589006"/>
            <a:ext cx="811618" cy="81161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BDAA2D9C-90A0-439F-836C-A94831D765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760794" y="3429000"/>
            <a:ext cx="811618" cy="811618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BD2F5182-2C6F-4B54-AFC6-D0A8698373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64273" y="3429000"/>
            <a:ext cx="873127" cy="873127"/>
          </a:xfrm>
          <a:prstGeom prst="rect">
            <a:avLst/>
          </a:prstGeom>
        </p:spPr>
      </p:pic>
      <p:pic>
        <p:nvPicPr>
          <p:cNvPr id="9" name="Grafik 9">
            <a:extLst>
              <a:ext uri="{FF2B5EF4-FFF2-40B4-BE49-F238E27FC236}">
                <a16:creationId xmlns:a16="http://schemas.microsoft.com/office/drawing/2014/main" id="{B3197D71-93F8-4AD7-8A0F-8ECFF1A76B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48913" y="1601668"/>
            <a:ext cx="873127" cy="87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9019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37056-AFF0-4D55-8211-6A2FE72BC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5</a:t>
            </a:r>
            <a:r>
              <a:rPr lang="en-GB" noProof="0" dirty="0"/>
              <a:t>. </a:t>
            </a:r>
            <a:r>
              <a:rPr lang="hu-HU" noProof="0" dirty="0"/>
              <a:t>Önvezető autó</a:t>
            </a:r>
            <a:endParaRPr lang="en-GB" noProof="0" dirty="0"/>
          </a:p>
        </p:txBody>
      </p:sp>
      <p:pic>
        <p:nvPicPr>
          <p:cNvPr id="6148" name="Picture 4" descr="Fahrzeug, Autonom, Autonomes Fahren, Selbsttätig">
            <a:extLst>
              <a:ext uri="{FF2B5EF4-FFF2-40B4-BE49-F238E27FC236}">
                <a16:creationId xmlns:a16="http://schemas.microsoft.com/office/drawing/2014/main" id="{91D55836-0550-4715-B687-FB0A845D58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76" y="1755294"/>
            <a:ext cx="4782017" cy="3347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FC400E5B-6E71-4E49-AC04-723402193C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562" y="1690688"/>
            <a:ext cx="5052038" cy="3578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4708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ép 9">
            <a:extLst>
              <a:ext uri="{FF2B5EF4-FFF2-40B4-BE49-F238E27FC236}">
                <a16:creationId xmlns:a16="http://schemas.microsoft.com/office/drawing/2014/main" id="{BD885F49-3642-4054-9ADC-F771FD1895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562" y="1690688"/>
            <a:ext cx="5052038" cy="35783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737056-AFF0-4D55-8211-6A2FE72BC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5</a:t>
            </a:r>
            <a:r>
              <a:rPr lang="en-GB" noProof="0" dirty="0"/>
              <a:t>. </a:t>
            </a:r>
            <a:r>
              <a:rPr lang="hu-HU" noProof="0" dirty="0"/>
              <a:t>Önvezető autó</a:t>
            </a:r>
            <a:endParaRPr lang="en-GB" noProof="0" dirty="0"/>
          </a:p>
        </p:txBody>
      </p:sp>
      <p:pic>
        <p:nvPicPr>
          <p:cNvPr id="6148" name="Picture 4" descr="Fahrzeug, Autonom, Autonomes Fahren, Selbsttätig">
            <a:extLst>
              <a:ext uri="{FF2B5EF4-FFF2-40B4-BE49-F238E27FC236}">
                <a16:creationId xmlns:a16="http://schemas.microsoft.com/office/drawing/2014/main" id="{91D55836-0550-4715-B687-FB0A845D58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76" y="1755294"/>
            <a:ext cx="4782017" cy="3347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2D222019-144D-4DAA-AD8B-1A44AF496D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50234" y="3408464"/>
            <a:ext cx="811618" cy="811618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16131502-9837-4E30-BB32-25577CE769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560245" y="1027906"/>
            <a:ext cx="811618" cy="81161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586E58ED-F644-4D3F-890C-50B14CCDAB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731546" y="1589006"/>
            <a:ext cx="811618" cy="811618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B9D2E58E-9124-470A-B026-4322413EC0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731546" y="3408464"/>
            <a:ext cx="811618" cy="81161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8D384C69-5622-484B-A425-C1C7F3FC06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50234" y="1620902"/>
            <a:ext cx="811618" cy="811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3144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37056-AFF0-4D55-8211-6A2FE72BC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6</a:t>
            </a:r>
            <a:r>
              <a:rPr lang="en-GB" noProof="0" dirty="0"/>
              <a:t>. </a:t>
            </a:r>
            <a:r>
              <a:rPr lang="hu-HU" noProof="0" dirty="0"/>
              <a:t>Takarító robot</a:t>
            </a:r>
            <a:endParaRPr lang="en-GB" noProof="0" dirty="0"/>
          </a:p>
        </p:txBody>
      </p:sp>
      <p:pic>
        <p:nvPicPr>
          <p:cNvPr id="10244" name="Picture 4" descr="Kostenloses Stock Foto zu automatisch, autonom, elektrik">
            <a:extLst>
              <a:ext uri="{FF2B5EF4-FFF2-40B4-BE49-F238E27FC236}">
                <a16:creationId xmlns:a16="http://schemas.microsoft.com/office/drawing/2014/main" id="{6A6956A3-4918-4EAA-A318-C3B8BCE4E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64" y="1719503"/>
            <a:ext cx="4558658" cy="3418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737AD8FA-A975-4E9B-A7B2-6FB1FA7492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562" y="1690688"/>
            <a:ext cx="5052038" cy="3578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7569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ép 9">
            <a:extLst>
              <a:ext uri="{FF2B5EF4-FFF2-40B4-BE49-F238E27FC236}">
                <a16:creationId xmlns:a16="http://schemas.microsoft.com/office/drawing/2014/main" id="{9C3E46EA-4E51-4C5A-9AEF-3187DD0B2E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562" y="1690688"/>
            <a:ext cx="5052038" cy="35783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737056-AFF0-4D55-8211-6A2FE72BC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6</a:t>
            </a:r>
            <a:r>
              <a:rPr lang="en-GB" noProof="0" dirty="0"/>
              <a:t>. </a:t>
            </a:r>
            <a:r>
              <a:rPr lang="hu-HU" noProof="0" dirty="0"/>
              <a:t>Takarító</a:t>
            </a:r>
            <a:r>
              <a:rPr lang="en-GB" noProof="0" dirty="0"/>
              <a:t> robot</a:t>
            </a:r>
          </a:p>
        </p:txBody>
      </p:sp>
      <p:pic>
        <p:nvPicPr>
          <p:cNvPr id="10244" name="Picture 4" descr="Kostenloses Stock Foto zu automatisch, autonom, elektrik">
            <a:extLst>
              <a:ext uri="{FF2B5EF4-FFF2-40B4-BE49-F238E27FC236}">
                <a16:creationId xmlns:a16="http://schemas.microsoft.com/office/drawing/2014/main" id="{6A6956A3-4918-4EAA-A318-C3B8BCE4E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64" y="1719503"/>
            <a:ext cx="4558658" cy="3418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F2AE9B98-CC5D-4946-AC4D-F5E72CBC9A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17571" y="950434"/>
            <a:ext cx="811618" cy="81161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E0A651E6-1DBD-495E-8EF9-F3D2BE2854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785974" y="1619324"/>
            <a:ext cx="811618" cy="81161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E1C66D23-0343-4773-9329-1BCAD14CEF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50234" y="1619324"/>
            <a:ext cx="811618" cy="811618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A4DE412B-6D30-4C8B-909A-26108AC2E9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785974" y="3319941"/>
            <a:ext cx="873127" cy="87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5009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5AC2CB-9419-4A5C-B5CF-1AB82EC70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Az MI térképe</a:t>
            </a:r>
            <a:endParaRPr lang="en-GB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ADFDFFF-86E8-42E7-BF52-0689579BD3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528208" cy="4351338"/>
          </a:xfrm>
        </p:spPr>
        <p:txBody>
          <a:bodyPr/>
          <a:lstStyle/>
          <a:p>
            <a:r>
              <a:rPr lang="hu-HU" dirty="0"/>
              <a:t>Az MI-</a:t>
            </a:r>
            <a:r>
              <a:rPr lang="hu-HU" dirty="0" err="1"/>
              <a:t>nek</a:t>
            </a:r>
            <a:r>
              <a:rPr lang="hu-HU" dirty="0"/>
              <a:t> </a:t>
            </a:r>
            <a:r>
              <a:rPr lang="hu-HU" b="1" dirty="0">
                <a:solidFill>
                  <a:schemeClr val="accent1"/>
                </a:solidFill>
              </a:rPr>
              <a:t>számos </a:t>
            </a:r>
            <a:r>
              <a:rPr lang="hu-HU" dirty="0"/>
              <a:t>területe van </a:t>
            </a:r>
          </a:p>
          <a:p>
            <a:pPr lvl="1"/>
            <a:r>
              <a:rPr lang="hu-HU" dirty="0"/>
              <a:t>A gépi tanulás csak egy közülük…</a:t>
            </a:r>
          </a:p>
          <a:p>
            <a:r>
              <a:rPr lang="hu-HU" dirty="0"/>
              <a:t>A legtöbb rendszer több </a:t>
            </a:r>
            <a:r>
              <a:rPr lang="hu-HU" b="1" dirty="0">
                <a:solidFill>
                  <a:schemeClr val="accent1"/>
                </a:solidFill>
              </a:rPr>
              <a:t>terület kombinációja </a:t>
            </a:r>
            <a:endParaRPr lang="en-GB" b="1" dirty="0">
              <a:solidFill>
                <a:schemeClr val="accent1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1478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6D5F9-23E3-4AF5-AC93-B8DBEE1F6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Artificial Intelligence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706C77-ED40-4D9B-8439-830A0A3A6E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807129" cy="4351338"/>
          </a:xfrm>
        </p:spPr>
        <p:txBody>
          <a:bodyPr/>
          <a:lstStyle/>
          <a:p>
            <a:r>
              <a:rPr lang="hu-HU" dirty="0"/>
              <a:t>Az informatikához tartozó szakterület</a:t>
            </a:r>
            <a:endParaRPr lang="en-GB" dirty="0"/>
          </a:p>
          <a:p>
            <a:pPr lvl="1"/>
            <a:r>
              <a:rPr lang="hu-HU" dirty="0"/>
              <a:t>Intelligens gépek létrehozása</a:t>
            </a:r>
            <a:endParaRPr lang="en-GB" dirty="0"/>
          </a:p>
          <a:p>
            <a:r>
              <a:rPr lang="hu-HU" dirty="0"/>
              <a:t>Az informatikában </a:t>
            </a:r>
            <a:r>
              <a:rPr lang="hu-HU" b="1" dirty="0">
                <a:solidFill>
                  <a:schemeClr val="accent1"/>
                </a:solidFill>
              </a:rPr>
              <a:t>nincs egységes meghatározása </a:t>
            </a:r>
            <a:r>
              <a:rPr lang="hu-HU" dirty="0"/>
              <a:t>a(z) (mesterséges) intelligenciának!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754698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F4CDE26-5378-445C-9CD5-32A8CEBB2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Lehetőségek és korlátok</a:t>
            </a:r>
            <a:endParaRPr lang="de-AT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F8B8C7-DC60-426D-ACEA-FC3FF36D7F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15315093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42F0C2-848F-436C-A73A-C12C6F06B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Video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C6E2272-41C1-4C90-99D7-ED83F883DB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EN: </a:t>
            </a:r>
            <a:r>
              <a:rPr lang="en-GB" dirty="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https://youtu.be/alIq_wG9FNk</a:t>
            </a:r>
            <a:endParaRPr lang="en-GB" dirty="0">
              <a:solidFill>
                <a:schemeClr val="accent1"/>
              </a:solidFill>
            </a:endParaRPr>
          </a:p>
          <a:p>
            <a:r>
              <a:rPr lang="en-GB" dirty="0"/>
              <a:t>DE: </a:t>
            </a:r>
            <a:r>
              <a:rPr lang="en-GB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https://youtu.be/92P0-mKMq9I</a:t>
            </a:r>
            <a:endParaRPr lang="en-GB" dirty="0">
              <a:solidFill>
                <a:schemeClr val="accent1"/>
              </a:solidFill>
            </a:endParaRPr>
          </a:p>
          <a:p>
            <a:r>
              <a:rPr lang="en-GB" dirty="0"/>
              <a:t>HU:</a:t>
            </a:r>
          </a:p>
        </p:txBody>
      </p:sp>
    </p:spTree>
    <p:extLst>
      <p:ext uri="{BB962C8B-B14F-4D97-AF65-F5344CB8AC3E}">
        <p14:creationId xmlns:p14="http://schemas.microsoft.com/office/powerpoint/2010/main" val="418004975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37056-AFF0-4D55-8211-6A2FE72BC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8</a:t>
            </a:r>
            <a:r>
              <a:rPr lang="en-GB" noProof="0" dirty="0"/>
              <a:t>. </a:t>
            </a:r>
            <a:r>
              <a:rPr lang="hu-HU" noProof="0" dirty="0"/>
              <a:t>Földtisztító</a:t>
            </a:r>
            <a:r>
              <a:rPr lang="en-GB" noProof="0" dirty="0"/>
              <a:t> robot</a:t>
            </a:r>
          </a:p>
        </p:txBody>
      </p:sp>
      <p:pic>
        <p:nvPicPr>
          <p:cNvPr id="9218" name="Picture 2" descr="Wall E Spielzeug Auf Beige Pad">
            <a:extLst>
              <a:ext uri="{FF2B5EF4-FFF2-40B4-BE49-F238E27FC236}">
                <a16:creationId xmlns:a16="http://schemas.microsoft.com/office/drawing/2014/main" id="{7DA1DDEB-7D19-4DC1-B710-6F7CB6363E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99"/>
          <a:stretch/>
        </p:blipFill>
        <p:spPr bwMode="auto">
          <a:xfrm>
            <a:off x="397436" y="1466348"/>
            <a:ext cx="4572000" cy="4807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97C0EEE4-E67F-485F-980D-CE78282611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562" y="1690688"/>
            <a:ext cx="5052038" cy="3578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74358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ép 9">
            <a:extLst>
              <a:ext uri="{FF2B5EF4-FFF2-40B4-BE49-F238E27FC236}">
                <a16:creationId xmlns:a16="http://schemas.microsoft.com/office/drawing/2014/main" id="{3E4DAD83-61BB-4A75-957A-28FF9B9FA0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562" y="1690688"/>
            <a:ext cx="5052038" cy="35783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737056-AFF0-4D55-8211-6A2FE72BC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8</a:t>
            </a:r>
            <a:r>
              <a:rPr lang="en-GB" noProof="0" dirty="0"/>
              <a:t>. </a:t>
            </a:r>
            <a:r>
              <a:rPr lang="hu-HU" noProof="0" dirty="0"/>
              <a:t>Földtisztító</a:t>
            </a:r>
            <a:r>
              <a:rPr lang="en-GB" noProof="0" dirty="0"/>
              <a:t> robot</a:t>
            </a:r>
          </a:p>
        </p:txBody>
      </p:sp>
      <p:pic>
        <p:nvPicPr>
          <p:cNvPr id="9218" name="Picture 2" descr="Wall E Spielzeug Auf Beige Pad">
            <a:extLst>
              <a:ext uri="{FF2B5EF4-FFF2-40B4-BE49-F238E27FC236}">
                <a16:creationId xmlns:a16="http://schemas.microsoft.com/office/drawing/2014/main" id="{7DA1DDEB-7D19-4DC1-B710-6F7CB6363E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99"/>
          <a:stretch/>
        </p:blipFill>
        <p:spPr bwMode="auto">
          <a:xfrm>
            <a:off x="397436" y="1466348"/>
            <a:ext cx="4572000" cy="4807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C40C18C9-D13F-4ABF-9D42-C28CAC2C7C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50234" y="3464302"/>
            <a:ext cx="811618" cy="811618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72C15F3E-0609-4791-BD4A-2401029C1D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599468" y="1007747"/>
            <a:ext cx="811618" cy="81161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85B02179-C7A4-4021-BA72-09BF546159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748702" y="1690688"/>
            <a:ext cx="811618" cy="811618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EABC2044-E519-4B1A-BE46-D9C4E3644C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748702" y="3422060"/>
            <a:ext cx="811618" cy="81161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F09BFE67-75C1-440F-8714-64744A2F34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50234" y="1698350"/>
            <a:ext cx="811618" cy="811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15497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2675B74-B0F2-437B-97D0-39E4B38D3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8</a:t>
            </a:r>
            <a:r>
              <a:rPr lang="en-GB" noProof="0" dirty="0"/>
              <a:t>. </a:t>
            </a:r>
            <a:r>
              <a:rPr lang="hu-HU" noProof="0" dirty="0"/>
              <a:t>Földtisztító</a:t>
            </a:r>
            <a:r>
              <a:rPr lang="en-GB" noProof="0" dirty="0"/>
              <a:t> robot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7FCF019-1321-4E34-AF95-2A34C0F860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82" y="1825625"/>
            <a:ext cx="5251605" cy="4448250"/>
          </a:xfrm>
        </p:spPr>
        <p:txBody>
          <a:bodyPr/>
          <a:lstStyle/>
          <a:p>
            <a:pPr marL="0" indent="0">
              <a:buNone/>
            </a:pPr>
            <a:r>
              <a:rPr lang="hu-HU" dirty="0"/>
              <a:t>Mi a </a:t>
            </a:r>
            <a:r>
              <a:rPr lang="hu-HU" b="1" dirty="0">
                <a:solidFill>
                  <a:schemeClr val="accent1"/>
                </a:solidFill>
              </a:rPr>
              <a:t>különbség Wall-E </a:t>
            </a:r>
            <a:r>
              <a:rPr lang="hu-HU" dirty="0"/>
              <a:t>és a </a:t>
            </a:r>
            <a:r>
              <a:rPr lang="hu-HU" b="1" dirty="0">
                <a:solidFill>
                  <a:schemeClr val="accent1"/>
                </a:solidFill>
              </a:rPr>
              <a:t>többi MI-példa </a:t>
            </a:r>
            <a:r>
              <a:rPr lang="hu-HU" dirty="0"/>
              <a:t>között?</a:t>
            </a:r>
            <a:endParaRPr lang="en-GB" dirty="0"/>
          </a:p>
        </p:txBody>
      </p:sp>
      <p:pic>
        <p:nvPicPr>
          <p:cNvPr id="6" name="Picture 2" descr="Wall E Spielzeug Auf Beige Pad">
            <a:extLst>
              <a:ext uri="{FF2B5EF4-FFF2-40B4-BE49-F238E27FC236}">
                <a16:creationId xmlns:a16="http://schemas.microsoft.com/office/drawing/2014/main" id="{C6DDA4B1-2D84-413C-9164-C5A4A2F2DE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99"/>
          <a:stretch/>
        </p:blipFill>
        <p:spPr bwMode="auto">
          <a:xfrm>
            <a:off x="397436" y="1466348"/>
            <a:ext cx="4572000" cy="4807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202977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2675B74-B0F2-437B-97D0-39E4B38D3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Szűk </a:t>
            </a:r>
            <a:r>
              <a:rPr lang="hu-HU" dirty="0" err="1"/>
              <a:t>vs</a:t>
            </a:r>
            <a:r>
              <a:rPr lang="hu-HU" dirty="0"/>
              <a:t>. általános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7FCF019-1321-4E34-AF95-2A34C0F860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807128" cy="4351338"/>
          </a:xfrm>
        </p:spPr>
        <p:txBody>
          <a:bodyPr/>
          <a:lstStyle/>
          <a:p>
            <a:r>
              <a:rPr lang="hu-HU" dirty="0"/>
              <a:t>Az MI-rendszereket két kategóriába sorolhatjuk: </a:t>
            </a:r>
          </a:p>
          <a:p>
            <a:pPr lvl="1"/>
            <a:r>
              <a:rPr lang="hu-HU" b="1" dirty="0">
                <a:solidFill>
                  <a:schemeClr val="accent1"/>
                </a:solidFill>
              </a:rPr>
              <a:t>Szűk MI</a:t>
            </a:r>
            <a:endParaRPr lang="en-GB" b="1" dirty="0">
              <a:solidFill>
                <a:schemeClr val="accent1"/>
              </a:solidFill>
            </a:endParaRPr>
          </a:p>
          <a:p>
            <a:pPr lvl="2"/>
            <a:r>
              <a:rPr lang="hu-HU" dirty="0"/>
              <a:t>Olyan rendszer, amely hatékonyan megold egy speciális feladatot.</a:t>
            </a:r>
          </a:p>
          <a:p>
            <a:pPr lvl="2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370604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2675B74-B0F2-437B-97D0-39E4B38D3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Szűk </a:t>
            </a:r>
            <a:r>
              <a:rPr lang="hu-HU" dirty="0" err="1"/>
              <a:t>vs</a:t>
            </a:r>
            <a:r>
              <a:rPr lang="hu-HU" dirty="0"/>
              <a:t>. általános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7FCF019-1321-4E34-AF95-2A34C0F860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807128" cy="4351338"/>
          </a:xfrm>
        </p:spPr>
        <p:txBody>
          <a:bodyPr/>
          <a:lstStyle/>
          <a:p>
            <a:r>
              <a:rPr lang="hu-HU" dirty="0"/>
              <a:t>Az MI-rendszereket két kategóriába sorolhatjuk: </a:t>
            </a:r>
          </a:p>
          <a:p>
            <a:pPr lvl="1"/>
            <a:r>
              <a:rPr lang="hu-HU" b="1" dirty="0">
                <a:solidFill>
                  <a:schemeClr val="accent1"/>
                </a:solidFill>
              </a:rPr>
              <a:t>Szűk MI</a:t>
            </a:r>
            <a:endParaRPr lang="en-GB" b="1" dirty="0">
              <a:solidFill>
                <a:schemeClr val="accent1"/>
              </a:solidFill>
            </a:endParaRPr>
          </a:p>
          <a:p>
            <a:pPr lvl="2"/>
            <a:r>
              <a:rPr lang="hu-HU" dirty="0"/>
              <a:t>Olyan rendszer, amely hatékonyan megold egy speciális feladatot.</a:t>
            </a:r>
          </a:p>
          <a:p>
            <a:pPr lvl="1"/>
            <a:r>
              <a:rPr lang="hu-HU" b="1" dirty="0">
                <a:solidFill>
                  <a:schemeClr val="accent1"/>
                </a:solidFill>
              </a:rPr>
              <a:t>Általános M</a:t>
            </a:r>
            <a:r>
              <a:rPr lang="en-GB" b="1" dirty="0">
                <a:solidFill>
                  <a:schemeClr val="accent1"/>
                </a:solidFill>
              </a:rPr>
              <a:t>I</a:t>
            </a:r>
          </a:p>
          <a:p>
            <a:pPr lvl="2"/>
            <a:r>
              <a:rPr lang="hu-HU" dirty="0"/>
              <a:t>Olyan intelligens rendszer, amely képes értelmezni, következtetni, mérlegelni és sikeresen cselekedni a való világban.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857235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2675B74-B0F2-437B-97D0-39E4B38D3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Szűk </a:t>
            </a:r>
            <a:r>
              <a:rPr lang="hu-HU" dirty="0" err="1"/>
              <a:t>vs</a:t>
            </a:r>
            <a:r>
              <a:rPr lang="hu-HU" dirty="0"/>
              <a:t>. általános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7FCF019-1321-4E34-AF95-2A34C0F860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9807129" cy="4351338"/>
          </a:xfrm>
        </p:spPr>
        <p:txBody>
          <a:bodyPr/>
          <a:lstStyle/>
          <a:p>
            <a:r>
              <a:rPr lang="hu-HU" dirty="0"/>
              <a:t>Az MI-rendszereket két kategóriába sorolhatjuk: </a:t>
            </a:r>
          </a:p>
          <a:p>
            <a:pPr lvl="1"/>
            <a:r>
              <a:rPr lang="hu-HU" b="1" dirty="0">
                <a:solidFill>
                  <a:schemeClr val="accent1"/>
                </a:solidFill>
              </a:rPr>
              <a:t>Szűk MI</a:t>
            </a:r>
            <a:endParaRPr lang="en-GB" b="1" dirty="0">
              <a:solidFill>
                <a:schemeClr val="accent1"/>
              </a:solidFill>
            </a:endParaRPr>
          </a:p>
          <a:p>
            <a:pPr lvl="2"/>
            <a:r>
              <a:rPr lang="hu-HU" dirty="0"/>
              <a:t>Olyan rendszer, amely hatékonyan megold egy speciális feladatot.</a:t>
            </a:r>
          </a:p>
          <a:p>
            <a:pPr lvl="1"/>
            <a:r>
              <a:rPr lang="hu-HU" b="1" dirty="0">
                <a:solidFill>
                  <a:schemeClr val="accent1"/>
                </a:solidFill>
              </a:rPr>
              <a:t>Általános M</a:t>
            </a:r>
            <a:r>
              <a:rPr lang="en-GB" b="1" dirty="0">
                <a:solidFill>
                  <a:schemeClr val="accent1"/>
                </a:solidFill>
              </a:rPr>
              <a:t>I</a:t>
            </a:r>
          </a:p>
          <a:p>
            <a:pPr lvl="2"/>
            <a:r>
              <a:rPr lang="hu-HU" dirty="0"/>
              <a:t>Olyan intelligens rendszer, amely képes értelmezni, következtetni, mérlegelni és sikeresen cselekedni a való világban.</a:t>
            </a:r>
            <a:endParaRPr lang="en-GB" dirty="0"/>
          </a:p>
          <a:p>
            <a:pPr>
              <a:buClr>
                <a:schemeClr val="tx1"/>
              </a:buClr>
            </a:pPr>
            <a:r>
              <a:rPr lang="hu-HU" b="1" dirty="0">
                <a:solidFill>
                  <a:schemeClr val="accent1"/>
                </a:solidFill>
              </a:rPr>
              <a:t>Minden</a:t>
            </a:r>
            <a:r>
              <a:rPr lang="hu-HU" dirty="0"/>
              <a:t> jelenlegi MI- rendszer </a:t>
            </a:r>
            <a:r>
              <a:rPr lang="hu-HU" b="1" dirty="0">
                <a:solidFill>
                  <a:schemeClr val="accent1"/>
                </a:solidFill>
              </a:rPr>
              <a:t>szűk MI</a:t>
            </a:r>
            <a:r>
              <a:rPr lang="hu-HU" dirty="0"/>
              <a:t>!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255933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2675B74-B0F2-437B-97D0-39E4B38D3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Szűk </a:t>
            </a:r>
            <a:r>
              <a:rPr lang="hu-HU" dirty="0" err="1"/>
              <a:t>vs</a:t>
            </a:r>
            <a:r>
              <a:rPr lang="hu-HU" dirty="0"/>
              <a:t>. általános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7FCF019-1321-4E34-AF95-2A34C0F860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9938658" cy="4351338"/>
          </a:xfrm>
        </p:spPr>
        <p:txBody>
          <a:bodyPr/>
          <a:lstStyle/>
          <a:p>
            <a:r>
              <a:rPr lang="hu-HU" dirty="0"/>
              <a:t>Az MI-rendszereket két kategóriába sorolhatjuk: </a:t>
            </a:r>
          </a:p>
          <a:p>
            <a:pPr lvl="1"/>
            <a:r>
              <a:rPr lang="hu-HU" b="1" dirty="0">
                <a:solidFill>
                  <a:schemeClr val="accent1"/>
                </a:solidFill>
              </a:rPr>
              <a:t>Szűk MI</a:t>
            </a:r>
            <a:endParaRPr lang="en-GB" b="1" dirty="0">
              <a:solidFill>
                <a:schemeClr val="accent1"/>
              </a:solidFill>
            </a:endParaRPr>
          </a:p>
          <a:p>
            <a:pPr lvl="2"/>
            <a:r>
              <a:rPr lang="hu-HU" dirty="0"/>
              <a:t>Olyan rendszer, amely hatékonyan megold egy speciális feladatot.</a:t>
            </a:r>
          </a:p>
          <a:p>
            <a:pPr lvl="1"/>
            <a:r>
              <a:rPr lang="hu-HU" b="1" dirty="0">
                <a:solidFill>
                  <a:schemeClr val="accent1"/>
                </a:solidFill>
              </a:rPr>
              <a:t>Általános M</a:t>
            </a:r>
            <a:r>
              <a:rPr lang="en-GB" b="1" dirty="0">
                <a:solidFill>
                  <a:schemeClr val="accent1"/>
                </a:solidFill>
              </a:rPr>
              <a:t>I</a:t>
            </a:r>
          </a:p>
          <a:p>
            <a:pPr lvl="2"/>
            <a:r>
              <a:rPr lang="hu-HU" dirty="0"/>
              <a:t>Olyan intelligens rendszer, amely képes értelmezni, következtetni, mérlegelni és sikeresen cselekedni a való világban.</a:t>
            </a:r>
            <a:endParaRPr lang="en-GB" dirty="0"/>
          </a:p>
          <a:p>
            <a:pPr>
              <a:buClr>
                <a:schemeClr val="tx1"/>
              </a:buClr>
            </a:pPr>
            <a:r>
              <a:rPr lang="hu-HU" b="1" dirty="0">
                <a:solidFill>
                  <a:schemeClr val="accent1"/>
                </a:solidFill>
              </a:rPr>
              <a:t>Minden</a:t>
            </a:r>
            <a:r>
              <a:rPr lang="hu-HU" dirty="0"/>
              <a:t> jelenlegi MI- rendszer </a:t>
            </a:r>
            <a:r>
              <a:rPr lang="hu-HU" b="1" dirty="0">
                <a:solidFill>
                  <a:schemeClr val="accent1"/>
                </a:solidFill>
              </a:rPr>
              <a:t>szűk MI</a:t>
            </a:r>
            <a:r>
              <a:rPr lang="hu-HU" dirty="0"/>
              <a:t>!</a:t>
            </a:r>
          </a:p>
          <a:p>
            <a:pPr lvl="1"/>
            <a:r>
              <a:rPr lang="hu-HU" dirty="0"/>
              <a:t>Nagyon jók egy </a:t>
            </a:r>
            <a:r>
              <a:rPr lang="hu-HU" b="1" dirty="0">
                <a:solidFill>
                  <a:schemeClr val="accent1"/>
                </a:solidFill>
              </a:rPr>
              <a:t>meghatározott feladatban</a:t>
            </a:r>
            <a:r>
              <a:rPr lang="hu-HU" dirty="0"/>
              <a:t>!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942217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2675B74-B0F2-437B-97D0-39E4B38D3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Szűk </a:t>
            </a:r>
            <a:r>
              <a:rPr lang="hu-HU" dirty="0" err="1"/>
              <a:t>vs</a:t>
            </a:r>
            <a:r>
              <a:rPr lang="hu-HU" dirty="0"/>
              <a:t>. általános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7FCF019-1321-4E34-AF95-2A34C0F860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9938657" cy="4351338"/>
          </a:xfrm>
        </p:spPr>
        <p:txBody>
          <a:bodyPr/>
          <a:lstStyle/>
          <a:p>
            <a:r>
              <a:rPr lang="hu-HU" dirty="0"/>
              <a:t>Az MI-rendszereket két kategóriába sorolhatjuk: </a:t>
            </a:r>
          </a:p>
          <a:p>
            <a:pPr lvl="1"/>
            <a:r>
              <a:rPr lang="hu-HU" b="1" dirty="0">
                <a:solidFill>
                  <a:schemeClr val="accent1"/>
                </a:solidFill>
              </a:rPr>
              <a:t>Szűk MI</a:t>
            </a:r>
            <a:endParaRPr lang="en-GB" b="1" dirty="0">
              <a:solidFill>
                <a:schemeClr val="accent1"/>
              </a:solidFill>
            </a:endParaRPr>
          </a:p>
          <a:p>
            <a:pPr lvl="2"/>
            <a:r>
              <a:rPr lang="hu-HU" dirty="0"/>
              <a:t>Olyan rendszer, amely hatékonyan megold egy speciális feladatot.</a:t>
            </a:r>
          </a:p>
          <a:p>
            <a:pPr lvl="1"/>
            <a:r>
              <a:rPr lang="hu-HU" b="1" dirty="0">
                <a:solidFill>
                  <a:schemeClr val="accent1"/>
                </a:solidFill>
              </a:rPr>
              <a:t>Általános M</a:t>
            </a:r>
            <a:r>
              <a:rPr lang="en-GB" b="1" dirty="0">
                <a:solidFill>
                  <a:schemeClr val="accent1"/>
                </a:solidFill>
              </a:rPr>
              <a:t>I</a:t>
            </a:r>
          </a:p>
          <a:p>
            <a:pPr lvl="2"/>
            <a:r>
              <a:rPr lang="hu-HU" dirty="0"/>
              <a:t>Olyan intelligens rendszer, amely képes értelmezni, következtetni, mérlegelni és sikeresen cselekedni a való világban.</a:t>
            </a:r>
            <a:endParaRPr lang="en-GB" dirty="0"/>
          </a:p>
          <a:p>
            <a:pPr>
              <a:buClr>
                <a:schemeClr val="tx1"/>
              </a:buClr>
            </a:pPr>
            <a:r>
              <a:rPr lang="hu-HU" b="1" dirty="0">
                <a:solidFill>
                  <a:schemeClr val="accent1"/>
                </a:solidFill>
              </a:rPr>
              <a:t>Minden</a:t>
            </a:r>
            <a:r>
              <a:rPr lang="hu-HU" dirty="0"/>
              <a:t> jelenlegi MI- rendszer </a:t>
            </a:r>
            <a:r>
              <a:rPr lang="hu-HU" b="1" dirty="0">
                <a:solidFill>
                  <a:schemeClr val="accent1"/>
                </a:solidFill>
              </a:rPr>
              <a:t>szűk MI</a:t>
            </a:r>
            <a:r>
              <a:rPr lang="hu-HU" dirty="0"/>
              <a:t>!</a:t>
            </a:r>
          </a:p>
          <a:p>
            <a:pPr lvl="1"/>
            <a:r>
              <a:rPr lang="hu-HU" dirty="0"/>
              <a:t>Nagyon jók egy </a:t>
            </a:r>
            <a:r>
              <a:rPr lang="hu-HU" b="1" dirty="0">
                <a:solidFill>
                  <a:schemeClr val="accent1"/>
                </a:solidFill>
              </a:rPr>
              <a:t>meghatározott feladatban</a:t>
            </a:r>
            <a:r>
              <a:rPr lang="hu-HU" dirty="0"/>
              <a:t>!</a:t>
            </a:r>
          </a:p>
          <a:p>
            <a:pPr lvl="1"/>
            <a:r>
              <a:rPr lang="hu-HU" dirty="0"/>
              <a:t>De </a:t>
            </a:r>
            <a:r>
              <a:rPr lang="hu-HU" b="1" dirty="0">
                <a:solidFill>
                  <a:schemeClr val="accent1"/>
                </a:solidFill>
              </a:rPr>
              <a:t>nem értik</a:t>
            </a:r>
            <a:r>
              <a:rPr lang="hu-HU" dirty="0"/>
              <a:t> mit csinálnak… 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762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B2E1B6D-048A-4C90-B087-AF2824089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Mi az intelligencia?</a:t>
            </a:r>
            <a:endParaRPr lang="en-GB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A83EBD8-CE93-4C91-8775-F4FED6EB93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499333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hu-HU" dirty="0"/>
              <a:t>Hogy </a:t>
            </a:r>
            <a:r>
              <a:rPr lang="hu-HU" b="1" dirty="0">
                <a:solidFill>
                  <a:schemeClr val="accent1"/>
                </a:solidFill>
              </a:rPr>
              <a:t>határoznád meg </a:t>
            </a:r>
            <a:r>
              <a:rPr lang="hu-HU" dirty="0"/>
              <a:t>az intelligenciát vagy intelligens viselkedést?</a:t>
            </a:r>
          </a:p>
          <a:p>
            <a:pPr marL="514350" indent="-514350">
              <a:buFont typeface="+mj-lt"/>
              <a:buAutoNum type="arabicPeriod"/>
            </a:pPr>
            <a:endParaRPr lang="en-GB" noProof="0" dirty="0"/>
          </a:p>
        </p:txBody>
      </p:sp>
      <p:pic>
        <p:nvPicPr>
          <p:cNvPr id="5" name="Picture 2" descr="Clear Light Bulb">
            <a:extLst>
              <a:ext uri="{FF2B5EF4-FFF2-40B4-BE49-F238E27FC236}">
                <a16:creationId xmlns:a16="http://schemas.microsoft.com/office/drawing/2014/main" id="{14D68D60-9A67-4310-8EC9-9799B0A343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464" y="2903479"/>
            <a:ext cx="5194416" cy="3157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175742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2675B74-B0F2-437B-97D0-39E4B38D3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Szűk </a:t>
            </a:r>
            <a:r>
              <a:rPr lang="hu-HU" dirty="0" err="1"/>
              <a:t>vs</a:t>
            </a:r>
            <a:r>
              <a:rPr lang="hu-HU" dirty="0"/>
              <a:t>. általános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7FCF019-1321-4E34-AF95-2A34C0F860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9807129" cy="4947709"/>
          </a:xfrm>
        </p:spPr>
        <p:txBody>
          <a:bodyPr>
            <a:normAutofit/>
          </a:bodyPr>
          <a:lstStyle/>
          <a:p>
            <a:r>
              <a:rPr lang="hu-HU" dirty="0"/>
              <a:t>Az MI-rendszereket két kategóriába sorolhatjuk: </a:t>
            </a:r>
          </a:p>
          <a:p>
            <a:pPr lvl="1"/>
            <a:r>
              <a:rPr lang="hu-HU" b="1" dirty="0">
                <a:solidFill>
                  <a:schemeClr val="accent1"/>
                </a:solidFill>
              </a:rPr>
              <a:t>Szűk MI</a:t>
            </a:r>
            <a:endParaRPr lang="en-GB" b="1" dirty="0">
              <a:solidFill>
                <a:schemeClr val="accent1"/>
              </a:solidFill>
            </a:endParaRPr>
          </a:p>
          <a:p>
            <a:pPr lvl="2"/>
            <a:r>
              <a:rPr lang="hu-HU" dirty="0"/>
              <a:t>Olyan rendszer, amely hatékonyan megold egy speciális feladatot.</a:t>
            </a:r>
          </a:p>
          <a:p>
            <a:pPr lvl="1"/>
            <a:r>
              <a:rPr lang="hu-HU" b="1" dirty="0">
                <a:solidFill>
                  <a:schemeClr val="accent1"/>
                </a:solidFill>
              </a:rPr>
              <a:t>Általános M</a:t>
            </a:r>
            <a:r>
              <a:rPr lang="en-GB" b="1" dirty="0">
                <a:solidFill>
                  <a:schemeClr val="accent1"/>
                </a:solidFill>
              </a:rPr>
              <a:t>I</a:t>
            </a:r>
          </a:p>
          <a:p>
            <a:pPr lvl="2"/>
            <a:r>
              <a:rPr lang="hu-HU" dirty="0"/>
              <a:t>Olyan intelligens rendszer, amely képes értelmezni, következtetni, mérlegelni és sikeresen cselekedni a való világban.</a:t>
            </a:r>
            <a:endParaRPr lang="en-GB" dirty="0"/>
          </a:p>
          <a:p>
            <a:pPr>
              <a:buClr>
                <a:schemeClr val="tx1"/>
              </a:buClr>
            </a:pPr>
            <a:r>
              <a:rPr lang="hu-HU" b="1" dirty="0">
                <a:solidFill>
                  <a:schemeClr val="accent1"/>
                </a:solidFill>
              </a:rPr>
              <a:t>Minden</a:t>
            </a:r>
            <a:r>
              <a:rPr lang="hu-HU" dirty="0"/>
              <a:t> jelenlegi MI- rendszer </a:t>
            </a:r>
            <a:r>
              <a:rPr lang="hu-HU" b="1" dirty="0">
                <a:solidFill>
                  <a:schemeClr val="accent1"/>
                </a:solidFill>
              </a:rPr>
              <a:t>szűk MI</a:t>
            </a:r>
            <a:r>
              <a:rPr lang="hu-HU" dirty="0"/>
              <a:t>!</a:t>
            </a:r>
          </a:p>
          <a:p>
            <a:pPr lvl="1"/>
            <a:r>
              <a:rPr lang="hu-HU" dirty="0"/>
              <a:t>Nagyon jók egy </a:t>
            </a:r>
            <a:r>
              <a:rPr lang="hu-HU" b="1" dirty="0">
                <a:solidFill>
                  <a:schemeClr val="accent1"/>
                </a:solidFill>
              </a:rPr>
              <a:t>meghatározott feladatban</a:t>
            </a:r>
            <a:r>
              <a:rPr lang="hu-HU" dirty="0"/>
              <a:t>!</a:t>
            </a:r>
          </a:p>
          <a:p>
            <a:pPr lvl="1"/>
            <a:r>
              <a:rPr lang="hu-HU" dirty="0"/>
              <a:t>De </a:t>
            </a:r>
            <a:r>
              <a:rPr lang="hu-HU" b="1" dirty="0">
                <a:solidFill>
                  <a:schemeClr val="accent1"/>
                </a:solidFill>
              </a:rPr>
              <a:t>nem értik</a:t>
            </a:r>
            <a:r>
              <a:rPr lang="hu-HU" dirty="0"/>
              <a:t> mit csinálnak… </a:t>
            </a:r>
          </a:p>
          <a:p>
            <a:r>
              <a:rPr lang="hu-HU" dirty="0"/>
              <a:t>A legtöbb </a:t>
            </a:r>
            <a:r>
              <a:rPr lang="hu-HU" b="1" dirty="0">
                <a:solidFill>
                  <a:schemeClr val="accent1"/>
                </a:solidFill>
              </a:rPr>
              <a:t>film általános MI-ket </a:t>
            </a:r>
            <a:r>
              <a:rPr lang="hu-HU" dirty="0"/>
              <a:t>ábrázol!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20926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2675B74-B0F2-437B-97D0-39E4B38D3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Szűk </a:t>
            </a:r>
            <a:r>
              <a:rPr lang="hu-HU" dirty="0" err="1"/>
              <a:t>vs</a:t>
            </a:r>
            <a:r>
              <a:rPr lang="hu-HU" dirty="0"/>
              <a:t>. általános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7FCF019-1321-4E34-AF95-2A34C0F860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9807129" cy="4947709"/>
          </a:xfrm>
        </p:spPr>
        <p:txBody>
          <a:bodyPr>
            <a:normAutofit/>
          </a:bodyPr>
          <a:lstStyle/>
          <a:p>
            <a:r>
              <a:rPr lang="hu-HU" dirty="0"/>
              <a:t>Az MI-rendszereket két kategóriába sorolhatjuk: </a:t>
            </a:r>
          </a:p>
          <a:p>
            <a:pPr lvl="1"/>
            <a:r>
              <a:rPr lang="hu-HU" b="1" dirty="0">
                <a:solidFill>
                  <a:schemeClr val="accent1"/>
                </a:solidFill>
              </a:rPr>
              <a:t>Szűk MI</a:t>
            </a:r>
            <a:endParaRPr lang="en-GB" b="1" dirty="0">
              <a:solidFill>
                <a:schemeClr val="accent1"/>
              </a:solidFill>
            </a:endParaRPr>
          </a:p>
          <a:p>
            <a:pPr lvl="2"/>
            <a:r>
              <a:rPr lang="hu-HU" dirty="0"/>
              <a:t>Olyan rendszer, amely hatékonyan megold egy speciális feladatot.</a:t>
            </a:r>
          </a:p>
          <a:p>
            <a:pPr lvl="1"/>
            <a:r>
              <a:rPr lang="hu-HU" b="1" dirty="0">
                <a:solidFill>
                  <a:schemeClr val="accent1"/>
                </a:solidFill>
              </a:rPr>
              <a:t>Általános M</a:t>
            </a:r>
            <a:r>
              <a:rPr lang="en-GB" b="1" dirty="0">
                <a:solidFill>
                  <a:schemeClr val="accent1"/>
                </a:solidFill>
              </a:rPr>
              <a:t>I</a:t>
            </a:r>
          </a:p>
          <a:p>
            <a:pPr lvl="2"/>
            <a:r>
              <a:rPr lang="hu-HU" dirty="0"/>
              <a:t>Olyan intelligens rendszer, amely képes értelmezni, következtetni, mérlegelni és sikeresen cselekedni a való világban.</a:t>
            </a:r>
            <a:endParaRPr lang="en-GB" dirty="0"/>
          </a:p>
          <a:p>
            <a:pPr>
              <a:buClr>
                <a:schemeClr val="tx1"/>
              </a:buClr>
            </a:pPr>
            <a:r>
              <a:rPr lang="hu-HU" b="1" dirty="0">
                <a:solidFill>
                  <a:schemeClr val="accent1"/>
                </a:solidFill>
              </a:rPr>
              <a:t>Minden</a:t>
            </a:r>
            <a:r>
              <a:rPr lang="hu-HU" dirty="0"/>
              <a:t> jelenlegi MI- rendszer </a:t>
            </a:r>
            <a:r>
              <a:rPr lang="hu-HU" b="1" dirty="0">
                <a:solidFill>
                  <a:schemeClr val="accent1"/>
                </a:solidFill>
              </a:rPr>
              <a:t>szűk MI</a:t>
            </a:r>
            <a:r>
              <a:rPr lang="hu-HU" dirty="0"/>
              <a:t>!</a:t>
            </a:r>
          </a:p>
          <a:p>
            <a:pPr lvl="1"/>
            <a:r>
              <a:rPr lang="hu-HU" dirty="0"/>
              <a:t>Nagyon jók egy </a:t>
            </a:r>
            <a:r>
              <a:rPr lang="hu-HU" b="1" dirty="0">
                <a:solidFill>
                  <a:schemeClr val="accent1"/>
                </a:solidFill>
              </a:rPr>
              <a:t>meghatározott feladatban</a:t>
            </a:r>
            <a:r>
              <a:rPr lang="hu-HU" dirty="0"/>
              <a:t>!</a:t>
            </a:r>
          </a:p>
          <a:p>
            <a:pPr lvl="1"/>
            <a:r>
              <a:rPr lang="hu-HU" dirty="0"/>
              <a:t>De </a:t>
            </a:r>
            <a:r>
              <a:rPr lang="hu-HU" b="1" dirty="0">
                <a:solidFill>
                  <a:schemeClr val="accent1"/>
                </a:solidFill>
              </a:rPr>
              <a:t>nem értik</a:t>
            </a:r>
            <a:r>
              <a:rPr lang="hu-HU" dirty="0"/>
              <a:t> mit csinálnak… </a:t>
            </a:r>
          </a:p>
          <a:p>
            <a:r>
              <a:rPr lang="hu-HU" dirty="0"/>
              <a:t>A legtöbb </a:t>
            </a:r>
            <a:r>
              <a:rPr lang="hu-HU" b="1" dirty="0">
                <a:solidFill>
                  <a:schemeClr val="accent1"/>
                </a:solidFill>
              </a:rPr>
              <a:t>film általános MI-ket </a:t>
            </a:r>
            <a:r>
              <a:rPr lang="hu-HU" dirty="0"/>
              <a:t>ábrázol!</a:t>
            </a:r>
          </a:p>
          <a:p>
            <a:pPr lvl="1"/>
            <a:r>
              <a:rPr lang="hu-HU" dirty="0"/>
              <a:t>Amelyeket belátható időn belül </a:t>
            </a:r>
            <a:r>
              <a:rPr lang="hu-HU" b="1" dirty="0">
                <a:solidFill>
                  <a:schemeClr val="accent1"/>
                </a:solidFill>
              </a:rPr>
              <a:t>nem fogunk tudni előállítani</a:t>
            </a:r>
            <a:r>
              <a:rPr lang="hu-HU" dirty="0"/>
              <a:t>…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57442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F4CDE26-5378-445C-9CD5-32A8CEBB2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Algori</a:t>
            </a:r>
            <a:r>
              <a:rPr lang="hu-HU" dirty="0" err="1"/>
              <a:t>tmusok</a:t>
            </a:r>
            <a:endParaRPr lang="de-AT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F8B8C7-DC60-426D-ACEA-FC3FF36D7F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18295747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B2E1B6D-048A-4C90-B087-AF2824089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Algorit</a:t>
            </a:r>
            <a:r>
              <a:rPr lang="hu-HU" dirty="0" err="1"/>
              <a:t>mus</a:t>
            </a:r>
            <a:endParaRPr lang="de-AT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A83EBD8-CE93-4C91-8775-F4FED6EB93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499333" cy="4351338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hu-HU" b="1" dirty="0">
                <a:solidFill>
                  <a:schemeClr val="accent1"/>
                </a:solidFill>
              </a:rPr>
              <a:t>Utasításlista </a:t>
            </a:r>
            <a:r>
              <a:rPr lang="hu-HU" dirty="0"/>
              <a:t>egy feladat megoldásához 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53292883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B2E1B6D-048A-4C90-B087-AF2824089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Algorit</a:t>
            </a:r>
            <a:r>
              <a:rPr lang="hu-HU" dirty="0" err="1"/>
              <a:t>mus</a:t>
            </a:r>
            <a:endParaRPr lang="de-AT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A83EBD8-CE93-4C91-8775-F4FED6EB93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499333" cy="4351338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hu-HU" b="1" dirty="0">
                <a:solidFill>
                  <a:schemeClr val="accent1"/>
                </a:solidFill>
              </a:rPr>
              <a:t>Utasításlista </a:t>
            </a:r>
            <a:r>
              <a:rPr lang="hu-HU" dirty="0"/>
              <a:t>egy feladat megoldásához </a:t>
            </a:r>
            <a:endParaRPr lang="de-AT" dirty="0"/>
          </a:p>
          <a:p>
            <a:pPr lvl="1"/>
            <a:r>
              <a:rPr lang="hu-HU" dirty="0"/>
              <a:t>Mint egy ételrecept vagy összeszerelési útmutató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8270167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B2E1B6D-048A-4C90-B087-AF2824089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Algorit</a:t>
            </a:r>
            <a:r>
              <a:rPr lang="hu-HU" dirty="0" err="1"/>
              <a:t>mus</a:t>
            </a:r>
            <a:endParaRPr lang="de-AT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A83EBD8-CE93-4C91-8775-F4FED6EB93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499333" cy="4351338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hu-HU" b="1" dirty="0">
                <a:solidFill>
                  <a:schemeClr val="accent1"/>
                </a:solidFill>
              </a:rPr>
              <a:t>Utasításlista </a:t>
            </a:r>
            <a:r>
              <a:rPr lang="hu-HU" dirty="0"/>
              <a:t>egy feladat megoldásához </a:t>
            </a:r>
            <a:endParaRPr lang="de-AT" dirty="0"/>
          </a:p>
          <a:p>
            <a:pPr lvl="1"/>
            <a:r>
              <a:rPr lang="hu-HU" dirty="0"/>
              <a:t>Mint egy ételrecept vagy összeszerelési útmutató</a:t>
            </a:r>
            <a:endParaRPr lang="de-AT" dirty="0"/>
          </a:p>
          <a:p>
            <a:pPr lvl="1"/>
            <a:r>
              <a:rPr lang="hu-HU" dirty="0"/>
              <a:t>Nagyon precíznek, világosnak kell lennie, hogy ne lehessen félreérthető </a:t>
            </a:r>
            <a:endParaRPr lang="en-GB" dirty="0"/>
          </a:p>
          <a:p>
            <a:pPr lvl="1"/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2744514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B2E1B6D-048A-4C90-B087-AF2824089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Algorit</a:t>
            </a:r>
            <a:r>
              <a:rPr lang="hu-HU" dirty="0" err="1"/>
              <a:t>mus</a:t>
            </a:r>
            <a:endParaRPr lang="de-AT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A83EBD8-CE93-4C91-8775-F4FED6EB93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499333" cy="4351338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hu-HU" b="1" dirty="0">
                <a:solidFill>
                  <a:schemeClr val="accent1"/>
                </a:solidFill>
              </a:rPr>
              <a:t>Utasításlista </a:t>
            </a:r>
            <a:r>
              <a:rPr lang="hu-HU" dirty="0"/>
              <a:t>egy feladat megoldásához </a:t>
            </a:r>
            <a:endParaRPr lang="de-AT" dirty="0"/>
          </a:p>
          <a:p>
            <a:pPr lvl="1"/>
            <a:r>
              <a:rPr lang="hu-HU" dirty="0"/>
              <a:t>Mint egy ételrecept vagy összeszerelési útmutató</a:t>
            </a:r>
            <a:endParaRPr lang="de-AT" dirty="0"/>
          </a:p>
          <a:p>
            <a:pPr lvl="1"/>
            <a:r>
              <a:rPr lang="hu-HU" dirty="0"/>
              <a:t>Nagyon precíznek, világosnak kell lennie, hogy ne lehessen félreérthető </a:t>
            </a:r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hu-HU" b="1" dirty="0">
                <a:solidFill>
                  <a:schemeClr val="accent1"/>
                </a:solidFill>
              </a:rPr>
              <a:t>Próbáld ki</a:t>
            </a:r>
            <a:r>
              <a:rPr lang="en-GB" b="1" dirty="0">
                <a:solidFill>
                  <a:schemeClr val="accent1"/>
                </a:solidFill>
              </a:rPr>
              <a:t>!</a:t>
            </a:r>
          </a:p>
          <a:p>
            <a:pPr lvl="1"/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55922850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B2E1B6D-048A-4C90-B087-AF2824089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Adatok</a:t>
            </a:r>
            <a:endParaRPr lang="de-AT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A83EBD8-CE93-4C91-8775-F4FED6EB93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807129" cy="4351338"/>
          </a:xfrm>
        </p:spPr>
        <p:txBody>
          <a:bodyPr/>
          <a:lstStyle/>
          <a:p>
            <a:r>
              <a:rPr lang="hu-HU" dirty="0"/>
              <a:t>Az MI-algoritmusok általában </a:t>
            </a:r>
            <a:r>
              <a:rPr lang="hu-HU" b="1" dirty="0">
                <a:solidFill>
                  <a:schemeClr val="accent1"/>
                </a:solidFill>
              </a:rPr>
              <a:t>adatokkal </a:t>
            </a:r>
            <a:r>
              <a:rPr lang="hu-HU" dirty="0"/>
              <a:t>dolgoznak</a:t>
            </a:r>
            <a:endParaRPr lang="en-GB" dirty="0"/>
          </a:p>
          <a:p>
            <a:pPr lvl="1"/>
            <a:r>
              <a:rPr lang="hu-HU" dirty="0"/>
              <a:t>Az adat olyan információ, amelyet egy eszközön lehet tárolni</a:t>
            </a:r>
            <a:endParaRPr lang="en-GB" dirty="0"/>
          </a:p>
          <a:p>
            <a:pPr lvl="1"/>
            <a:r>
              <a:rPr lang="hu-HU" dirty="0"/>
              <a:t>Például képek, szövegek, számok, kapcsolatok, … </a:t>
            </a:r>
            <a:endParaRPr lang="en-GB" dirty="0"/>
          </a:p>
          <a:p>
            <a:pPr marL="457200" lvl="1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845803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B2E1B6D-048A-4C90-B087-AF2824089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Adatok</a:t>
            </a:r>
            <a:endParaRPr lang="de-AT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A83EBD8-CE93-4C91-8775-F4FED6EB93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807129" cy="4351338"/>
          </a:xfrm>
        </p:spPr>
        <p:txBody>
          <a:bodyPr>
            <a:normAutofit/>
          </a:bodyPr>
          <a:lstStyle/>
          <a:p>
            <a:r>
              <a:rPr lang="hu-HU" dirty="0"/>
              <a:t>Az MI-algoritmusok általában </a:t>
            </a:r>
            <a:r>
              <a:rPr lang="hu-HU" b="1" dirty="0">
                <a:solidFill>
                  <a:schemeClr val="accent1"/>
                </a:solidFill>
              </a:rPr>
              <a:t>adatokkal </a:t>
            </a:r>
            <a:r>
              <a:rPr lang="hu-HU" dirty="0"/>
              <a:t>dolgoznak</a:t>
            </a:r>
            <a:endParaRPr lang="en-GB" dirty="0"/>
          </a:p>
          <a:p>
            <a:pPr lvl="1"/>
            <a:r>
              <a:rPr lang="hu-HU" dirty="0"/>
              <a:t>Az adat olyan információ, amelyet egy eszközön lehet tárolni</a:t>
            </a:r>
            <a:endParaRPr lang="en-GB" dirty="0"/>
          </a:p>
          <a:p>
            <a:pPr lvl="1"/>
            <a:r>
              <a:rPr lang="hu-HU" dirty="0"/>
              <a:t>Például képek, szövegek, számok, kapcsolatok, … </a:t>
            </a:r>
            <a:endParaRPr lang="en-GB" dirty="0"/>
          </a:p>
          <a:p>
            <a:pPr lvl="2"/>
            <a:r>
              <a:rPr lang="hu-HU" dirty="0"/>
              <a:t>Egy fa képe</a:t>
            </a:r>
          </a:p>
          <a:p>
            <a:pPr lvl="2"/>
            <a:r>
              <a:rPr lang="hu-HU" dirty="0"/>
              <a:t>Egy ember magassága</a:t>
            </a:r>
          </a:p>
          <a:p>
            <a:pPr lvl="2"/>
            <a:r>
              <a:rPr lang="hu-HU" dirty="0"/>
              <a:t>Egy társasjáték mező</a:t>
            </a:r>
          </a:p>
          <a:p>
            <a:pPr lvl="2"/>
            <a:r>
              <a:rPr lang="hu-HU" dirty="0"/>
              <a:t>Egy tárgy neve</a:t>
            </a:r>
            <a:endParaRPr lang="en-GB" dirty="0"/>
          </a:p>
          <a:p>
            <a:pPr lvl="2"/>
            <a:r>
              <a:rPr lang="en-GB" dirty="0"/>
              <a:t>…</a:t>
            </a:r>
          </a:p>
          <a:p>
            <a:pPr lvl="1"/>
            <a:endParaRPr lang="en-GB" dirty="0"/>
          </a:p>
          <a:p>
            <a:pPr marL="0" indent="0">
              <a:buNone/>
            </a:pPr>
            <a:r>
              <a:rPr lang="hu-HU" dirty="0"/>
              <a:t>És </a:t>
            </a:r>
            <a:r>
              <a:rPr lang="hu-HU" b="1" dirty="0">
                <a:solidFill>
                  <a:schemeClr val="accent1"/>
                </a:solidFill>
              </a:rPr>
              <a:t>Te</a:t>
            </a:r>
            <a:r>
              <a:rPr lang="hu-HU" dirty="0"/>
              <a:t> tudsz még mondani </a:t>
            </a:r>
            <a:r>
              <a:rPr lang="hu-HU" b="1" dirty="0">
                <a:solidFill>
                  <a:schemeClr val="accent1"/>
                </a:solidFill>
              </a:rPr>
              <a:t>példát adatokra</a:t>
            </a:r>
            <a:r>
              <a:rPr lang="hu-HU" dirty="0"/>
              <a:t>?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888184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B2E1B6D-048A-4C90-B087-AF2824089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Adatok</a:t>
            </a:r>
            <a:endParaRPr lang="de-AT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A83EBD8-CE93-4C91-8775-F4FED6EB93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927771" cy="4351338"/>
          </a:xfrm>
        </p:spPr>
        <p:txBody>
          <a:bodyPr>
            <a:noAutofit/>
          </a:bodyPr>
          <a:lstStyle/>
          <a:p>
            <a:r>
              <a:rPr lang="hu-HU" dirty="0"/>
              <a:t>Az MI-algoritmusok általában </a:t>
            </a:r>
            <a:r>
              <a:rPr lang="hu-HU" b="1" dirty="0">
                <a:solidFill>
                  <a:schemeClr val="accent1"/>
                </a:solidFill>
              </a:rPr>
              <a:t>adatokkal </a:t>
            </a:r>
            <a:r>
              <a:rPr lang="hu-HU" dirty="0"/>
              <a:t>dolgoznak</a:t>
            </a:r>
            <a:endParaRPr lang="en-GB" dirty="0"/>
          </a:p>
          <a:p>
            <a:pPr lvl="1"/>
            <a:r>
              <a:rPr lang="hu-HU" dirty="0"/>
              <a:t>Az adat olyan információ, amelyet egy eszközön lehet tárolni</a:t>
            </a:r>
            <a:endParaRPr lang="en-GB" dirty="0"/>
          </a:p>
          <a:p>
            <a:pPr lvl="1"/>
            <a:r>
              <a:rPr lang="hu-HU" dirty="0"/>
              <a:t>Például képek, szövegek, számok, kapcsolatok, … </a:t>
            </a:r>
            <a:endParaRPr lang="en-GB" dirty="0"/>
          </a:p>
          <a:p>
            <a:pPr lvl="2"/>
            <a:r>
              <a:rPr lang="hu-HU" dirty="0"/>
              <a:t>Egy fa képe</a:t>
            </a:r>
          </a:p>
          <a:p>
            <a:pPr lvl="2"/>
            <a:r>
              <a:rPr lang="hu-HU" dirty="0"/>
              <a:t>Egy ember magassága</a:t>
            </a:r>
          </a:p>
          <a:p>
            <a:pPr lvl="2"/>
            <a:r>
              <a:rPr lang="hu-HU" dirty="0"/>
              <a:t>Egy társasjáték mező</a:t>
            </a:r>
          </a:p>
          <a:p>
            <a:pPr lvl="2"/>
            <a:r>
              <a:rPr lang="hu-HU" dirty="0"/>
              <a:t>Egy tárgy neve</a:t>
            </a:r>
            <a:endParaRPr lang="en-GB" dirty="0"/>
          </a:p>
          <a:p>
            <a:pPr lvl="2"/>
            <a:r>
              <a:rPr lang="en-GB" dirty="0"/>
              <a:t>…</a:t>
            </a:r>
          </a:p>
          <a:p>
            <a:pPr lvl="1"/>
            <a:endParaRPr lang="en-GB" dirty="0"/>
          </a:p>
          <a:p>
            <a:pPr marL="0" indent="0">
              <a:buNone/>
            </a:pPr>
            <a:r>
              <a:rPr lang="hu-HU" dirty="0"/>
              <a:t>És </a:t>
            </a:r>
            <a:r>
              <a:rPr lang="hu-HU" b="1" dirty="0">
                <a:solidFill>
                  <a:schemeClr val="accent1"/>
                </a:solidFill>
              </a:rPr>
              <a:t>Te</a:t>
            </a:r>
            <a:r>
              <a:rPr lang="hu-HU" dirty="0"/>
              <a:t> tudsz még mondani </a:t>
            </a:r>
            <a:r>
              <a:rPr lang="hu-HU" b="1" dirty="0">
                <a:solidFill>
                  <a:schemeClr val="accent1"/>
                </a:solidFill>
              </a:rPr>
              <a:t>példát adatokra</a:t>
            </a:r>
            <a:r>
              <a:rPr lang="hu-HU" dirty="0"/>
              <a:t>?</a:t>
            </a:r>
          </a:p>
          <a:p>
            <a:pPr marL="0" indent="0">
              <a:buNone/>
            </a:pPr>
            <a:r>
              <a:rPr lang="hu-HU" dirty="0"/>
              <a:t>Mi volt az </a:t>
            </a:r>
            <a:r>
              <a:rPr lang="hu-HU" b="1" dirty="0">
                <a:solidFill>
                  <a:schemeClr val="accent1"/>
                </a:solidFill>
              </a:rPr>
              <a:t>adatod</a:t>
            </a:r>
            <a:r>
              <a:rPr lang="hu-HU" dirty="0"/>
              <a:t> az </a:t>
            </a:r>
            <a:r>
              <a:rPr lang="hu-HU" b="1" dirty="0">
                <a:solidFill>
                  <a:schemeClr val="accent1"/>
                </a:solidFill>
              </a:rPr>
              <a:t>algoritmusos </a:t>
            </a:r>
            <a:r>
              <a:rPr lang="hu-HU" dirty="0"/>
              <a:t>példádnál?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5803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B2E1B6D-048A-4C90-B087-AF2824089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Mi az intelligencia?</a:t>
            </a:r>
            <a:endParaRPr lang="en-GB" noProof="0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A83EBD8-CE93-4C91-8775-F4FED6EB93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499333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hu-HU" dirty="0"/>
              <a:t>Hogy </a:t>
            </a:r>
            <a:r>
              <a:rPr lang="hu-HU" b="1" dirty="0">
                <a:solidFill>
                  <a:schemeClr val="accent1"/>
                </a:solidFill>
              </a:rPr>
              <a:t>határoznád meg </a:t>
            </a:r>
            <a:r>
              <a:rPr lang="hu-HU" dirty="0"/>
              <a:t>az intelligenciát vagy intelligens viselkedést?</a:t>
            </a:r>
          </a:p>
          <a:p>
            <a:pPr marL="514350" indent="-514350">
              <a:buFont typeface="+mj-lt"/>
              <a:buAutoNum type="arabicPeriod"/>
            </a:pPr>
            <a:r>
              <a:rPr lang="hu-HU" dirty="0"/>
              <a:t>Definíciód alapján </a:t>
            </a:r>
            <a:r>
              <a:rPr lang="hu-HU" b="1" dirty="0">
                <a:solidFill>
                  <a:schemeClr val="accent1"/>
                </a:solidFill>
              </a:rPr>
              <a:t>döntsd el, mennyire intelligensek </a:t>
            </a:r>
            <a:r>
              <a:rPr lang="hu-HU" dirty="0"/>
              <a:t>a következők:</a:t>
            </a:r>
          </a:p>
          <a:p>
            <a:pPr marL="514350" indent="-514350">
              <a:buFont typeface="+mj-lt"/>
              <a:buAutoNum type="arabicPeriod"/>
            </a:pPr>
            <a:endParaRPr lang="en-GB" noProof="0" dirty="0"/>
          </a:p>
        </p:txBody>
      </p:sp>
      <p:cxnSp>
        <p:nvCxnSpPr>
          <p:cNvPr id="5" name="Gerade Verbindung mit Pfeil 4">
            <a:extLst>
              <a:ext uri="{FF2B5EF4-FFF2-40B4-BE49-F238E27FC236}">
                <a16:creationId xmlns:a16="http://schemas.microsoft.com/office/drawing/2014/main" id="{94D00E6F-2108-43F2-A84E-F70C23D67595}"/>
              </a:ext>
            </a:extLst>
          </p:cNvPr>
          <p:cNvCxnSpPr/>
          <p:nvPr/>
        </p:nvCxnSpPr>
        <p:spPr>
          <a:xfrm>
            <a:off x="1760706" y="4416366"/>
            <a:ext cx="6634264" cy="0"/>
          </a:xfrm>
          <a:prstGeom prst="straightConnector1">
            <a:avLst/>
          </a:prstGeom>
          <a:ln w="38100">
            <a:gradFill>
              <a:gsLst>
                <a:gs pos="0">
                  <a:schemeClr val="accent4"/>
                </a:gs>
                <a:gs pos="100000">
                  <a:schemeClr val="accent1"/>
                </a:gs>
              </a:gsLst>
              <a:lin ang="0" scaled="0"/>
            </a:gradFill>
            <a:headEnd type="oval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extfeld 6">
            <a:extLst>
              <a:ext uri="{FF2B5EF4-FFF2-40B4-BE49-F238E27FC236}">
                <a16:creationId xmlns:a16="http://schemas.microsoft.com/office/drawing/2014/main" id="{68EED02C-AD5B-4EEC-AF28-7E3DE9CE9FB7}"/>
              </a:ext>
            </a:extLst>
          </p:cNvPr>
          <p:cNvSpPr txBox="1"/>
          <p:nvPr/>
        </p:nvSpPr>
        <p:spPr>
          <a:xfrm>
            <a:off x="463412" y="4527976"/>
            <a:ext cx="27821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>
                <a:solidFill>
                  <a:schemeClr val="accent4"/>
                </a:solidFill>
              </a:rPr>
              <a:t>nem</a:t>
            </a:r>
            <a:r>
              <a:rPr lang="en-GB" sz="2800" dirty="0"/>
              <a:t> </a:t>
            </a:r>
            <a:r>
              <a:rPr lang="en-GB" sz="2800" dirty="0" err="1"/>
              <a:t>intelligen</a:t>
            </a:r>
            <a:r>
              <a:rPr lang="hu-HU" sz="2800" dirty="0"/>
              <a:t>s</a:t>
            </a:r>
            <a:endParaRPr lang="en-GB" sz="2800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0340437D-43FC-446A-9CCB-008EE8D29F64}"/>
              </a:ext>
            </a:extLst>
          </p:cNvPr>
          <p:cNvSpPr txBox="1"/>
          <p:nvPr/>
        </p:nvSpPr>
        <p:spPr>
          <a:xfrm>
            <a:off x="7003914" y="4527976"/>
            <a:ext cx="29129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>
                <a:solidFill>
                  <a:schemeClr val="accent1"/>
                </a:solidFill>
              </a:rPr>
              <a:t>nagyon</a:t>
            </a:r>
            <a:r>
              <a:rPr lang="en-GB" sz="2800" dirty="0">
                <a:solidFill>
                  <a:schemeClr val="accent1"/>
                </a:solidFill>
              </a:rPr>
              <a:t> </a:t>
            </a:r>
            <a:r>
              <a:rPr lang="en-GB" sz="2800" dirty="0" err="1"/>
              <a:t>intelligen</a:t>
            </a:r>
            <a:r>
              <a:rPr lang="hu-HU" sz="2800" dirty="0"/>
              <a:t>s</a:t>
            </a:r>
            <a:endParaRPr lang="en-GB" sz="2800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A35C0AB-9331-4FAF-8A9C-B2BCDD322D54}"/>
              </a:ext>
            </a:extLst>
          </p:cNvPr>
          <p:cNvSpPr txBox="1"/>
          <p:nvPr/>
        </p:nvSpPr>
        <p:spPr>
          <a:xfrm>
            <a:off x="369651" y="3769477"/>
            <a:ext cx="27821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4"/>
                </a:solidFill>
              </a:rPr>
              <a:t>0</a:t>
            </a:r>
            <a:endParaRPr lang="en-GB" sz="2800" dirty="0">
              <a:solidFill>
                <a:schemeClr val="accent4"/>
              </a:solidFill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F87C3216-41C5-4D21-91A1-1D45ECC14AF7}"/>
              </a:ext>
            </a:extLst>
          </p:cNvPr>
          <p:cNvSpPr txBox="1"/>
          <p:nvPr/>
        </p:nvSpPr>
        <p:spPr>
          <a:xfrm>
            <a:off x="7003915" y="3769477"/>
            <a:ext cx="27821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1"/>
                </a:solidFill>
              </a:rPr>
              <a:t>5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71731727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2675B74-B0F2-437B-97D0-39E4B38D3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Van kérdés</a:t>
            </a:r>
            <a:r>
              <a:rPr lang="en-GB" dirty="0"/>
              <a:t>?</a:t>
            </a:r>
          </a:p>
        </p:txBody>
      </p:sp>
      <p:pic>
        <p:nvPicPr>
          <p:cNvPr id="6" name="Picture 2" descr="Wall E Spielzeug Auf Beige Pad">
            <a:extLst>
              <a:ext uri="{FF2B5EF4-FFF2-40B4-BE49-F238E27FC236}">
                <a16:creationId xmlns:a16="http://schemas.microsoft.com/office/drawing/2014/main" id="{6221C4CC-B83B-49B6-A719-8EDDCC3B50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99"/>
          <a:stretch/>
        </p:blipFill>
        <p:spPr bwMode="auto">
          <a:xfrm>
            <a:off x="1757472" y="1932014"/>
            <a:ext cx="4572000" cy="4807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3634EAF6-BCBF-4FD1-A65B-9A289AFE9284}"/>
              </a:ext>
            </a:extLst>
          </p:cNvPr>
          <p:cNvSpPr/>
          <p:nvPr/>
        </p:nvSpPr>
        <p:spPr>
          <a:xfrm>
            <a:off x="6683706" y="418994"/>
            <a:ext cx="2277533" cy="2543387"/>
          </a:xfrm>
          <a:prstGeom prst="wedgeRoundRectCallout">
            <a:avLst>
              <a:gd name="adj1" fmla="val -86632"/>
              <a:gd name="adj2" fmla="val 40196"/>
              <a:gd name="adj3" fmla="val 16667"/>
            </a:avLst>
          </a:prstGeom>
          <a:solidFill>
            <a:schemeClr val="accent6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01001000 01100101 01101100 01110000 00100001</a:t>
            </a:r>
          </a:p>
        </p:txBody>
      </p:sp>
    </p:spTree>
    <p:extLst>
      <p:ext uri="{BB962C8B-B14F-4D97-AF65-F5344CB8AC3E}">
        <p14:creationId xmlns:p14="http://schemas.microsoft.com/office/powerpoint/2010/main" val="96621409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>
            <a:extLst>
              <a:ext uri="{FF2B5EF4-FFF2-40B4-BE49-F238E27FC236}">
                <a16:creationId xmlns:a16="http://schemas.microsoft.com/office/drawing/2014/main" id="{E3E651EE-D35E-4064-837E-5B4D75C32E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589" y="2733594"/>
            <a:ext cx="5052038" cy="3578306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32675B74-B0F2-437B-97D0-39E4B38D3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Következik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7FCF019-1321-4E34-AF95-2A34C0F860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2760" y="1825625"/>
            <a:ext cx="9345328" cy="4351338"/>
          </a:xfrm>
        </p:spPr>
        <p:txBody>
          <a:bodyPr/>
          <a:lstStyle/>
          <a:p>
            <a:pPr marL="0" indent="0" algn="ctr">
              <a:buNone/>
            </a:pPr>
            <a:r>
              <a:rPr lang="hu-HU" dirty="0"/>
              <a:t>Ássunk mélyebbre és nézzük meg, </a:t>
            </a:r>
            <a:r>
              <a:rPr lang="hu-HU" b="1" dirty="0">
                <a:solidFill>
                  <a:schemeClr val="accent1"/>
                </a:solidFill>
              </a:rPr>
              <a:t>hogyan is működnek </a:t>
            </a:r>
            <a:r>
              <a:rPr lang="hu-HU" dirty="0"/>
              <a:t>valójában ezek az algoritmusok!</a:t>
            </a:r>
          </a:p>
          <a:p>
            <a:pPr marL="0" indent="0" algn="ctr">
              <a:buNone/>
            </a:pPr>
            <a:endParaRPr lang="en-GB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47A9453-303F-4608-B109-2A765F1C1993}"/>
              </a:ext>
            </a:extLst>
          </p:cNvPr>
          <p:cNvSpPr/>
          <p:nvPr/>
        </p:nvSpPr>
        <p:spPr>
          <a:xfrm>
            <a:off x="3232669" y="3600516"/>
            <a:ext cx="2387065" cy="2393706"/>
          </a:xfrm>
          <a:prstGeom prst="ellipse">
            <a:avLst/>
          </a:prstGeom>
          <a:solidFill>
            <a:srgbClr val="7DF3FF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435161-2A28-4817-8E86-435BCF3219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7268" y="3583582"/>
            <a:ext cx="3946359" cy="3996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134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37056-AFF0-4D55-8211-6A2FE72BC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1. </a:t>
            </a:r>
            <a:r>
              <a:rPr lang="hu-HU" noProof="0" dirty="0"/>
              <a:t>Kenyérpirító</a:t>
            </a:r>
            <a:endParaRPr lang="en-GB" noProof="0" dirty="0"/>
          </a:p>
        </p:txBody>
      </p:sp>
      <p:pic>
        <p:nvPicPr>
          <p:cNvPr id="1026" name="Picture 2" descr="Toast, Toaster, Frühstück, Küche, Gerät, Grau Küche">
            <a:extLst>
              <a:ext uri="{FF2B5EF4-FFF2-40B4-BE49-F238E27FC236}">
                <a16:creationId xmlns:a16="http://schemas.microsoft.com/office/drawing/2014/main" id="{E16C0A24-D447-463E-8D0E-DC8DE00E0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0318" y="1674524"/>
            <a:ext cx="5492365" cy="5056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52139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37056-AFF0-4D55-8211-6A2FE72BC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2. </a:t>
            </a:r>
            <a:r>
              <a:rPr lang="hu-HU" noProof="0" dirty="0"/>
              <a:t>Számológép</a:t>
            </a:r>
            <a:endParaRPr lang="en-GB" noProof="0" dirty="0"/>
          </a:p>
        </p:txBody>
      </p:sp>
      <p:pic>
        <p:nvPicPr>
          <p:cNvPr id="2050" name="Picture 2" descr="Schule, Schulmaterial, Bildung, Klassenzimmer, Büro">
            <a:extLst>
              <a:ext uri="{FF2B5EF4-FFF2-40B4-BE49-F238E27FC236}">
                <a16:creationId xmlns:a16="http://schemas.microsoft.com/office/drawing/2014/main" id="{7203774E-7D3D-4BED-9B4E-0F11EABA22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340" y="1579419"/>
            <a:ext cx="4821503" cy="5038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07955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37056-AFF0-4D55-8211-6A2FE72BC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3. </a:t>
            </a:r>
            <a:r>
              <a:rPr lang="hu-HU" noProof="0" dirty="0"/>
              <a:t>Sakk</a:t>
            </a:r>
            <a:r>
              <a:rPr lang="en-GB" noProof="0" dirty="0"/>
              <a:t>robot</a:t>
            </a:r>
          </a:p>
        </p:txBody>
      </p:sp>
      <p:pic>
        <p:nvPicPr>
          <p:cNvPr id="4098" name="Picture 2" descr="Kostenloses Stock Foto zu aufgaben, business, drinnen">
            <a:extLst>
              <a:ext uri="{FF2B5EF4-FFF2-40B4-BE49-F238E27FC236}">
                <a16:creationId xmlns:a16="http://schemas.microsoft.com/office/drawing/2014/main" id="{2AF01070-469E-4F9A-BB2F-47B180B9C3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277" y="2059708"/>
            <a:ext cx="6492664" cy="4336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1175233"/>
      </p:ext>
    </p:extLst>
  </p:cSld>
  <p:clrMapOvr>
    <a:masterClrMapping/>
  </p:clrMapOvr>
</p:sld>
</file>

<file path=ppt/theme/theme1.xml><?xml version="1.0" encoding="utf-8"?>
<a:theme xmlns:a="http://schemas.openxmlformats.org/drawingml/2006/main" name="Enaris PPT Endfassung">
  <a:themeElements>
    <a:clrScheme name="Enaris2">
      <a:dk1>
        <a:srgbClr val="000000"/>
      </a:dk1>
      <a:lt1>
        <a:srgbClr val="FFFFFF"/>
      </a:lt1>
      <a:dk2>
        <a:srgbClr val="000000"/>
      </a:dk2>
      <a:lt2>
        <a:srgbClr val="FEFFFF"/>
      </a:lt2>
      <a:accent1>
        <a:srgbClr val="137F63"/>
      </a:accent1>
      <a:accent2>
        <a:srgbClr val="F0F3D4"/>
      </a:accent2>
      <a:accent3>
        <a:srgbClr val="FDC754"/>
      </a:accent3>
      <a:accent4>
        <a:srgbClr val="ED6968"/>
      </a:accent4>
      <a:accent5>
        <a:srgbClr val="00574A"/>
      </a:accent5>
      <a:accent6>
        <a:srgbClr val="9ECEA4"/>
      </a:accent6>
      <a:hlink>
        <a:srgbClr val="FDC754"/>
      </a:hlink>
      <a:folHlink>
        <a:srgbClr val="ED696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aris PPT Endfassung" id="{81399380-8FF1-464F-A3D6-83943ECFD6B6}" vid="{2C0DE878-DEDE-E641-BAF8-44BBA7A237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Enaris PPT Endfassung</Template>
  <TotalTime>79</TotalTime>
  <Words>1320</Words>
  <Application>Microsoft Office PowerPoint</Application>
  <PresentationFormat>Szélesvásznú</PresentationFormat>
  <Paragraphs>267</Paragraphs>
  <Slides>61</Slides>
  <Notes>6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61</vt:i4>
      </vt:variant>
    </vt:vector>
  </HeadingPairs>
  <TitlesOfParts>
    <vt:vector size="66" baseType="lpstr">
      <vt:lpstr>Arial</vt:lpstr>
      <vt:lpstr>Calibri</vt:lpstr>
      <vt:lpstr>Calibri Light</vt:lpstr>
      <vt:lpstr>Poppins</vt:lpstr>
      <vt:lpstr>Enaris PPT Endfassung</vt:lpstr>
      <vt:lpstr>Mesterséges intelligencia</vt:lpstr>
      <vt:lpstr>Definíció</vt:lpstr>
      <vt:lpstr>Mesterséges intelligencia (MI)</vt:lpstr>
      <vt:lpstr>Artificial Intelligence</vt:lpstr>
      <vt:lpstr>Mi az intelligencia?</vt:lpstr>
      <vt:lpstr>Mi az intelligencia?</vt:lpstr>
      <vt:lpstr>1. Kenyérpirító</vt:lpstr>
      <vt:lpstr>2. Számológép</vt:lpstr>
      <vt:lpstr>3. Sakkrobot</vt:lpstr>
      <vt:lpstr>4. Beszélgető robot (Chatbot)</vt:lpstr>
      <vt:lpstr>5. Önvezető autó</vt:lpstr>
      <vt:lpstr>6. Takarító robot</vt:lpstr>
      <vt:lpstr>7. Navigációs alkalmazás</vt:lpstr>
      <vt:lpstr>8. Földtisztító robot</vt:lpstr>
      <vt:lpstr>Mi az intelligencia?</vt:lpstr>
      <vt:lpstr>Lehetséges definíciók</vt:lpstr>
      <vt:lpstr>Lehetséges definíciók</vt:lpstr>
      <vt:lpstr>Lehetséges definíciók</vt:lpstr>
      <vt:lpstr>Lehetséges definíciók</vt:lpstr>
      <vt:lpstr>Az MI térképe</vt:lpstr>
      <vt:lpstr>Az MI térképe</vt:lpstr>
      <vt:lpstr>Az MI térképe</vt:lpstr>
      <vt:lpstr>Az MI térképe</vt:lpstr>
      <vt:lpstr>PowerPoint-bemutató</vt:lpstr>
      <vt:lpstr>Gondolkodás</vt:lpstr>
      <vt:lpstr>Tudás</vt:lpstr>
      <vt:lpstr>Tanulás</vt:lpstr>
      <vt:lpstr>Érzékelés</vt:lpstr>
      <vt:lpstr>Cselekvés</vt:lpstr>
      <vt:lpstr>Példák kategorizálása</vt:lpstr>
      <vt:lpstr>1. Kenyérpirító</vt:lpstr>
      <vt:lpstr>1. Kenyérpirító</vt:lpstr>
      <vt:lpstr>3. Sakkrobot</vt:lpstr>
      <vt:lpstr>3. Sakkrobot</vt:lpstr>
      <vt:lpstr>5. Önvezető autó</vt:lpstr>
      <vt:lpstr>5. Önvezető autó</vt:lpstr>
      <vt:lpstr>6. Takarító robot</vt:lpstr>
      <vt:lpstr>6. Takarító robot</vt:lpstr>
      <vt:lpstr>Az MI térképe</vt:lpstr>
      <vt:lpstr>Lehetőségek és korlátok</vt:lpstr>
      <vt:lpstr>Video</vt:lpstr>
      <vt:lpstr>8. Földtisztító robot</vt:lpstr>
      <vt:lpstr>8. Földtisztító robot</vt:lpstr>
      <vt:lpstr>8. Földtisztító robot</vt:lpstr>
      <vt:lpstr>Szűk vs. általános</vt:lpstr>
      <vt:lpstr>Szűk vs. általános</vt:lpstr>
      <vt:lpstr>Szűk vs. általános</vt:lpstr>
      <vt:lpstr>Szűk vs. általános</vt:lpstr>
      <vt:lpstr>Szűk vs. általános</vt:lpstr>
      <vt:lpstr>Szűk vs. általános</vt:lpstr>
      <vt:lpstr>Szűk vs. általános</vt:lpstr>
      <vt:lpstr>Algoritmusok</vt:lpstr>
      <vt:lpstr>Algoritmus</vt:lpstr>
      <vt:lpstr>Algoritmus</vt:lpstr>
      <vt:lpstr>Algoritmus</vt:lpstr>
      <vt:lpstr>Algoritmus</vt:lpstr>
      <vt:lpstr>Adatok</vt:lpstr>
      <vt:lpstr>Adatok</vt:lpstr>
      <vt:lpstr>Adatok</vt:lpstr>
      <vt:lpstr>Van kérdés?</vt:lpstr>
      <vt:lpstr>Következik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Supervised Learning</dc:title>
  <dc:creator>Menzinger Manuel</dc:creator>
  <cp:lastModifiedBy>Kóbor Ágnes</cp:lastModifiedBy>
  <cp:revision>46</cp:revision>
  <cp:lastPrinted>2022-03-25T10:56:13Z</cp:lastPrinted>
  <dcterms:created xsi:type="dcterms:W3CDTF">2021-08-31T10:26:40Z</dcterms:created>
  <dcterms:modified xsi:type="dcterms:W3CDTF">2022-03-25T11:40:39Z</dcterms:modified>
</cp:coreProperties>
</file>