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61" r:id="rId4"/>
    <p:sldId id="274" r:id="rId5"/>
    <p:sldId id="266" r:id="rId6"/>
    <p:sldId id="275" r:id="rId7"/>
    <p:sldId id="276" r:id="rId8"/>
    <p:sldId id="277" r:id="rId9"/>
    <p:sldId id="278" r:id="rId10"/>
    <p:sldId id="267" r:id="rId11"/>
    <p:sldId id="258" r:id="rId12"/>
    <p:sldId id="262" r:id="rId13"/>
    <p:sldId id="270" r:id="rId14"/>
    <p:sldId id="272" r:id="rId15"/>
    <p:sldId id="259" r:id="rId16"/>
    <p:sldId id="263" r:id="rId17"/>
    <p:sldId id="280" r:id="rId18"/>
    <p:sldId id="282" r:id="rId19"/>
    <p:sldId id="279" r:id="rId20"/>
    <p:sldId id="260" r:id="rId21"/>
    <p:sldId id="264" r:id="rId22"/>
    <p:sldId id="283" r:id="rId23"/>
    <p:sldId id="26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09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853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817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6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7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07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Reliance on Data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Possible </a:t>
            </a:r>
            <a:r>
              <a:rPr lang="de-AT" b="1" dirty="0" err="1"/>
              <a:t>solutions</a:t>
            </a:r>
            <a:endParaRPr lang="de-AT" dirty="0"/>
          </a:p>
          <a:p>
            <a:r>
              <a:rPr lang="de-AT" b="1" dirty="0">
                <a:solidFill>
                  <a:schemeClr val="accent1"/>
                </a:solidFill>
              </a:rPr>
              <a:t>More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  <a:p>
            <a:r>
              <a:rPr lang="de-AT" dirty="0" err="1"/>
              <a:t>Better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generalized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  <a:p>
            <a:r>
              <a:rPr lang="de-AT" b="1" dirty="0">
                <a:solidFill>
                  <a:schemeClr val="accent1"/>
                </a:solidFill>
              </a:rPr>
              <a:t>Processing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reduce</a:t>
            </a:r>
            <a:r>
              <a:rPr lang="de-AT" dirty="0"/>
              <a:t> </a:t>
            </a:r>
            <a:r>
              <a:rPr lang="de-AT" dirty="0" err="1"/>
              <a:t>insignificant</a:t>
            </a:r>
            <a:r>
              <a:rPr lang="de-AT" dirty="0"/>
              <a:t> </a:t>
            </a:r>
            <a:r>
              <a:rPr lang="de-AT" dirty="0" err="1"/>
              <a:t>differences</a:t>
            </a:r>
            <a:endParaRPr lang="de-AT" dirty="0"/>
          </a:p>
          <a:p>
            <a:r>
              <a:rPr lang="de-AT" dirty="0" err="1"/>
              <a:t>Increase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variety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:</a:t>
            </a:r>
          </a:p>
        </p:txBody>
      </p:sp>
      <p:pic>
        <p:nvPicPr>
          <p:cNvPr id="6" name="Picture 6" descr="Englische Bulldogge, Hund, Süß, Charmant">
            <a:extLst>
              <a:ext uri="{FF2B5EF4-FFF2-40B4-BE49-F238E27FC236}">
                <a16:creationId xmlns:a16="http://schemas.microsoft.com/office/drawing/2014/main" id="{003363E8-928A-48EE-9242-19421D40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22693" r="20722" b="17058"/>
          <a:stretch/>
        </p:blipFill>
        <p:spPr bwMode="auto">
          <a:xfrm>
            <a:off x="1923468" y="5389097"/>
            <a:ext cx="2268009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7D11768-A94D-42D8-B07C-6CA2CD98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71" y="4524550"/>
            <a:ext cx="2000250" cy="133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29DE22-F3AC-47A1-A300-0B858C56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16" y="4488296"/>
            <a:ext cx="1639903" cy="14316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A422FE-1730-4436-8DCB-25CCE0636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496" y="5375792"/>
            <a:ext cx="1870742" cy="1247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497159-6423-44AD-9157-6755528AA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238" y="4265294"/>
            <a:ext cx="2000250" cy="13335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B412D6E-5F8D-47FA-965A-081DB5C64A2F}"/>
              </a:ext>
            </a:extLst>
          </p:cNvPr>
          <p:cNvSpPr txBox="1"/>
          <p:nvPr/>
        </p:nvSpPr>
        <p:spPr>
          <a:xfrm>
            <a:off x="325224" y="5794237"/>
            <a:ext cx="163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oppins"/>
              </a:rPr>
              <a:t>flipping</a:t>
            </a:r>
            <a:endParaRPr lang="de-DE" sz="2800" dirty="0">
              <a:latin typeface="Poppin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F56185-8CE5-45D7-982A-0A2A0B0950B7}"/>
              </a:ext>
            </a:extLst>
          </p:cNvPr>
          <p:cNvSpPr txBox="1"/>
          <p:nvPr/>
        </p:nvSpPr>
        <p:spPr>
          <a:xfrm>
            <a:off x="2358213" y="4891590"/>
            <a:ext cx="163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oppins"/>
              </a:rPr>
              <a:t>scaling</a:t>
            </a:r>
            <a:endParaRPr lang="de-DE" sz="2800" dirty="0">
              <a:latin typeface="Poppin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404F6D-F222-46CD-9693-6B06D4463632}"/>
              </a:ext>
            </a:extLst>
          </p:cNvPr>
          <p:cNvSpPr txBox="1"/>
          <p:nvPr/>
        </p:nvSpPr>
        <p:spPr>
          <a:xfrm>
            <a:off x="4108640" y="5851390"/>
            <a:ext cx="168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oppins"/>
              </a:rPr>
              <a:t>rotating</a:t>
            </a:r>
            <a:endParaRPr lang="de-DE" sz="2800" dirty="0">
              <a:latin typeface="Poppin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AA7ECA-080A-45DA-B82E-41A101E007AE}"/>
              </a:ext>
            </a:extLst>
          </p:cNvPr>
          <p:cNvSpPr txBox="1"/>
          <p:nvPr/>
        </p:nvSpPr>
        <p:spPr>
          <a:xfrm>
            <a:off x="5731811" y="4893347"/>
            <a:ext cx="175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oppins"/>
              </a:rPr>
              <a:t>blurring</a:t>
            </a:r>
            <a:endParaRPr lang="de-DE" sz="2800" dirty="0">
              <a:latin typeface="Poppin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19E7BB9-3664-4BA5-A71A-651EACD2B69F}"/>
              </a:ext>
            </a:extLst>
          </p:cNvPr>
          <p:cNvSpPr txBox="1"/>
          <p:nvPr/>
        </p:nvSpPr>
        <p:spPr>
          <a:xfrm>
            <a:off x="7414501" y="5524160"/>
            <a:ext cx="264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oppins"/>
              </a:rPr>
              <a:t>desaturating</a:t>
            </a:r>
            <a:endParaRPr lang="de-DE" sz="2800" dirty="0">
              <a:latin typeface="Poppin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F348002-8C48-4BB8-8273-026BFDE944AD}"/>
              </a:ext>
            </a:extLst>
          </p:cNvPr>
          <p:cNvSpPr txBox="1"/>
          <p:nvPr/>
        </p:nvSpPr>
        <p:spPr>
          <a:xfrm>
            <a:off x="9612152" y="4752825"/>
            <a:ext cx="51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596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143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2115"/>
            <a:ext cx="9440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err="1"/>
              <a:t>Characteristics</a:t>
            </a:r>
            <a:endParaRPr lang="de-AT" dirty="0"/>
          </a:p>
          <a:p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model</a:t>
            </a:r>
            <a:r>
              <a:rPr lang="de-AT" dirty="0"/>
              <a:t> just </a:t>
            </a:r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b="1" dirty="0">
                <a:solidFill>
                  <a:schemeClr val="accent1"/>
                </a:solidFill>
              </a:rPr>
              <a:t>not</a:t>
            </a:r>
            <a:r>
              <a:rPr lang="de-AT" dirty="0"/>
              <a:t> provide </a:t>
            </a:r>
            <a:r>
              <a:rPr lang="de-AT" b="1" dirty="0" err="1">
                <a:solidFill>
                  <a:schemeClr val="accent1"/>
                </a:solidFill>
              </a:rPr>
              <a:t>usable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results</a:t>
            </a:r>
            <a:endParaRPr lang="de-AT" b="1" dirty="0">
              <a:solidFill>
                <a:schemeClr val="accent1"/>
              </a:solidFill>
            </a:endParaRPr>
          </a:p>
        </p:txBody>
      </p:sp>
      <p:pic>
        <p:nvPicPr>
          <p:cNvPr id="6" name="Grafik 12">
            <a:extLst>
              <a:ext uri="{FF2B5EF4-FFF2-40B4-BE49-F238E27FC236}">
                <a16:creationId xmlns:a16="http://schemas.microsoft.com/office/drawing/2014/main" id="{07A2B3FA-437E-4B41-A1E6-857E3213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06" y="3872843"/>
            <a:ext cx="1686424" cy="1686424"/>
          </a:xfrm>
          <a:prstGeom prst="rect">
            <a:avLst/>
          </a:prstGeom>
        </p:spPr>
      </p:pic>
      <p:sp>
        <p:nvSpPr>
          <p:cNvPr id="7" name="Textfeld 13">
            <a:extLst>
              <a:ext uri="{FF2B5EF4-FFF2-40B4-BE49-F238E27FC236}">
                <a16:creationId xmlns:a16="http://schemas.microsoft.com/office/drawing/2014/main" id="{37AE5D12-8DF6-4B1B-A4CA-2F169C9AC557}"/>
              </a:ext>
            </a:extLst>
          </p:cNvPr>
          <p:cNvSpPr txBox="1"/>
          <p:nvPr/>
        </p:nvSpPr>
        <p:spPr>
          <a:xfrm>
            <a:off x="5686852" y="4142410"/>
            <a:ext cx="10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Poppins"/>
              </a:rPr>
              <a:t>Cat</a:t>
            </a:r>
          </a:p>
          <a:p>
            <a:r>
              <a:rPr lang="de-DE" sz="3200" dirty="0">
                <a:latin typeface="Poppins"/>
              </a:rPr>
              <a:t>Cat</a:t>
            </a:r>
          </a:p>
        </p:txBody>
      </p:sp>
      <p:sp>
        <p:nvSpPr>
          <p:cNvPr id="8" name="Textfeld 19">
            <a:extLst>
              <a:ext uri="{FF2B5EF4-FFF2-40B4-BE49-F238E27FC236}">
                <a16:creationId xmlns:a16="http://schemas.microsoft.com/office/drawing/2014/main" id="{AB7CA801-BB82-4E42-AADB-072F798F2921}"/>
              </a:ext>
            </a:extLst>
          </p:cNvPr>
          <p:cNvSpPr txBox="1"/>
          <p:nvPr/>
        </p:nvSpPr>
        <p:spPr>
          <a:xfrm>
            <a:off x="7117718" y="4424087"/>
            <a:ext cx="29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4"/>
                </a:solidFill>
                <a:latin typeface="Poppins"/>
              </a:rPr>
              <a:t>50% </a:t>
            </a:r>
            <a:r>
              <a:rPr lang="de-DE" sz="2800" b="1" dirty="0" err="1">
                <a:solidFill>
                  <a:schemeClr val="accent4"/>
                </a:solidFill>
                <a:latin typeface="Poppins"/>
              </a:rPr>
              <a:t>Accuracy</a:t>
            </a:r>
            <a:endParaRPr lang="de-DE" sz="2800" b="1" dirty="0">
              <a:solidFill>
                <a:schemeClr val="accent4"/>
              </a:solidFill>
              <a:latin typeface="Poppin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21E836B-C494-4E37-A6D3-F496FBEA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773" y="3848421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6D73892-E878-4861-9A07-0BE2DC5B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10" y="3972383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1721CE20-0088-4C2D-A99F-7638B0944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76" y="4507900"/>
            <a:ext cx="853954" cy="792427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E77FDA3-6AAE-4348-A384-B290727EB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97" y="4120877"/>
            <a:ext cx="705733" cy="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g, Animal, Animal World, Pet, Hybrid, Mammal, Race">
            <a:extLst>
              <a:ext uri="{FF2B5EF4-FFF2-40B4-BE49-F238E27FC236}">
                <a16:creationId xmlns:a16="http://schemas.microsoft.com/office/drawing/2014/main" id="{C036EDFB-7040-481C-88CB-4E124C6B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41" y="4918758"/>
            <a:ext cx="930275" cy="18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tze, Kätzchen, Haustier, Gestreift">
            <a:extLst>
              <a:ext uri="{FF2B5EF4-FFF2-40B4-BE49-F238E27FC236}">
                <a16:creationId xmlns:a16="http://schemas.microsoft.com/office/drawing/2014/main" id="{87717F9C-EF3D-48B7-9FBB-512A8359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2" y="3597720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0DC71B5-B92B-469C-BF8E-F7CC33907887}"/>
              </a:ext>
            </a:extLst>
          </p:cNvPr>
          <p:cNvSpPr txBox="1"/>
          <p:nvPr/>
        </p:nvSpPr>
        <p:spPr>
          <a:xfrm>
            <a:off x="828132" y="4717320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pic>
        <p:nvPicPr>
          <p:cNvPr id="1032" name="Picture 8" descr="Chihuahua, Puppies, Puppy, Comic Style, Fun, Dog">
            <a:extLst>
              <a:ext uri="{FF2B5EF4-FFF2-40B4-BE49-F238E27FC236}">
                <a16:creationId xmlns:a16="http://schemas.microsoft.com/office/drawing/2014/main" id="{E5AE33E0-17BE-4162-82EA-3C725D0B3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13704"/>
          <a:stretch/>
        </p:blipFill>
        <p:spPr bwMode="auto">
          <a:xfrm>
            <a:off x="6366190" y="3942728"/>
            <a:ext cx="1979550" cy="16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Possible </a:t>
            </a:r>
            <a:r>
              <a:rPr lang="de-AT" b="1" dirty="0" err="1"/>
              <a:t>Reasons</a:t>
            </a:r>
            <a:endParaRPr lang="de-AT" dirty="0"/>
          </a:p>
          <a:p>
            <a:r>
              <a:rPr lang="de-AT" b="1" dirty="0">
                <a:solidFill>
                  <a:schemeClr val="accent1"/>
                </a:solidFill>
              </a:rPr>
              <a:t>Too </a:t>
            </a:r>
            <a:r>
              <a:rPr lang="de-AT" b="1" dirty="0" err="1">
                <a:solidFill>
                  <a:schemeClr val="accent1"/>
                </a:solidFill>
              </a:rPr>
              <a:t>few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samples</a:t>
            </a:r>
            <a:endParaRPr lang="de-AT" dirty="0"/>
          </a:p>
          <a:p>
            <a:r>
              <a:rPr lang="de-AT" dirty="0"/>
              <a:t>Training </a:t>
            </a:r>
            <a:r>
              <a:rPr lang="de-AT" b="1" dirty="0" err="1">
                <a:solidFill>
                  <a:schemeClr val="accent1"/>
                </a:solidFill>
              </a:rPr>
              <a:t>data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too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general</a:t>
            </a:r>
            <a:endParaRPr lang="de-AT" b="1" dirty="0">
              <a:solidFill>
                <a:schemeClr val="accent1"/>
              </a:solidFill>
            </a:endParaRPr>
          </a:p>
          <a:p>
            <a:r>
              <a:rPr lang="de-AT" dirty="0"/>
              <a:t>(Training </a:t>
            </a:r>
            <a:r>
              <a:rPr lang="de-AT" dirty="0" err="1"/>
              <a:t>parameters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way</a:t>
            </a:r>
            <a:r>
              <a:rPr lang="de-AT" dirty="0"/>
              <a:t> off)</a:t>
            </a:r>
          </a:p>
          <a:p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E2E83-D0F5-48A4-BAD1-9C33BAFE6D73}"/>
              </a:ext>
            </a:extLst>
          </p:cNvPr>
          <p:cNvSpPr txBox="1"/>
          <p:nvPr/>
        </p:nvSpPr>
        <p:spPr>
          <a:xfrm>
            <a:off x="1977211" y="4639531"/>
            <a:ext cx="162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/>
              <a:t>CAT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ED57489-8D95-4D5D-B566-FB108303BDA9}"/>
              </a:ext>
            </a:extLst>
          </p:cNvPr>
          <p:cNvSpPr txBox="1"/>
          <p:nvPr/>
        </p:nvSpPr>
        <p:spPr>
          <a:xfrm>
            <a:off x="1977939" y="5306325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pic>
        <p:nvPicPr>
          <p:cNvPr id="1026" name="Picture 2" descr="Dog, Rude, Animal, Comic, Hybrid, Domestic Animal">
            <a:extLst>
              <a:ext uri="{FF2B5EF4-FFF2-40B4-BE49-F238E27FC236}">
                <a16:creationId xmlns:a16="http://schemas.microsoft.com/office/drawing/2014/main" id="{D2B431AC-C2FF-4876-BCBF-D052BB7E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0" y="4918758"/>
            <a:ext cx="1925202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t, Laughing, Grinning, Evil, Teeth, Psycho, Animal">
            <a:extLst>
              <a:ext uri="{FF2B5EF4-FFF2-40B4-BE49-F238E27FC236}">
                <a16:creationId xmlns:a16="http://schemas.microsoft.com/office/drawing/2014/main" id="{B41CC6C9-2F90-45E0-A5D2-77ACA7B8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49" y="4548600"/>
            <a:ext cx="2033984" cy="17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BA18121-149C-4738-8D99-0295CF6D13C5}"/>
              </a:ext>
            </a:extLst>
          </p:cNvPr>
          <p:cNvSpPr txBox="1"/>
          <p:nvPr/>
        </p:nvSpPr>
        <p:spPr>
          <a:xfrm>
            <a:off x="4336290" y="6023074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B225CA-C51C-457C-B340-B862D58CA111}"/>
              </a:ext>
            </a:extLst>
          </p:cNvPr>
          <p:cNvSpPr txBox="1"/>
          <p:nvPr/>
        </p:nvSpPr>
        <p:spPr>
          <a:xfrm>
            <a:off x="3192268" y="6426086"/>
            <a:ext cx="60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dog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E29E5-6C5B-4D27-8931-28BB09F1C758}"/>
              </a:ext>
            </a:extLst>
          </p:cNvPr>
          <p:cNvSpPr txBox="1"/>
          <p:nvPr/>
        </p:nvSpPr>
        <p:spPr>
          <a:xfrm>
            <a:off x="549686" y="6408516"/>
            <a:ext cx="60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dog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83AB8B-31E5-4375-BE64-5C2A85D6B1E5}"/>
              </a:ext>
            </a:extLst>
          </p:cNvPr>
          <p:cNvSpPr txBox="1"/>
          <p:nvPr/>
        </p:nvSpPr>
        <p:spPr>
          <a:xfrm>
            <a:off x="6306922" y="5329107"/>
            <a:ext cx="60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dog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3884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Possible Solutions</a:t>
            </a:r>
            <a:endParaRPr lang="de-AT" dirty="0"/>
          </a:p>
          <a:p>
            <a:r>
              <a:rPr lang="de-AT" dirty="0"/>
              <a:t>Use </a:t>
            </a:r>
            <a:r>
              <a:rPr lang="de-AT" b="1" dirty="0" err="1">
                <a:solidFill>
                  <a:schemeClr val="accent1"/>
                </a:solidFill>
              </a:rPr>
              <a:t>more</a:t>
            </a:r>
            <a:r>
              <a:rPr lang="de-AT" b="1" dirty="0">
                <a:solidFill>
                  <a:schemeClr val="accent1"/>
                </a:solidFill>
              </a:rPr>
              <a:t>/</a:t>
            </a:r>
            <a:r>
              <a:rPr lang="de-AT" b="1" dirty="0" err="1">
                <a:solidFill>
                  <a:schemeClr val="accent1"/>
                </a:solidFill>
              </a:rPr>
              <a:t>better</a:t>
            </a:r>
            <a:r>
              <a:rPr lang="de-AT" dirty="0"/>
              <a:t> samples </a:t>
            </a:r>
            <a:r>
              <a:rPr lang="de-AT" dirty="0" err="1"/>
              <a:t>for</a:t>
            </a:r>
            <a:r>
              <a:rPr lang="de-AT" dirty="0"/>
              <a:t> trainings-</a:t>
            </a:r>
            <a:r>
              <a:rPr lang="de-AT" dirty="0" err="1"/>
              <a:t>data</a:t>
            </a:r>
            <a:endParaRPr lang="de-AT" dirty="0"/>
          </a:p>
          <a:p>
            <a:r>
              <a:rPr lang="de-AT" dirty="0" err="1"/>
              <a:t>Adjust</a:t>
            </a:r>
            <a:r>
              <a:rPr lang="de-AT" dirty="0"/>
              <a:t> </a:t>
            </a:r>
            <a:r>
              <a:rPr lang="de-AT" dirty="0" err="1"/>
              <a:t>training</a:t>
            </a:r>
            <a:r>
              <a:rPr lang="de-AT" dirty="0"/>
              <a:t> </a:t>
            </a:r>
            <a:r>
              <a:rPr lang="de-AT" dirty="0" err="1"/>
              <a:t>parameters</a:t>
            </a:r>
            <a:r>
              <a:rPr lang="de-AT" dirty="0"/>
              <a:t> (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iterations</a:t>
            </a:r>
            <a:r>
              <a:rPr lang="de-AT" dirty="0"/>
              <a:t>, …)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29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94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Imagine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create</a:t>
            </a:r>
            <a:r>
              <a:rPr lang="de-AT" dirty="0"/>
              <a:t> a </a:t>
            </a:r>
            <a:r>
              <a:rPr lang="de-AT" b="1" dirty="0" err="1">
                <a:solidFill>
                  <a:schemeClr val="accent1"/>
                </a:solidFill>
              </a:rPr>
              <a:t>chatbot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act</a:t>
            </a:r>
            <a:r>
              <a:rPr lang="de-AT" dirty="0"/>
              <a:t> like a normal human. </a:t>
            </a:r>
            <a:r>
              <a:rPr lang="de-AT" dirty="0" err="1"/>
              <a:t>Therefore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b="1" dirty="0">
                <a:solidFill>
                  <a:schemeClr val="accent1"/>
                </a:solidFill>
              </a:rPr>
              <a:t>live-chats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streaming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platforms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/>
              <a:t>like Twitch </a:t>
            </a:r>
            <a:r>
              <a:rPr lang="de-AT" dirty="0" err="1"/>
              <a:t>or</a:t>
            </a:r>
            <a:r>
              <a:rPr lang="de-AT" dirty="0"/>
              <a:t> YouTube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training</a:t>
            </a:r>
            <a:r>
              <a:rPr lang="de-AT" dirty="0"/>
              <a:t>.</a:t>
            </a:r>
          </a:p>
        </p:txBody>
      </p:sp>
      <p:pic>
        <p:nvPicPr>
          <p:cNvPr id="1026" name="Picture 2" descr="Click to view an example">
            <a:extLst>
              <a:ext uri="{FF2B5EF4-FFF2-40B4-BE49-F238E27FC236}">
                <a16:creationId xmlns:a16="http://schemas.microsoft.com/office/drawing/2014/main" id="{C10FF9BF-1829-4B4E-A6A2-75CEF458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58EA1-7A22-4F65-9522-B3EDE31D3184}"/>
              </a:ext>
            </a:extLst>
          </p:cNvPr>
          <p:cNvSpPr txBox="1"/>
          <p:nvPr/>
        </p:nvSpPr>
        <p:spPr>
          <a:xfrm>
            <a:off x="7797801" y="6560608"/>
            <a:ext cx="439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GPLv3 - https://github.com/cairthenn/TwitchChatVideo</a:t>
            </a:r>
          </a:p>
        </p:txBody>
      </p:sp>
    </p:spTree>
    <p:extLst>
      <p:ext uri="{BB962C8B-B14F-4D97-AF65-F5344CB8AC3E}">
        <p14:creationId xmlns:p14="http://schemas.microsoft.com/office/powerpoint/2010/main" val="412420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94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Imagine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create</a:t>
            </a:r>
            <a:r>
              <a:rPr lang="de-AT" dirty="0"/>
              <a:t> a </a:t>
            </a:r>
            <a:r>
              <a:rPr lang="de-AT" b="1" dirty="0" err="1">
                <a:solidFill>
                  <a:schemeClr val="accent1"/>
                </a:solidFill>
              </a:rPr>
              <a:t>chatbot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act</a:t>
            </a:r>
            <a:r>
              <a:rPr lang="de-AT" dirty="0"/>
              <a:t> like a normal human. </a:t>
            </a:r>
            <a:r>
              <a:rPr lang="de-AT" dirty="0" err="1"/>
              <a:t>Therefore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b="1" dirty="0">
                <a:solidFill>
                  <a:schemeClr val="accent1"/>
                </a:solidFill>
              </a:rPr>
              <a:t>live-chats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streaming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platforms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/>
              <a:t>like Twitch </a:t>
            </a:r>
            <a:r>
              <a:rPr lang="de-AT" dirty="0" err="1"/>
              <a:t>or</a:t>
            </a:r>
            <a:r>
              <a:rPr lang="de-AT" dirty="0"/>
              <a:t> YouTube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training</a:t>
            </a:r>
            <a:r>
              <a:rPr lang="de-AT" dirty="0"/>
              <a:t>.</a:t>
            </a:r>
          </a:p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well</a:t>
            </a:r>
            <a:r>
              <a:rPr lang="de-AT" dirty="0"/>
              <a:t> do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think</a:t>
            </a:r>
            <a:r>
              <a:rPr lang="de-AT" dirty="0"/>
              <a:t> </a:t>
            </a:r>
            <a:r>
              <a:rPr lang="de-AT" dirty="0" err="1"/>
              <a:t>this</a:t>
            </a:r>
            <a:br>
              <a:rPr lang="de-AT" dirty="0"/>
            </a:br>
            <a:r>
              <a:rPr lang="de-AT" dirty="0"/>
              <a:t>bot </a:t>
            </a:r>
            <a:r>
              <a:rPr lang="de-AT" dirty="0" err="1"/>
              <a:t>would</a:t>
            </a:r>
            <a:r>
              <a:rPr lang="de-AT" dirty="0"/>
              <a:t> perform?</a:t>
            </a:r>
          </a:p>
          <a:p>
            <a:r>
              <a:rPr lang="de-AT" dirty="0"/>
              <a:t>Do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any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problems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could</a:t>
            </a:r>
            <a:r>
              <a:rPr lang="de-AT" dirty="0"/>
              <a:t> </a:t>
            </a:r>
            <a:r>
              <a:rPr lang="de-AT" dirty="0" err="1"/>
              <a:t>occur</a:t>
            </a:r>
            <a:r>
              <a:rPr lang="de-AT" dirty="0"/>
              <a:t>?</a:t>
            </a:r>
          </a:p>
        </p:txBody>
      </p:sp>
      <p:pic>
        <p:nvPicPr>
          <p:cNvPr id="6" name="Picture 2" descr="Click to view an example">
            <a:extLst>
              <a:ext uri="{FF2B5EF4-FFF2-40B4-BE49-F238E27FC236}">
                <a16:creationId xmlns:a16="http://schemas.microsoft.com/office/drawing/2014/main" id="{55D8B5BB-19AB-4684-96EC-B30DA3CEA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C693B5-1806-41BA-A3FE-4AD1B23A7F52}"/>
              </a:ext>
            </a:extLst>
          </p:cNvPr>
          <p:cNvSpPr txBox="1"/>
          <p:nvPr/>
        </p:nvSpPr>
        <p:spPr>
          <a:xfrm>
            <a:off x="7797801" y="6560608"/>
            <a:ext cx="439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GPLv3 - https://github.com/cairthenn/TwitchChatVideo</a:t>
            </a:r>
          </a:p>
        </p:txBody>
      </p:sp>
    </p:spTree>
    <p:extLst>
      <p:ext uri="{BB962C8B-B14F-4D97-AF65-F5344CB8AC3E}">
        <p14:creationId xmlns:p14="http://schemas.microsoft.com/office/powerpoint/2010/main" val="361220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8867" cy="4351338"/>
          </a:xfrm>
        </p:spPr>
        <p:txBody>
          <a:bodyPr>
            <a:normAutofit/>
          </a:bodyPr>
          <a:lstStyle/>
          <a:p>
            <a:r>
              <a:rPr lang="de-AT" dirty="0"/>
              <a:t>Network </a:t>
            </a:r>
            <a:r>
              <a:rPr lang="de-AT" b="1" dirty="0" err="1">
                <a:solidFill>
                  <a:schemeClr val="accent1"/>
                </a:solidFill>
              </a:rPr>
              <a:t>replicates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seen</a:t>
            </a:r>
            <a:r>
              <a:rPr lang="de-AT" b="1" dirty="0">
                <a:solidFill>
                  <a:schemeClr val="accent1"/>
                </a:solidFill>
              </a:rPr>
              <a:t>/</a:t>
            </a:r>
            <a:r>
              <a:rPr lang="de-AT" b="1" dirty="0" err="1">
                <a:solidFill>
                  <a:schemeClr val="accent1"/>
                </a:solidFill>
              </a:rPr>
              <a:t>learned</a:t>
            </a:r>
            <a:endParaRPr lang="de-AT" b="1" dirty="0">
              <a:solidFill>
                <a:schemeClr val="accent1"/>
              </a:solidFill>
            </a:endParaRPr>
          </a:p>
          <a:p>
            <a:pPr lvl="1"/>
            <a:r>
              <a:rPr lang="de-AT" dirty="0" err="1"/>
              <a:t>racism</a:t>
            </a:r>
            <a:r>
              <a:rPr lang="de-AT" dirty="0"/>
              <a:t>, sexism, vulgarity, ...</a:t>
            </a:r>
          </a:p>
          <a:p>
            <a:pPr lvl="1"/>
            <a:r>
              <a:rPr lang="de-AT" dirty="0" err="1"/>
              <a:t>bias</a:t>
            </a:r>
            <a:r>
              <a:rPr lang="de-AT" dirty="0"/>
              <a:t> </a:t>
            </a:r>
            <a:r>
              <a:rPr lang="de-AT" dirty="0" err="1"/>
              <a:t>towards</a:t>
            </a:r>
            <a:r>
              <a:rPr lang="de-AT" dirty="0"/>
              <a:t> </a:t>
            </a:r>
            <a:r>
              <a:rPr lang="de-AT" dirty="0" err="1"/>
              <a:t>streamers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a </a:t>
            </a:r>
            <a:r>
              <a:rPr lang="de-AT" dirty="0" err="1"/>
              <a:t>loud</a:t>
            </a:r>
            <a:r>
              <a:rPr lang="de-AT" dirty="0"/>
              <a:t> </a:t>
            </a:r>
            <a:r>
              <a:rPr lang="de-AT" dirty="0" err="1"/>
              <a:t>audience</a:t>
            </a:r>
            <a:endParaRPr lang="de-AT" dirty="0"/>
          </a:p>
          <a:p>
            <a:pPr lvl="1"/>
            <a:r>
              <a:rPr lang="de-AT" dirty="0" err="1"/>
              <a:t>bias</a:t>
            </a:r>
            <a:r>
              <a:rPr lang="de-AT" dirty="0"/>
              <a:t> </a:t>
            </a:r>
            <a:r>
              <a:rPr lang="de-AT" dirty="0" err="1"/>
              <a:t>towards</a:t>
            </a:r>
            <a:r>
              <a:rPr lang="de-AT" dirty="0"/>
              <a:t> </a:t>
            </a:r>
            <a:r>
              <a:rPr lang="de-AT" dirty="0" err="1"/>
              <a:t>names</a:t>
            </a:r>
            <a:r>
              <a:rPr lang="de-AT" dirty="0"/>
              <a:t> and </a:t>
            </a:r>
            <a:r>
              <a:rPr lang="de-AT" dirty="0" err="1"/>
              <a:t>norms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relevant at </a:t>
            </a:r>
            <a:r>
              <a:rPr lang="de-AT" dirty="0" err="1"/>
              <a:t>the</a:t>
            </a:r>
            <a:r>
              <a:rPr lang="de-AT" dirty="0"/>
              <a:t> time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training</a:t>
            </a:r>
            <a:endParaRPr lang="de-AT" dirty="0"/>
          </a:p>
          <a:p>
            <a:pPr lvl="1"/>
            <a:r>
              <a:rPr lang="de-A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125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8867" cy="4351338"/>
          </a:xfrm>
        </p:spPr>
        <p:txBody>
          <a:bodyPr>
            <a:normAutofit/>
          </a:bodyPr>
          <a:lstStyle/>
          <a:p>
            <a:r>
              <a:rPr lang="de-AT" dirty="0"/>
              <a:t>Network </a:t>
            </a:r>
            <a:r>
              <a:rPr lang="de-AT" b="1" dirty="0" err="1">
                <a:solidFill>
                  <a:schemeClr val="accent1"/>
                </a:solidFill>
              </a:rPr>
              <a:t>replicates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seen</a:t>
            </a:r>
            <a:r>
              <a:rPr lang="de-AT" b="1" dirty="0">
                <a:solidFill>
                  <a:schemeClr val="accent1"/>
                </a:solidFill>
              </a:rPr>
              <a:t>/</a:t>
            </a:r>
            <a:r>
              <a:rPr lang="de-AT" b="1" dirty="0" err="1">
                <a:solidFill>
                  <a:schemeClr val="accent1"/>
                </a:solidFill>
              </a:rPr>
              <a:t>learned</a:t>
            </a:r>
            <a:endParaRPr lang="de-AT" b="1" dirty="0">
              <a:solidFill>
                <a:schemeClr val="accent1"/>
              </a:solidFill>
            </a:endParaRPr>
          </a:p>
          <a:p>
            <a:pPr lvl="1"/>
            <a:r>
              <a:rPr lang="de-AT" dirty="0" err="1"/>
              <a:t>racism</a:t>
            </a:r>
            <a:r>
              <a:rPr lang="de-AT" dirty="0"/>
              <a:t>, sexism, vulgarity, ...</a:t>
            </a:r>
          </a:p>
          <a:p>
            <a:pPr lvl="1"/>
            <a:r>
              <a:rPr lang="de-AT" dirty="0" err="1"/>
              <a:t>bias</a:t>
            </a:r>
            <a:r>
              <a:rPr lang="de-AT" dirty="0"/>
              <a:t> </a:t>
            </a:r>
            <a:r>
              <a:rPr lang="de-AT" dirty="0" err="1"/>
              <a:t>towards</a:t>
            </a:r>
            <a:r>
              <a:rPr lang="de-AT" dirty="0"/>
              <a:t> </a:t>
            </a:r>
            <a:r>
              <a:rPr lang="de-AT" dirty="0" err="1"/>
              <a:t>streamers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a </a:t>
            </a:r>
            <a:r>
              <a:rPr lang="de-AT" dirty="0" err="1"/>
              <a:t>loud</a:t>
            </a:r>
            <a:r>
              <a:rPr lang="de-AT" dirty="0"/>
              <a:t> </a:t>
            </a:r>
            <a:r>
              <a:rPr lang="de-AT" dirty="0" err="1"/>
              <a:t>audience</a:t>
            </a:r>
            <a:endParaRPr lang="de-AT" dirty="0"/>
          </a:p>
          <a:p>
            <a:pPr lvl="1"/>
            <a:r>
              <a:rPr lang="de-AT" dirty="0" err="1"/>
              <a:t>bias</a:t>
            </a:r>
            <a:r>
              <a:rPr lang="de-AT" dirty="0"/>
              <a:t> </a:t>
            </a:r>
            <a:r>
              <a:rPr lang="de-AT" dirty="0" err="1"/>
              <a:t>towards</a:t>
            </a:r>
            <a:r>
              <a:rPr lang="de-AT" dirty="0"/>
              <a:t> </a:t>
            </a:r>
            <a:r>
              <a:rPr lang="de-AT" dirty="0" err="1"/>
              <a:t>names</a:t>
            </a:r>
            <a:r>
              <a:rPr lang="de-AT" dirty="0"/>
              <a:t> and </a:t>
            </a:r>
            <a:r>
              <a:rPr lang="de-AT" dirty="0" err="1"/>
              <a:t>norms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relevant at </a:t>
            </a:r>
            <a:r>
              <a:rPr lang="de-AT" dirty="0" err="1"/>
              <a:t>the</a:t>
            </a:r>
            <a:r>
              <a:rPr lang="de-AT" dirty="0"/>
              <a:t> time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training</a:t>
            </a:r>
            <a:endParaRPr lang="de-AT" dirty="0"/>
          </a:p>
          <a:p>
            <a:pPr lvl="1"/>
            <a:r>
              <a:rPr lang="de-AT" dirty="0"/>
              <a:t>…</a:t>
            </a:r>
          </a:p>
          <a:p>
            <a:r>
              <a:rPr lang="de-AT" b="1" dirty="0">
                <a:solidFill>
                  <a:schemeClr val="accent1"/>
                </a:solidFill>
              </a:rPr>
              <a:t>Hard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create </a:t>
            </a:r>
            <a:r>
              <a:rPr lang="de-AT" b="1" dirty="0">
                <a:solidFill>
                  <a:schemeClr val="accent1"/>
                </a:solidFill>
              </a:rPr>
              <a:t>unbiased algorithms</a:t>
            </a:r>
          </a:p>
          <a:p>
            <a:r>
              <a:rPr lang="de-AT" dirty="0" err="1"/>
              <a:t>Ethical</a:t>
            </a:r>
            <a:r>
              <a:rPr lang="de-AT" dirty="0"/>
              <a:t> </a:t>
            </a:r>
            <a:r>
              <a:rPr lang="de-AT" dirty="0" err="1"/>
              <a:t>question</a:t>
            </a:r>
            <a:r>
              <a:rPr lang="de-AT" dirty="0"/>
              <a:t> on </a:t>
            </a:r>
            <a:r>
              <a:rPr lang="de-AT" b="1" dirty="0">
                <a:solidFill>
                  <a:schemeClr val="accent1"/>
                </a:solidFill>
              </a:rPr>
              <a:t>where to use </a:t>
            </a:r>
            <a:r>
              <a:rPr lang="de-AT" dirty="0"/>
              <a:t>such </a:t>
            </a:r>
            <a:r>
              <a:rPr lang="de-AT" dirty="0" err="1"/>
              <a:t>algorithms</a:t>
            </a:r>
            <a:endParaRPr lang="de-AT" dirty="0"/>
          </a:p>
          <a:p>
            <a:pPr lvl="1"/>
            <a:r>
              <a:rPr lang="de-AT" dirty="0" err="1"/>
              <a:t>Where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machines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allowed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make</a:t>
            </a:r>
            <a:r>
              <a:rPr lang="de-AT" dirty="0"/>
              <a:t> </a:t>
            </a:r>
            <a:r>
              <a:rPr lang="de-AT" dirty="0" err="1"/>
              <a:t>decisions</a:t>
            </a:r>
            <a:r>
              <a:rPr lang="de-AT" dirty="0"/>
              <a:t>?</a:t>
            </a:r>
          </a:p>
          <a:p>
            <a:pPr lvl="1"/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guarantee</a:t>
            </a:r>
            <a:r>
              <a:rPr lang="de-AT" dirty="0"/>
              <a:t> an fair and </a:t>
            </a:r>
            <a:r>
              <a:rPr lang="de-AT" dirty="0" err="1"/>
              <a:t>unbiased</a:t>
            </a:r>
            <a:r>
              <a:rPr lang="de-AT" dirty="0"/>
              <a:t> </a:t>
            </a:r>
            <a:r>
              <a:rPr lang="de-AT" dirty="0" err="1"/>
              <a:t>result</a:t>
            </a:r>
            <a:r>
              <a:rPr lang="de-AT" dirty="0"/>
              <a:t>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783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Poppins" panose="00000500000000000000" pitchFamily="2" charset="0"/>
                <a:cs typeface="Poppins" panose="00000500000000000000" pitchFamily="2" charset="0"/>
              </a:rPr>
              <a:t>Overfitting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 Time</a:t>
            </a:r>
            <a:br>
              <a:rPr lang="de-AT" dirty="0"/>
            </a:br>
            <a:r>
              <a:rPr lang="de-AT" dirty="0"/>
              <a:t>and</a:t>
            </a:r>
            <a:br>
              <a:rPr lang="de-AT" dirty="0"/>
            </a:br>
            <a:r>
              <a:rPr lang="de-AT" dirty="0"/>
              <a:t>Transfer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090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8200" cy="4351338"/>
          </a:xfrm>
        </p:spPr>
        <p:txBody>
          <a:bodyPr>
            <a:normAutofit/>
          </a:bodyPr>
          <a:lstStyle/>
          <a:p>
            <a:r>
              <a:rPr lang="de-AT" dirty="0"/>
              <a:t>Training a </a:t>
            </a:r>
            <a:r>
              <a:rPr lang="de-AT" b="1" dirty="0" err="1">
                <a:solidFill>
                  <a:schemeClr val="accent1"/>
                </a:solidFill>
              </a:rPr>
              <a:t>good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model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scratch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take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weeks</a:t>
            </a:r>
            <a:endParaRPr lang="de-AT" b="1" dirty="0">
              <a:solidFill>
                <a:schemeClr val="accent1"/>
              </a:solidFill>
            </a:endParaRPr>
          </a:p>
          <a:p>
            <a:pPr lvl="1"/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</a:t>
            </a:r>
            <a:r>
              <a:rPr lang="de-AT" dirty="0" err="1"/>
              <a:t>finding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parameters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even</a:t>
            </a:r>
            <a:r>
              <a:rPr lang="de-AT" dirty="0"/>
              <a:t> </a:t>
            </a:r>
            <a:r>
              <a:rPr lang="de-AT" dirty="0" err="1"/>
              <a:t>take</a:t>
            </a:r>
            <a:r>
              <a:rPr lang="de-AT" dirty="0"/>
              <a:t> </a:t>
            </a:r>
            <a:r>
              <a:rPr lang="de-AT" dirty="0" err="1"/>
              <a:t>months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years</a:t>
            </a:r>
            <a:r>
              <a:rPr lang="de-AT" dirty="0"/>
              <a:t>…</a:t>
            </a:r>
          </a:p>
        </p:txBody>
      </p:sp>
      <p:pic>
        <p:nvPicPr>
          <p:cNvPr id="1026" name="Picture 2" descr="Despaired, Businessman, Business, Despair">
            <a:extLst>
              <a:ext uri="{FF2B5EF4-FFF2-40B4-BE49-F238E27FC236}">
                <a16:creationId xmlns:a16="http://schemas.microsoft.com/office/drawing/2014/main" id="{0E3C0665-BC03-4E57-9BE6-400035036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2" t="40645" r="11509" b="11987"/>
          <a:stretch/>
        </p:blipFill>
        <p:spPr bwMode="auto">
          <a:xfrm>
            <a:off x="4002505" y="3429000"/>
            <a:ext cx="4186990" cy="28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7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Transfer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2600" cy="4351338"/>
          </a:xfrm>
        </p:spPr>
        <p:txBody>
          <a:bodyPr>
            <a:normAutofit/>
          </a:bodyPr>
          <a:lstStyle/>
          <a:p>
            <a:r>
              <a:rPr lang="de-AT" dirty="0" err="1"/>
              <a:t>Uses</a:t>
            </a:r>
            <a:r>
              <a:rPr lang="de-AT" dirty="0"/>
              <a:t> an </a:t>
            </a:r>
            <a:r>
              <a:rPr lang="de-AT" b="1" dirty="0" err="1">
                <a:solidFill>
                  <a:schemeClr val="accent1"/>
                </a:solidFill>
              </a:rPr>
              <a:t>already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trained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model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as</a:t>
            </a:r>
            <a:r>
              <a:rPr lang="de-AT" dirty="0"/>
              <a:t> a </a:t>
            </a:r>
            <a:r>
              <a:rPr lang="de-AT" dirty="0" err="1"/>
              <a:t>starting</a:t>
            </a:r>
            <a:r>
              <a:rPr lang="de-AT" dirty="0"/>
              <a:t> </a:t>
            </a:r>
            <a:r>
              <a:rPr lang="de-AT" dirty="0" err="1"/>
              <a:t>point</a:t>
            </a:r>
            <a:endParaRPr lang="de-AT" dirty="0"/>
          </a:p>
          <a:p>
            <a:r>
              <a:rPr lang="de-AT" dirty="0" err="1"/>
              <a:t>Requires</a:t>
            </a:r>
            <a:r>
              <a:rPr lang="de-AT" dirty="0"/>
              <a:t> </a:t>
            </a:r>
            <a:r>
              <a:rPr lang="de-AT" dirty="0" err="1"/>
              <a:t>much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less</a:t>
            </a:r>
            <a:r>
              <a:rPr lang="de-AT" b="1" dirty="0">
                <a:solidFill>
                  <a:schemeClr val="accent1"/>
                </a:solidFill>
              </a:rPr>
              <a:t> trainings-</a:t>
            </a:r>
            <a:r>
              <a:rPr lang="de-AT" b="1" dirty="0" err="1">
                <a:solidFill>
                  <a:schemeClr val="accent1"/>
                </a:solidFill>
              </a:rPr>
              <a:t>data</a:t>
            </a:r>
            <a:endParaRPr lang="de-AT" b="1" dirty="0">
              <a:solidFill>
                <a:schemeClr val="accent1"/>
              </a:solidFill>
            </a:endParaRPr>
          </a:p>
          <a:p>
            <a:pPr lvl="1"/>
            <a:r>
              <a:rPr lang="de-AT" dirty="0" err="1"/>
              <a:t>usable</a:t>
            </a:r>
            <a:r>
              <a:rPr lang="de-AT" dirty="0"/>
              <a:t> </a:t>
            </a:r>
            <a:r>
              <a:rPr lang="de-AT" dirty="0" err="1"/>
              <a:t>results</a:t>
            </a:r>
            <a:r>
              <a:rPr lang="de-AT" dirty="0"/>
              <a:t> </a:t>
            </a:r>
            <a:r>
              <a:rPr lang="de-AT" dirty="0" err="1"/>
              <a:t>often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a </a:t>
            </a:r>
            <a:r>
              <a:rPr lang="de-AT" dirty="0" err="1"/>
              <a:t>few</a:t>
            </a:r>
            <a:r>
              <a:rPr lang="de-AT" dirty="0"/>
              <a:t> </a:t>
            </a:r>
            <a:r>
              <a:rPr lang="de-AT" dirty="0" err="1"/>
              <a:t>dozens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images</a:t>
            </a:r>
            <a:endParaRPr lang="de-AT" dirty="0"/>
          </a:p>
          <a:p>
            <a:r>
              <a:rPr lang="de-AT" dirty="0" err="1"/>
              <a:t>Requires</a:t>
            </a:r>
            <a:r>
              <a:rPr lang="de-AT" dirty="0"/>
              <a:t> </a:t>
            </a:r>
            <a:r>
              <a:rPr lang="de-AT" dirty="0" err="1"/>
              <a:t>much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less</a:t>
            </a:r>
            <a:r>
              <a:rPr lang="de-AT" b="1" dirty="0">
                <a:solidFill>
                  <a:schemeClr val="accent1"/>
                </a:solidFill>
              </a:rPr>
              <a:t> time</a:t>
            </a:r>
          </a:p>
          <a:p>
            <a:pPr lvl="1"/>
            <a:r>
              <a:rPr lang="de-AT" dirty="0" err="1"/>
              <a:t>usually</a:t>
            </a:r>
            <a:r>
              <a:rPr lang="de-AT" dirty="0"/>
              <a:t> </a:t>
            </a:r>
            <a:r>
              <a:rPr lang="de-AT" dirty="0" err="1"/>
              <a:t>seconds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minutes</a:t>
            </a:r>
            <a:endParaRPr lang="de-AT" dirty="0"/>
          </a:p>
          <a:p>
            <a:r>
              <a:rPr lang="de-AT" dirty="0"/>
              <a:t>Many </a:t>
            </a:r>
            <a:r>
              <a:rPr lang="de-AT" b="1" dirty="0" err="1">
                <a:solidFill>
                  <a:schemeClr val="accent1"/>
                </a:solidFill>
              </a:rPr>
              <a:t>pre-trained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models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freely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available</a:t>
            </a:r>
            <a:endParaRPr lang="de-AT" b="1" dirty="0">
              <a:solidFill>
                <a:schemeClr val="accent1"/>
              </a:solidFill>
            </a:endParaRPr>
          </a:p>
          <a:p>
            <a:pPr lvl="1"/>
            <a:r>
              <a:rPr lang="de-AT" dirty="0" err="1"/>
              <a:t>especially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recognition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334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Up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Training a </a:t>
            </a:r>
            <a:r>
              <a:rPr lang="de-AT" b="1" dirty="0">
                <a:solidFill>
                  <a:schemeClr val="accent1"/>
                </a:solidFill>
              </a:rPr>
              <a:t>real world </a:t>
            </a:r>
            <a:r>
              <a:rPr lang="de-AT" dirty="0"/>
              <a:t>image classification </a:t>
            </a:r>
            <a:r>
              <a:rPr lang="de-AT" b="1" dirty="0">
                <a:solidFill>
                  <a:schemeClr val="accent1"/>
                </a:solidFill>
              </a:rPr>
              <a:t>model</a:t>
            </a:r>
            <a:r>
              <a:rPr lang="de-AT" dirty="0"/>
              <a:t> and use it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control</a:t>
            </a:r>
            <a:r>
              <a:rPr lang="de-AT" dirty="0"/>
              <a:t> a game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b="1" dirty="0">
                <a:solidFill>
                  <a:schemeClr val="accent1"/>
                </a:solidFill>
              </a:rPr>
              <a:t>Snake</a:t>
            </a:r>
            <a:r>
              <a:rPr lang="de-A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74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err="1"/>
              <a:t>Characteristics</a:t>
            </a:r>
            <a:endParaRPr lang="de-AT" dirty="0"/>
          </a:p>
          <a:p>
            <a:r>
              <a:rPr lang="de-AT" dirty="0"/>
              <a:t>The model performs very well </a:t>
            </a:r>
            <a:r>
              <a:rPr lang="de-AT" b="1" dirty="0" err="1">
                <a:solidFill>
                  <a:schemeClr val="accent1"/>
                </a:solidFill>
              </a:rPr>
              <a:t>during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training</a:t>
            </a:r>
            <a:endParaRPr lang="de-AT" b="1" dirty="0">
              <a:solidFill>
                <a:schemeClr val="accent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EC823-36E3-4029-B034-9CF4ABF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91" y="2803954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582B6D-B1A4-49F3-9CBD-6BF9298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1" y="2750565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9CDD9B-E590-486C-9EEC-8596B4A85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73" y="2750565"/>
            <a:ext cx="1686424" cy="16864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F4EDC-79BA-404F-AA37-377678480C43}"/>
              </a:ext>
            </a:extLst>
          </p:cNvPr>
          <p:cNvSpPr txBox="1"/>
          <p:nvPr/>
        </p:nvSpPr>
        <p:spPr>
          <a:xfrm>
            <a:off x="6000119" y="3020132"/>
            <a:ext cx="10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Poppins"/>
              </a:rPr>
              <a:t>Dog</a:t>
            </a:r>
          </a:p>
          <a:p>
            <a:r>
              <a:rPr lang="de-DE" sz="3200" dirty="0">
                <a:latin typeface="Poppins"/>
              </a:rPr>
              <a:t>Cat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F1CBADC-C2C2-4B73-893E-71148C1BE7C5}"/>
              </a:ext>
            </a:extLst>
          </p:cNvPr>
          <p:cNvSpPr txBox="1"/>
          <p:nvPr/>
        </p:nvSpPr>
        <p:spPr>
          <a:xfrm>
            <a:off x="7430985" y="3301809"/>
            <a:ext cx="289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Poppins"/>
              </a:rPr>
              <a:t>99% </a:t>
            </a:r>
            <a:r>
              <a:rPr lang="de-DE" sz="2800" b="1" dirty="0" err="1">
                <a:solidFill>
                  <a:schemeClr val="accent1"/>
                </a:solidFill>
                <a:latin typeface="Poppins"/>
              </a:rPr>
              <a:t>Accuracy</a:t>
            </a:r>
            <a:endParaRPr lang="de-DE" sz="2800" b="1" dirty="0">
              <a:solidFill>
                <a:schemeClr val="accent1"/>
              </a:solidFill>
              <a:latin typeface="Poppins"/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FC727B0-A3FD-4746-B78E-2105ECE84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10" y="2858082"/>
            <a:ext cx="853954" cy="79242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067D9E19-6F93-44DE-97BE-A69BF6CD4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47" y="3341556"/>
            <a:ext cx="853954" cy="7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err="1"/>
              <a:t>Characteristics</a:t>
            </a:r>
            <a:endParaRPr lang="de-AT" dirty="0"/>
          </a:p>
          <a:p>
            <a:r>
              <a:rPr lang="de-AT" dirty="0"/>
              <a:t>The model performs very well </a:t>
            </a:r>
            <a:r>
              <a:rPr lang="de-AT" b="1" dirty="0" err="1">
                <a:solidFill>
                  <a:schemeClr val="accent1"/>
                </a:solidFill>
              </a:rPr>
              <a:t>during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training</a:t>
            </a:r>
            <a:endParaRPr lang="de-AT" b="1" dirty="0">
              <a:solidFill>
                <a:schemeClr val="accent1"/>
              </a:solidFill>
            </a:endParaRP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The model performs very poorly on </a:t>
            </a:r>
            <a:r>
              <a:rPr lang="de-AT" b="1" dirty="0">
                <a:solidFill>
                  <a:schemeClr val="accent1"/>
                </a:solidFill>
              </a:rPr>
              <a:t>different </a:t>
            </a:r>
            <a:r>
              <a:rPr lang="de-AT" b="1" dirty="0" err="1">
                <a:solidFill>
                  <a:schemeClr val="accent1"/>
                </a:solidFill>
              </a:rPr>
              <a:t>data</a:t>
            </a:r>
            <a:endParaRPr lang="de-AT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EC823-36E3-4029-B034-9CF4ABF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91" y="2803954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582B6D-B1A4-49F3-9CBD-6BF9298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1" y="2750565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9CDD9B-E590-486C-9EEC-8596B4A85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73" y="2750565"/>
            <a:ext cx="1686424" cy="16864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F4EDC-79BA-404F-AA37-377678480C43}"/>
              </a:ext>
            </a:extLst>
          </p:cNvPr>
          <p:cNvSpPr txBox="1"/>
          <p:nvPr/>
        </p:nvSpPr>
        <p:spPr>
          <a:xfrm>
            <a:off x="6000119" y="3020132"/>
            <a:ext cx="10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Poppins"/>
              </a:rPr>
              <a:t>Dog</a:t>
            </a:r>
          </a:p>
          <a:p>
            <a:r>
              <a:rPr lang="de-DE" sz="3200" dirty="0">
                <a:latin typeface="Poppins"/>
              </a:rPr>
              <a:t>Cat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F1CBADC-C2C2-4B73-893E-71148C1BE7C5}"/>
              </a:ext>
            </a:extLst>
          </p:cNvPr>
          <p:cNvSpPr txBox="1"/>
          <p:nvPr/>
        </p:nvSpPr>
        <p:spPr>
          <a:xfrm>
            <a:off x="7430986" y="3301809"/>
            <a:ext cx="300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Poppins"/>
              </a:rPr>
              <a:t>99% </a:t>
            </a:r>
            <a:r>
              <a:rPr lang="de-DE" sz="2800" b="1" dirty="0" err="1">
                <a:solidFill>
                  <a:schemeClr val="accent1"/>
                </a:solidFill>
                <a:latin typeface="Poppins"/>
              </a:rPr>
              <a:t>Accuracy</a:t>
            </a:r>
            <a:endParaRPr lang="de-DE" sz="2800" b="1" dirty="0">
              <a:solidFill>
                <a:schemeClr val="accent1"/>
              </a:solidFill>
              <a:latin typeface="Poppin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492F99-30B2-4C2C-9694-4995C4140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73" y="4931177"/>
            <a:ext cx="1686424" cy="168642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7825EE6-CD15-4773-891C-B18E1DF530D4}"/>
              </a:ext>
            </a:extLst>
          </p:cNvPr>
          <p:cNvSpPr txBox="1"/>
          <p:nvPr/>
        </p:nvSpPr>
        <p:spPr>
          <a:xfrm>
            <a:off x="6000119" y="5200744"/>
            <a:ext cx="10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Poppins"/>
              </a:rPr>
              <a:t>Cat</a:t>
            </a:r>
          </a:p>
          <a:p>
            <a:r>
              <a:rPr lang="de-DE" sz="3200" dirty="0">
                <a:latin typeface="Poppins"/>
              </a:rPr>
              <a:t>Dog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3F88580-317D-4917-8AB0-30BBA22D4F19}"/>
              </a:ext>
            </a:extLst>
          </p:cNvPr>
          <p:cNvSpPr txBox="1"/>
          <p:nvPr/>
        </p:nvSpPr>
        <p:spPr>
          <a:xfrm>
            <a:off x="7430985" y="5482421"/>
            <a:ext cx="29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4"/>
                </a:solidFill>
                <a:latin typeface="Poppins"/>
              </a:rPr>
              <a:t>30% </a:t>
            </a:r>
            <a:r>
              <a:rPr lang="de-DE" sz="2800" b="1" dirty="0" err="1">
                <a:solidFill>
                  <a:schemeClr val="accent4"/>
                </a:solidFill>
                <a:latin typeface="Poppins"/>
              </a:rPr>
              <a:t>Accuracy</a:t>
            </a:r>
            <a:endParaRPr lang="de-DE" sz="2800" b="1" dirty="0">
              <a:solidFill>
                <a:schemeClr val="accent4"/>
              </a:solidFill>
              <a:latin typeface="Poppins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CDF87A0-2CC9-498A-B9BB-F01A1224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6040" y="4906755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B1F977CC-3BB6-4D73-A487-9D48E9C9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377" y="5030717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19AE9E7-AC9E-4DC7-9FCB-F692C61762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3" y="5137304"/>
            <a:ext cx="705733" cy="690233"/>
          </a:xfrm>
          <a:prstGeom prst="rect">
            <a:avLst/>
          </a:prstGeom>
        </p:spPr>
      </p:pic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C1D45AD-5440-42A5-8E31-4489F36DD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2" y="5698792"/>
            <a:ext cx="705733" cy="690233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1F24A66-3061-4B09-B34A-BB156462C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10" y="2858082"/>
            <a:ext cx="853954" cy="792427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3886E817-3EE1-4FA0-BFD6-7B85CEF2A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47" y="3341556"/>
            <a:ext cx="853954" cy="7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Possible </a:t>
            </a:r>
            <a:r>
              <a:rPr lang="de-AT" b="1" dirty="0" err="1"/>
              <a:t>Reasons</a:t>
            </a:r>
            <a:endParaRPr lang="de-AT" dirty="0"/>
          </a:p>
          <a:p>
            <a:r>
              <a:rPr lang="de-AT" dirty="0"/>
              <a:t>The model did </a:t>
            </a:r>
            <a:r>
              <a:rPr lang="de-AT" b="1" dirty="0">
                <a:solidFill>
                  <a:schemeClr val="accent1"/>
                </a:solidFill>
              </a:rPr>
              <a:t>not</a:t>
            </a:r>
            <a:r>
              <a:rPr lang="de-AT" dirty="0"/>
              <a:t> learn </a:t>
            </a:r>
            <a:r>
              <a:rPr lang="de-AT" b="1" dirty="0">
                <a:solidFill>
                  <a:schemeClr val="accent1"/>
                </a:solidFill>
              </a:rPr>
              <a:t>general </a:t>
            </a:r>
            <a:r>
              <a:rPr lang="de-AT" b="1" dirty="0" err="1">
                <a:solidFill>
                  <a:schemeClr val="accent1"/>
                </a:solidFill>
              </a:rPr>
              <a:t>enough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features</a:t>
            </a:r>
            <a:endParaRPr lang="de-AT" dirty="0"/>
          </a:p>
          <a:p>
            <a:r>
              <a:rPr lang="de-AT" dirty="0"/>
              <a:t>The </a:t>
            </a:r>
            <a:r>
              <a:rPr lang="de-AT" dirty="0" err="1"/>
              <a:t>model</a:t>
            </a:r>
            <a:r>
              <a:rPr lang="de-AT" dirty="0"/>
              <a:t> </a:t>
            </a:r>
            <a:r>
              <a:rPr lang="de-AT" dirty="0" err="1"/>
              <a:t>focuses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wrong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features</a:t>
            </a:r>
            <a:endParaRPr lang="de-AT" b="1" dirty="0">
              <a:solidFill>
                <a:schemeClr val="accent1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7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tze, Kätzchen, Haustier, Gestreift">
            <a:extLst>
              <a:ext uri="{FF2B5EF4-FFF2-40B4-BE49-F238E27FC236}">
                <a16:creationId xmlns:a16="http://schemas.microsoft.com/office/drawing/2014/main" id="{26C1B94D-A70D-47A0-9CB1-6E808AD0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5376709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Overfitting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12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Example</a:t>
            </a:r>
            <a:r>
              <a:rPr lang="de-DE" b="1" dirty="0"/>
              <a:t> 1</a:t>
            </a:r>
          </a:p>
          <a:p>
            <a:pPr marL="0" indent="0">
              <a:buNone/>
            </a:pPr>
            <a:r>
              <a:rPr lang="de-DE" dirty="0"/>
              <a:t>Most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dogs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grass</a:t>
            </a:r>
            <a:r>
              <a:rPr lang="de-DE" dirty="0"/>
              <a:t>,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grass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classified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b="1" dirty="0" err="1">
                <a:solidFill>
                  <a:schemeClr val="accent1"/>
                </a:solidFill>
              </a:rPr>
              <a:t>dog</a:t>
            </a:r>
            <a:r>
              <a:rPr lang="de-DE" dirty="0"/>
              <a:t>.</a:t>
            </a:r>
          </a:p>
        </p:txBody>
      </p:sp>
      <p:pic>
        <p:nvPicPr>
          <p:cNvPr id="4" name="Picture 2" descr="Hund, Golden Retriever, Hündchen, Klein">
            <a:extLst>
              <a:ext uri="{FF2B5EF4-FFF2-40B4-BE49-F238E27FC236}">
                <a16:creationId xmlns:a16="http://schemas.microsoft.com/office/drawing/2014/main" id="{B68BA48D-BD79-473B-83AD-FBDE76AB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3774070"/>
            <a:ext cx="1935818" cy="1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und, Tier, Hündchen, Haustier">
            <a:extLst>
              <a:ext uri="{FF2B5EF4-FFF2-40B4-BE49-F238E27FC236}">
                <a16:creationId xmlns:a16="http://schemas.microsoft.com/office/drawing/2014/main" id="{FE264114-630C-4A06-8AA3-289A6EC1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5133003"/>
            <a:ext cx="1935818" cy="13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ätzchen, Spielerisch, Blumen">
            <a:extLst>
              <a:ext uri="{FF2B5EF4-FFF2-40B4-BE49-F238E27FC236}">
                <a16:creationId xmlns:a16="http://schemas.microsoft.com/office/drawing/2014/main" id="{61259559-4F93-4110-AFD5-3E37F825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99" y="4105799"/>
            <a:ext cx="1857375" cy="12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tze, Katzenaugen, Graue Katze">
            <a:extLst>
              <a:ext uri="{FF2B5EF4-FFF2-40B4-BE49-F238E27FC236}">
                <a16:creationId xmlns:a16="http://schemas.microsoft.com/office/drawing/2014/main" id="{83FF27CB-D6A3-4B56-AD93-393691A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91" y="3639815"/>
            <a:ext cx="1802999" cy="1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8849561C-FB42-42E8-84C8-ACF40B1A4F20}"/>
              </a:ext>
            </a:extLst>
          </p:cNvPr>
          <p:cNvSpPr txBox="1"/>
          <p:nvPr/>
        </p:nvSpPr>
        <p:spPr>
          <a:xfrm>
            <a:off x="346799" y="6209704"/>
            <a:ext cx="57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6CA3788-56A8-4C99-A424-2CBE53778FF7}"/>
              </a:ext>
            </a:extLst>
          </p:cNvPr>
          <p:cNvSpPr txBox="1"/>
          <p:nvPr/>
        </p:nvSpPr>
        <p:spPr>
          <a:xfrm>
            <a:off x="346799" y="4701975"/>
            <a:ext cx="61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75C95-244F-4CCA-BADE-FED0C4557B4A}"/>
              </a:ext>
            </a:extLst>
          </p:cNvPr>
          <p:cNvSpPr txBox="1"/>
          <p:nvPr/>
        </p:nvSpPr>
        <p:spPr>
          <a:xfrm>
            <a:off x="2500037" y="4567933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110B915-D570-4A81-913B-CB814DAB2408}"/>
              </a:ext>
            </a:extLst>
          </p:cNvPr>
          <p:cNvSpPr txBox="1"/>
          <p:nvPr/>
        </p:nvSpPr>
        <p:spPr>
          <a:xfrm>
            <a:off x="5902130" y="5072375"/>
            <a:ext cx="5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871671-0F2B-44EB-9AD8-DF21A60AD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5" y="3977195"/>
            <a:ext cx="1686424" cy="1686424"/>
          </a:xfrm>
          <a:prstGeom prst="rect">
            <a:avLst/>
          </a:prstGeom>
        </p:spPr>
      </p:pic>
      <p:pic>
        <p:nvPicPr>
          <p:cNvPr id="6" name="Picture 6" descr="Englische Bulldogge, Hund, Süß, Charmant">
            <a:extLst>
              <a:ext uri="{FF2B5EF4-FFF2-40B4-BE49-F238E27FC236}">
                <a16:creationId xmlns:a16="http://schemas.microsoft.com/office/drawing/2014/main" id="{CC586633-575D-4F0A-9332-7FE2044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89" y="4567933"/>
            <a:ext cx="2005542" cy="1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EDA396AB-CC6E-4436-8A23-6E3DC05C953C}"/>
              </a:ext>
            </a:extLst>
          </p:cNvPr>
          <p:cNvSpPr txBox="1"/>
          <p:nvPr/>
        </p:nvSpPr>
        <p:spPr>
          <a:xfrm>
            <a:off x="1997741" y="5602780"/>
            <a:ext cx="62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7152F1F-362E-40B4-8995-E2130F8DC1C2}"/>
              </a:ext>
            </a:extLst>
          </p:cNvPr>
          <p:cNvSpPr txBox="1"/>
          <p:nvPr/>
        </p:nvSpPr>
        <p:spPr>
          <a:xfrm>
            <a:off x="2442036" y="6474557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38656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tze, Hauskatze, Kätzchen, Haustier, Katzenartig, Gras">
            <a:extLst>
              <a:ext uri="{FF2B5EF4-FFF2-40B4-BE49-F238E27FC236}">
                <a16:creationId xmlns:a16="http://schemas.microsoft.com/office/drawing/2014/main" id="{6A966D4B-7445-426E-9856-8B0F8ED7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99" y="3609645"/>
            <a:ext cx="3400823" cy="22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tze, Kätzchen, Haustier, Gestreift">
            <a:extLst>
              <a:ext uri="{FF2B5EF4-FFF2-40B4-BE49-F238E27FC236}">
                <a16:creationId xmlns:a16="http://schemas.microsoft.com/office/drawing/2014/main" id="{26C1B94D-A70D-47A0-9CB1-6E808AD0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47" y="4693357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Example</a:t>
            </a:r>
            <a:r>
              <a:rPr lang="de-DE" b="1" dirty="0"/>
              <a:t> 2</a:t>
            </a:r>
          </a:p>
          <a:p>
            <a:pPr marL="0" indent="0">
              <a:buNone/>
            </a:pPr>
            <a:r>
              <a:rPr lang="de-DE" dirty="0"/>
              <a:t>All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closeups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cats</a:t>
            </a:r>
            <a:r>
              <a:rPr lang="de-DE" dirty="0"/>
              <a:t>, </a:t>
            </a:r>
            <a:r>
              <a:rPr lang="de-DE" dirty="0" err="1"/>
              <a:t>therefore</a:t>
            </a:r>
            <a:r>
              <a:rPr lang="de-DE" dirty="0"/>
              <a:t> a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cat</a:t>
            </a:r>
            <a:r>
              <a:rPr lang="de-DE" dirty="0"/>
              <a:t> in a </a:t>
            </a:r>
            <a:r>
              <a:rPr lang="de-DE" dirty="0" err="1"/>
              <a:t>field</a:t>
            </a:r>
            <a:r>
              <a:rPr lang="de-DE" dirty="0"/>
              <a:t> will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reconized</a:t>
            </a:r>
            <a:r>
              <a:rPr lang="de-DE" dirty="0"/>
              <a:t>.</a:t>
            </a:r>
          </a:p>
        </p:txBody>
      </p:sp>
      <p:pic>
        <p:nvPicPr>
          <p:cNvPr id="2052" name="Picture 4" descr="Katze, Katzenaugen, Graue Katze">
            <a:extLst>
              <a:ext uri="{FF2B5EF4-FFF2-40B4-BE49-F238E27FC236}">
                <a16:creationId xmlns:a16="http://schemas.microsoft.com/office/drawing/2014/main" id="{83FF27CB-D6A3-4B56-AD93-393691A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0" y="3327760"/>
            <a:ext cx="1802999" cy="1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C75C95-244F-4CCA-BADE-FED0C4557B4A}"/>
              </a:ext>
            </a:extLst>
          </p:cNvPr>
          <p:cNvSpPr txBox="1"/>
          <p:nvPr/>
        </p:nvSpPr>
        <p:spPr>
          <a:xfrm>
            <a:off x="2196336" y="4255878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7152F1F-362E-40B4-8995-E2130F8DC1C2}"/>
              </a:ext>
            </a:extLst>
          </p:cNvPr>
          <p:cNvSpPr txBox="1"/>
          <p:nvPr/>
        </p:nvSpPr>
        <p:spPr>
          <a:xfrm>
            <a:off x="2149347" y="5812957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110B915-D570-4A81-913B-CB814DAB2408}"/>
              </a:ext>
            </a:extLst>
          </p:cNvPr>
          <p:cNvSpPr txBox="1"/>
          <p:nvPr/>
        </p:nvSpPr>
        <p:spPr>
          <a:xfrm>
            <a:off x="5899717" y="5580626"/>
            <a:ext cx="103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not a </a:t>
            </a:r>
            <a:r>
              <a:rPr lang="de-AT" sz="1400" dirty="0" err="1">
                <a:highlight>
                  <a:srgbClr val="C0C0C0"/>
                </a:highlight>
                <a:latin typeface="Poppins"/>
              </a:rPr>
              <a:t>cat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871671-0F2B-44EB-9AD8-DF21A60AD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5" y="3977195"/>
            <a:ext cx="1686424" cy="16864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BDBE12F-5259-4663-BD4B-65A9C4D5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00" y="4901128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5A6A854A-1DC4-4971-92B4-0EFFE61F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453" y="3327760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5E6DB97A-F6B2-4E8D-93C7-293CF67B7EFD}"/>
              </a:ext>
            </a:extLst>
          </p:cNvPr>
          <p:cNvSpPr txBox="1"/>
          <p:nvPr/>
        </p:nvSpPr>
        <p:spPr>
          <a:xfrm>
            <a:off x="1059073" y="6230845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046E7AA-1E72-427B-BCA8-5ACE67E629DD}"/>
              </a:ext>
            </a:extLst>
          </p:cNvPr>
          <p:cNvSpPr txBox="1"/>
          <p:nvPr/>
        </p:nvSpPr>
        <p:spPr>
          <a:xfrm>
            <a:off x="1052399" y="4651821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33918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731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?</a:t>
            </a:r>
          </a:p>
          <a:p>
            <a:r>
              <a:rPr lang="de-DE" dirty="0"/>
              <a:t>Focus on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holding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  <a:p>
            <a:r>
              <a:rPr lang="de-DE" dirty="0"/>
              <a:t>Focus on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background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dirty="0"/>
              <a:t>Focus on </a:t>
            </a:r>
            <a:r>
              <a:rPr lang="de-DE" dirty="0" err="1"/>
              <a:t>body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posture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facial</a:t>
            </a:r>
            <a:r>
              <a:rPr lang="de-DE" dirty="0"/>
              <a:t> </a:t>
            </a:r>
            <a:r>
              <a:rPr lang="de-DE" dirty="0" err="1"/>
              <a:t>expression</a:t>
            </a:r>
            <a:endParaRPr lang="de-DE" dirty="0"/>
          </a:p>
          <a:p>
            <a:r>
              <a:rPr lang="de-DE" dirty="0"/>
              <a:t>Focus on </a:t>
            </a:r>
            <a:r>
              <a:rPr lang="de-DE" b="1" dirty="0" err="1">
                <a:solidFill>
                  <a:schemeClr val="accent1"/>
                </a:solidFill>
              </a:rPr>
              <a:t>hair</a:t>
            </a:r>
            <a:r>
              <a:rPr lang="de-DE" dirty="0"/>
              <a:t> and </a:t>
            </a:r>
            <a:r>
              <a:rPr lang="de-DE" b="1" dirty="0" err="1">
                <a:solidFill>
                  <a:schemeClr val="accent1"/>
                </a:solidFill>
              </a:rPr>
              <a:t>jewelry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face</a:t>
            </a:r>
            <a:endParaRPr lang="de-DE" dirty="0"/>
          </a:p>
          <a:p>
            <a:r>
              <a:rPr lang="de-DE" dirty="0"/>
              <a:t>Focus on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position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gestures</a:t>
            </a:r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shot</a:t>
            </a:r>
            <a:r>
              <a:rPr lang="de-DE" dirty="0"/>
              <a:t> in </a:t>
            </a:r>
            <a:r>
              <a:rPr lang="de-DE" b="1" dirty="0" err="1">
                <a:solidFill>
                  <a:schemeClr val="accent1"/>
                </a:solidFill>
              </a:rPr>
              <a:t>daylight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dirty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483454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585</Words>
  <Application>Microsoft Office PowerPoint</Application>
  <PresentationFormat>Widescreen</PresentationFormat>
  <Paragraphs>130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Enaris PPT Endfassung</vt:lpstr>
      <vt:lpstr>Supervised Learning Reliance on Data</vt:lpstr>
      <vt:lpstr>Overfitting</vt:lpstr>
      <vt:lpstr>Overfitting</vt:lpstr>
      <vt:lpstr>Overfitting</vt:lpstr>
      <vt:lpstr>Overfitting</vt:lpstr>
      <vt:lpstr>Overfitting</vt:lpstr>
      <vt:lpstr>Overfitting</vt:lpstr>
      <vt:lpstr>Overfitting</vt:lpstr>
      <vt:lpstr>Overfitting</vt:lpstr>
      <vt:lpstr>Overfitting</vt:lpstr>
      <vt:lpstr>Underfitting</vt:lpstr>
      <vt:lpstr>Underfitting</vt:lpstr>
      <vt:lpstr>Underfitting</vt:lpstr>
      <vt:lpstr>Underfitting</vt:lpstr>
      <vt:lpstr>Biases and Fairness</vt:lpstr>
      <vt:lpstr>Biases and Fairness</vt:lpstr>
      <vt:lpstr>Biases and Fairness</vt:lpstr>
      <vt:lpstr>Biases and Fairness</vt:lpstr>
      <vt:lpstr>Biases and Fairness</vt:lpstr>
      <vt:lpstr>Training Time and Transfer Learning</vt:lpstr>
      <vt:lpstr>Training Time</vt:lpstr>
      <vt:lpstr>Transfer Learning</vt:lpstr>
      <vt:lpstr>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29</cp:revision>
  <dcterms:created xsi:type="dcterms:W3CDTF">2021-08-31T10:26:40Z</dcterms:created>
  <dcterms:modified xsi:type="dcterms:W3CDTF">2022-01-21T09:56:26Z</dcterms:modified>
</cp:coreProperties>
</file>