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60" r:id="rId9"/>
    <p:sldId id="261" r:id="rId10"/>
    <p:sldId id="262" r:id="rId11"/>
    <p:sldId id="263" r:id="rId12"/>
    <p:sldId id="264" r:id="rId13"/>
    <p:sldId id="265" r:id="rId14"/>
    <p:sldId id="276" r:id="rId15"/>
    <p:sldId id="277" r:id="rId16"/>
    <p:sldId id="278" r:id="rId17"/>
    <p:sldId id="266" r:id="rId18"/>
    <p:sldId id="267" r:id="rId19"/>
    <p:sldId id="268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8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90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9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4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6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8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E0FFC-A90C-4B24-AD7D-E3D47CEAD019}" type="datetimeFigureOut">
              <a:rPr lang="de-AT" smtClean="0"/>
              <a:t>21.01.2022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D86E-98AE-4EFB-9253-998BD9AE5FF5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3569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156EF9-6ABE-45A9-BE88-98F2532A4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Supervised Learning</a:t>
            </a:r>
            <a:br>
              <a:rPr lang="de-AT" dirty="0"/>
            </a:br>
            <a:r>
              <a:rPr lang="de-AT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260270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745133" cy="4351338"/>
          </a:xfrm>
        </p:spPr>
        <p:txBody>
          <a:bodyPr>
            <a:normAutofit/>
          </a:bodyPr>
          <a:lstStyle/>
          <a:p>
            <a:r>
              <a:rPr lang="en-US" dirty="0"/>
              <a:t>Fingerprint scanners use </a:t>
            </a:r>
            <a:r>
              <a:rPr lang="en-US" b="1" dirty="0">
                <a:solidFill>
                  <a:schemeClr val="accent1"/>
                </a:solidFill>
              </a:rPr>
              <a:t>pre-trained networks </a:t>
            </a:r>
            <a:r>
              <a:rPr lang="en-US" dirty="0"/>
              <a:t>to detect </a:t>
            </a:r>
            <a:r>
              <a:rPr lang="en-US" b="1" dirty="0">
                <a:solidFill>
                  <a:schemeClr val="accent1"/>
                </a:solidFill>
              </a:rPr>
              <a:t>features unique to each person</a:t>
            </a:r>
          </a:p>
          <a:p>
            <a:r>
              <a:rPr lang="en-US" dirty="0"/>
              <a:t>As the network is already trained using it is very fast (it only has to decide if the recognized features are similar enough)</a:t>
            </a:r>
          </a:p>
          <a:p>
            <a:pPr marL="0" indent="0"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464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Modern </a:t>
            </a:r>
            <a:r>
              <a:rPr lang="en-US" b="1" dirty="0">
                <a:solidFill>
                  <a:schemeClr val="accent1"/>
                </a:solidFill>
              </a:rPr>
              <a:t>chess</a:t>
            </a:r>
            <a:r>
              <a:rPr lang="en-US" dirty="0"/>
              <a:t>-computers use Supervised Learning to always make the </a:t>
            </a:r>
            <a:r>
              <a:rPr lang="en-US" b="1" dirty="0">
                <a:solidFill>
                  <a:schemeClr val="accent1"/>
                </a:solidFill>
              </a:rPr>
              <a:t>best move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False</a:t>
            </a:r>
            <a:endParaRPr lang="de-AT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52" y="2639045"/>
            <a:ext cx="5881974" cy="34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448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Modern </a:t>
            </a:r>
            <a:r>
              <a:rPr lang="en-US" b="1" dirty="0">
                <a:solidFill>
                  <a:schemeClr val="accent1"/>
                </a:solidFill>
              </a:rPr>
              <a:t>chess</a:t>
            </a:r>
            <a:r>
              <a:rPr lang="en-US" dirty="0"/>
              <a:t>-computers use Supervised Learning to always make the </a:t>
            </a:r>
            <a:r>
              <a:rPr lang="en-US" b="1" dirty="0">
                <a:solidFill>
                  <a:schemeClr val="accent1"/>
                </a:solidFill>
              </a:rPr>
              <a:t>best move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solidFill>
                  <a:schemeClr val="accent4"/>
                </a:solidFill>
              </a:rPr>
              <a:t>False</a:t>
            </a:r>
            <a:endParaRPr lang="de-AT" b="1" dirty="0">
              <a:solidFill>
                <a:schemeClr val="accent4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6EB12C9-1EEE-4DE2-AA9E-EEB81018C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52" y="2639045"/>
            <a:ext cx="5881974" cy="34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1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Chess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en-US" dirty="0"/>
              <a:t>Chess has </a:t>
            </a:r>
            <a:r>
              <a:rPr lang="en-US" b="1" dirty="0">
                <a:solidFill>
                  <a:schemeClr val="accent1"/>
                </a:solidFill>
              </a:rPr>
              <a:t>too many different board states </a:t>
            </a:r>
            <a:r>
              <a:rPr lang="en-US" dirty="0"/>
              <a:t>(roughly 10</a:t>
            </a:r>
            <a:r>
              <a:rPr lang="en-US" baseline="30000" dirty="0"/>
              <a:t>44</a:t>
            </a:r>
            <a:r>
              <a:rPr lang="en-US" dirty="0"/>
              <a:t>) to use for classical training</a:t>
            </a:r>
          </a:p>
          <a:p>
            <a:r>
              <a:rPr lang="en-US" dirty="0"/>
              <a:t>These kind of problems are typically solved using </a:t>
            </a:r>
            <a:r>
              <a:rPr lang="en-US" b="1" dirty="0">
                <a:solidFill>
                  <a:schemeClr val="accent1"/>
                </a:solidFill>
              </a:rPr>
              <a:t>Reinforcement Learning </a:t>
            </a:r>
            <a:r>
              <a:rPr lang="en-US" dirty="0"/>
              <a:t>(letting the AI play millions of games and give rewards depending on performance)</a:t>
            </a:r>
          </a:p>
        </p:txBody>
      </p:sp>
    </p:spTree>
    <p:extLst>
      <p:ext uri="{BB962C8B-B14F-4D97-AF65-F5344CB8AC3E}">
        <p14:creationId xmlns:p14="http://schemas.microsoft.com/office/powerpoint/2010/main" val="4031405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</a:t>
            </a:r>
            <a:r>
              <a:rPr lang="en-US" b="1" dirty="0">
                <a:solidFill>
                  <a:schemeClr val="accent1"/>
                </a:solidFill>
              </a:rPr>
              <a:t>training</a:t>
            </a:r>
            <a:r>
              <a:rPr lang="en-US" dirty="0"/>
              <a:t>, the following </a:t>
            </a:r>
            <a:r>
              <a:rPr lang="en-US" b="1" dirty="0">
                <a:solidFill>
                  <a:schemeClr val="accent1"/>
                </a:solidFill>
              </a:rPr>
              <a:t>part</a:t>
            </a:r>
            <a:r>
              <a:rPr lang="en-US" dirty="0"/>
              <a:t> of a Supervised Learning Algorithm is </a:t>
            </a:r>
            <a:r>
              <a:rPr lang="en-US" b="1" dirty="0">
                <a:solidFill>
                  <a:schemeClr val="accent1"/>
                </a:solidFill>
              </a:rPr>
              <a:t>changed automatically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algorithm itself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model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parameters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labelled data</a:t>
            </a:r>
            <a:endParaRPr lang="de-AT" dirty="0"/>
          </a:p>
        </p:txBody>
      </p:sp>
      <p:pic>
        <p:nvPicPr>
          <p:cNvPr id="1026" name="Picture 2" descr="Fitness, Dumbbells, Training, Gym, Weights">
            <a:extLst>
              <a:ext uri="{FF2B5EF4-FFF2-40B4-BE49-F238E27FC236}">
                <a16:creationId xmlns:a16="http://schemas.microsoft.com/office/drawing/2014/main" id="{A0C58B28-3D73-410F-9545-9C1F0A45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2753182"/>
            <a:ext cx="4746323" cy="31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0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During </a:t>
            </a:r>
            <a:r>
              <a:rPr lang="en-US" b="1" dirty="0">
                <a:solidFill>
                  <a:schemeClr val="accent1"/>
                </a:solidFill>
              </a:rPr>
              <a:t>training</a:t>
            </a:r>
            <a:r>
              <a:rPr lang="en-US" dirty="0"/>
              <a:t>, the following </a:t>
            </a:r>
            <a:r>
              <a:rPr lang="en-US" b="1" dirty="0">
                <a:solidFill>
                  <a:schemeClr val="accent1"/>
                </a:solidFill>
              </a:rPr>
              <a:t>part</a:t>
            </a:r>
            <a:r>
              <a:rPr lang="en-US" dirty="0"/>
              <a:t> of a Supervised Learning Algorithm is </a:t>
            </a:r>
            <a:r>
              <a:rPr lang="en-US" b="1" dirty="0">
                <a:solidFill>
                  <a:schemeClr val="accent1"/>
                </a:solidFill>
              </a:rPr>
              <a:t>changed automatically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algorithm itself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>
                <a:solidFill>
                  <a:schemeClr val="accent4"/>
                </a:solidFill>
              </a:rPr>
              <a:t>the model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parameters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the labelled data</a:t>
            </a:r>
            <a:endParaRPr lang="de-AT" dirty="0"/>
          </a:p>
        </p:txBody>
      </p:sp>
      <p:pic>
        <p:nvPicPr>
          <p:cNvPr id="6" name="Picture 2" descr="Fitness, Dumbbells, Training, Gym, Weights">
            <a:extLst>
              <a:ext uri="{FF2B5EF4-FFF2-40B4-BE49-F238E27FC236}">
                <a16:creationId xmlns:a16="http://schemas.microsoft.com/office/drawing/2014/main" id="{B6CC234E-8484-4F36-BC07-35552121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2753182"/>
            <a:ext cx="4746323" cy="31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83BF-85E0-488F-8175-5AEC23BB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9D8D9-3F34-4F33-88B1-11D891D6F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07129" cy="4351338"/>
          </a:xfrm>
        </p:spPr>
        <p:txBody>
          <a:bodyPr/>
          <a:lstStyle/>
          <a:p>
            <a:r>
              <a:rPr lang="de-AT" dirty="0"/>
              <a:t>During training only the </a:t>
            </a:r>
            <a:r>
              <a:rPr lang="de-AT" b="1" dirty="0">
                <a:solidFill>
                  <a:schemeClr val="accent1"/>
                </a:solidFill>
              </a:rPr>
              <a:t>model</a:t>
            </a:r>
            <a:r>
              <a:rPr lang="de-AT" dirty="0"/>
              <a:t> is changed</a:t>
            </a:r>
          </a:p>
          <a:p>
            <a:r>
              <a:rPr lang="de-AT" dirty="0"/>
              <a:t>When changing </a:t>
            </a:r>
            <a:r>
              <a:rPr lang="de-AT" dirty="0" err="1"/>
              <a:t>anything</a:t>
            </a:r>
            <a:r>
              <a:rPr lang="de-AT" dirty="0"/>
              <a:t> </a:t>
            </a:r>
            <a:r>
              <a:rPr lang="de-AT" dirty="0" err="1"/>
              <a:t>else</a:t>
            </a:r>
            <a:r>
              <a:rPr lang="de-AT" dirty="0"/>
              <a:t> (</a:t>
            </a:r>
            <a:r>
              <a:rPr lang="de-AT" dirty="0" err="1"/>
              <a:t>parameters</a:t>
            </a:r>
            <a:r>
              <a:rPr lang="de-AT" dirty="0"/>
              <a:t>, </a:t>
            </a:r>
            <a:r>
              <a:rPr lang="de-AT" dirty="0" err="1"/>
              <a:t>training</a:t>
            </a:r>
            <a:r>
              <a:rPr lang="de-AT" dirty="0"/>
              <a:t> </a:t>
            </a:r>
            <a:r>
              <a:rPr lang="de-AT" dirty="0" err="1"/>
              <a:t>data</a:t>
            </a:r>
            <a:r>
              <a:rPr lang="de-AT" dirty="0"/>
              <a:t>), the training usually has to start from the beginning</a:t>
            </a:r>
          </a:p>
        </p:txBody>
      </p:sp>
    </p:spTree>
    <p:extLst>
      <p:ext uri="{BB962C8B-B14F-4D97-AF65-F5344CB8AC3E}">
        <p14:creationId xmlns:p14="http://schemas.microsoft.com/office/powerpoint/2010/main" val="129427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Google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Maps</a:t>
            </a:r>
            <a:r>
              <a:rPr lang="en-US" dirty="0"/>
              <a:t> uses Supervised Learning to find the </a:t>
            </a:r>
            <a:r>
              <a:rPr lang="en-US" b="1" dirty="0">
                <a:solidFill>
                  <a:schemeClr val="accent1"/>
                </a:solidFill>
              </a:rPr>
              <a:t>best route </a:t>
            </a:r>
            <a:r>
              <a:rPr lang="en-US" dirty="0"/>
              <a:t>to the destination.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False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18" y="2633169"/>
            <a:ext cx="7139038" cy="36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38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1088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Google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Maps</a:t>
            </a:r>
            <a:r>
              <a:rPr lang="en-US" dirty="0"/>
              <a:t> uses Supervised Learning to find the </a:t>
            </a:r>
            <a:r>
              <a:rPr lang="en-US" b="1" dirty="0">
                <a:solidFill>
                  <a:schemeClr val="accent1"/>
                </a:solidFill>
              </a:rPr>
              <a:t>best route </a:t>
            </a:r>
            <a:r>
              <a:rPr lang="en-US" dirty="0"/>
              <a:t>to the destination.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b="1" dirty="0">
                <a:solidFill>
                  <a:schemeClr val="accent4"/>
                </a:solidFill>
              </a:rPr>
              <a:t>False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F93BCA9-4AF8-4E34-B31F-D09189503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118" y="2633169"/>
            <a:ext cx="7139038" cy="367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096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4432-677D-4A2C-B73B-0701205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Pathfinding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81DA3-FE26-4B2F-848B-13A62488E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88685" cy="4351338"/>
          </a:xfrm>
        </p:spPr>
        <p:txBody>
          <a:bodyPr/>
          <a:lstStyle/>
          <a:p>
            <a:r>
              <a:rPr lang="en-US" dirty="0"/>
              <a:t>How would you even </a:t>
            </a:r>
            <a:r>
              <a:rPr lang="en-US" b="1" dirty="0">
                <a:solidFill>
                  <a:schemeClr val="accent1"/>
                </a:solidFill>
              </a:rPr>
              <a:t>pick a trainings set? </a:t>
            </a:r>
            <a:r>
              <a:rPr lang="en-US" dirty="0"/>
              <a:t>(there are ‘near infinite’ possible routes, even more than possible chess positions)</a:t>
            </a:r>
          </a:p>
          <a:p>
            <a:r>
              <a:rPr lang="en-US" dirty="0"/>
              <a:t>Finding the </a:t>
            </a:r>
            <a:r>
              <a:rPr lang="en-US" b="1" dirty="0">
                <a:solidFill>
                  <a:schemeClr val="accent1"/>
                </a:solidFill>
              </a:rPr>
              <a:t>shortest path </a:t>
            </a:r>
            <a:r>
              <a:rPr lang="en-US" dirty="0"/>
              <a:t>can efficiently be solved by informed </a:t>
            </a:r>
            <a:r>
              <a:rPr lang="en-US" b="1" dirty="0">
                <a:solidFill>
                  <a:schemeClr val="accent1"/>
                </a:solidFill>
              </a:rPr>
              <a:t>search algorithms </a:t>
            </a:r>
            <a:r>
              <a:rPr lang="en-US" dirty="0"/>
              <a:t>(e.g. A*)</a:t>
            </a:r>
          </a:p>
        </p:txBody>
      </p:sp>
    </p:spTree>
    <p:extLst>
      <p:ext uri="{BB962C8B-B14F-4D97-AF65-F5344CB8AC3E}">
        <p14:creationId xmlns:p14="http://schemas.microsoft.com/office/powerpoint/2010/main" val="3451823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0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It takes </a:t>
            </a:r>
            <a:r>
              <a:rPr lang="de-AT" b="1" dirty="0">
                <a:solidFill>
                  <a:schemeClr val="accent1"/>
                </a:solidFill>
              </a:rPr>
              <a:t>equally long </a:t>
            </a:r>
            <a:r>
              <a:rPr lang="de-AT" dirty="0"/>
              <a:t>to </a:t>
            </a:r>
            <a:r>
              <a:rPr lang="de-AT" b="1" dirty="0">
                <a:solidFill>
                  <a:schemeClr val="accent1"/>
                </a:solidFill>
              </a:rPr>
              <a:t>train</a:t>
            </a:r>
            <a:r>
              <a:rPr lang="de-AT" dirty="0"/>
              <a:t> a Supervised Learning model as it takes to </a:t>
            </a:r>
            <a:r>
              <a:rPr lang="de-AT" b="1" dirty="0">
                <a:solidFill>
                  <a:schemeClr val="accent1"/>
                </a:solidFill>
              </a:rPr>
              <a:t>use</a:t>
            </a:r>
            <a:r>
              <a:rPr lang="de-AT" dirty="0"/>
              <a:t> it inside an application.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False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1DBF3-F4AE-4A61-B71D-9420EC2A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242840" y="2938463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0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Self driving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self driving car </a:t>
            </a:r>
            <a:r>
              <a:rPr lang="en-US" dirty="0"/>
              <a:t>can use Supervised Learning to track and </a:t>
            </a:r>
            <a:r>
              <a:rPr lang="en-US" b="1" dirty="0">
                <a:solidFill>
                  <a:schemeClr val="accent1"/>
                </a:solidFill>
              </a:rPr>
              <a:t>classify</a:t>
            </a:r>
            <a:r>
              <a:rPr lang="en-US" dirty="0"/>
              <a:t> surrounding objects.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False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1" y="2903220"/>
            <a:ext cx="5694947" cy="3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4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Self driving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self driving car </a:t>
            </a:r>
            <a:r>
              <a:rPr lang="en-US" dirty="0"/>
              <a:t>can use Supervised Learning to track and </a:t>
            </a:r>
            <a:r>
              <a:rPr lang="en-US" b="1" dirty="0">
                <a:solidFill>
                  <a:schemeClr val="accent1"/>
                </a:solidFill>
              </a:rPr>
              <a:t>classify</a:t>
            </a:r>
            <a:r>
              <a:rPr lang="en-US" dirty="0"/>
              <a:t> surrounding objects.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>
                <a:solidFill>
                  <a:schemeClr val="accent4"/>
                </a:solidFill>
              </a:rPr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False</a:t>
            </a:r>
            <a:endParaRPr lang="de-A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96BA1DD-5067-42ED-986E-A53FA7E1D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01" y="2903220"/>
            <a:ext cx="5694947" cy="320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86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D54B-1B3C-4601-8803-849B4130C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Self driving cars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A99A-90DE-479C-BF10-00CBDCED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8200" cy="4351338"/>
          </a:xfrm>
        </p:spPr>
        <p:txBody>
          <a:bodyPr/>
          <a:lstStyle/>
          <a:p>
            <a:r>
              <a:rPr lang="en-US" dirty="0"/>
              <a:t>Self driving cars are very complex and use </a:t>
            </a:r>
            <a:r>
              <a:rPr lang="en-US" b="1" dirty="0">
                <a:solidFill>
                  <a:schemeClr val="accent1"/>
                </a:solidFill>
              </a:rPr>
              <a:t>many different algorithms</a:t>
            </a:r>
            <a:r>
              <a:rPr lang="en-US" dirty="0"/>
              <a:t> for different tasks</a:t>
            </a:r>
          </a:p>
          <a:p>
            <a:r>
              <a:rPr lang="en-US" dirty="0"/>
              <a:t>Supervised Learning is only used in </a:t>
            </a:r>
            <a:r>
              <a:rPr lang="en-US" b="1" dirty="0">
                <a:solidFill>
                  <a:schemeClr val="accent1"/>
                </a:solidFill>
              </a:rPr>
              <a:t>some parts </a:t>
            </a:r>
            <a:r>
              <a:rPr lang="en-US" dirty="0"/>
              <a:t>like object classification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536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8A3E3A-2FD2-4C1A-A2D3-94A5F16F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667" y="768350"/>
            <a:ext cx="10684933" cy="4836583"/>
          </a:xfrm>
        </p:spPr>
        <p:txBody>
          <a:bodyPr anchor="ctr"/>
          <a:lstStyle/>
          <a:p>
            <a:pPr algn="ctr"/>
            <a:r>
              <a:rPr lang="en-US" b="0" dirty="0"/>
              <a:t>Do </a:t>
            </a:r>
            <a:r>
              <a:rPr lang="en-US" dirty="0">
                <a:solidFill>
                  <a:schemeClr val="accent1"/>
                </a:solidFill>
              </a:rPr>
              <a:t>you</a:t>
            </a:r>
            <a:r>
              <a:rPr lang="en-US" b="0" dirty="0"/>
              <a:t> have further</a:t>
            </a:r>
            <a:br>
              <a:rPr lang="en-US" b="0" dirty="0"/>
            </a:br>
            <a:r>
              <a:rPr lang="en-US" b="0" dirty="0"/>
              <a:t>examples of or </a:t>
            </a:r>
            <a:br>
              <a:rPr lang="en-US" b="0" dirty="0"/>
            </a:br>
            <a:r>
              <a:rPr lang="en-US" b="0" dirty="0"/>
              <a:t>questions about </a:t>
            </a:r>
            <a:br>
              <a:rPr lang="en-US" b="0" dirty="0"/>
            </a:br>
            <a:r>
              <a:rPr lang="en-US" dirty="0">
                <a:solidFill>
                  <a:schemeClr val="accent1"/>
                </a:solidFill>
              </a:rPr>
              <a:t>Supervised Learning</a:t>
            </a:r>
            <a:r>
              <a:rPr lang="en-US" b="0" dirty="0"/>
              <a:t>?</a:t>
            </a: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53595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000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takes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equally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b="1" dirty="0" err="1">
                <a:solidFill>
                  <a:schemeClr val="accent1"/>
                </a:solidFill>
              </a:rPr>
              <a:t>long</a:t>
            </a:r>
            <a:r>
              <a:rPr lang="de-AT" b="1" dirty="0">
                <a:solidFill>
                  <a:schemeClr val="accent1"/>
                </a:solidFill>
              </a:rPr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train</a:t>
            </a:r>
            <a:r>
              <a:rPr lang="de-AT" dirty="0"/>
              <a:t> a </a:t>
            </a:r>
            <a:r>
              <a:rPr lang="de-AT" dirty="0" err="1"/>
              <a:t>Supervised</a:t>
            </a:r>
            <a:r>
              <a:rPr lang="de-AT" dirty="0"/>
              <a:t> Learning </a:t>
            </a:r>
            <a:r>
              <a:rPr lang="de-AT" dirty="0" err="1"/>
              <a:t>model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takes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b="1" dirty="0" err="1">
                <a:solidFill>
                  <a:schemeClr val="accent1"/>
                </a:solidFill>
              </a:rPr>
              <a:t>use</a:t>
            </a:r>
            <a:r>
              <a:rPr lang="de-AT" dirty="0"/>
              <a:t> </a:t>
            </a:r>
            <a:r>
              <a:rPr lang="de-AT" dirty="0" err="1"/>
              <a:t>it</a:t>
            </a:r>
            <a:r>
              <a:rPr lang="de-AT" dirty="0"/>
              <a:t> </a:t>
            </a:r>
            <a:r>
              <a:rPr lang="de-AT" dirty="0" err="1"/>
              <a:t>inside</a:t>
            </a:r>
            <a:r>
              <a:rPr lang="de-AT" dirty="0"/>
              <a:t> an </a:t>
            </a:r>
            <a:r>
              <a:rPr lang="de-AT" dirty="0" err="1"/>
              <a:t>application</a:t>
            </a:r>
            <a:r>
              <a:rPr lang="de-AT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b="1" dirty="0">
                <a:solidFill>
                  <a:schemeClr val="accent4"/>
                </a:solidFill>
              </a:rPr>
              <a:t>False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D1DBF3-F4AE-4A61-B71D-9420EC2AC2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720"/>
          <a:stretch/>
        </p:blipFill>
        <p:spPr bwMode="auto">
          <a:xfrm>
            <a:off x="4242840" y="2938463"/>
            <a:ext cx="4414787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2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D733-3E83-4CA3-9553-F4F762185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E50B6-37D1-4452-A182-2AB26148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000" cy="4351338"/>
          </a:xfrm>
        </p:spPr>
        <p:txBody>
          <a:bodyPr/>
          <a:lstStyle/>
          <a:p>
            <a:r>
              <a:rPr lang="en-US" dirty="0"/>
              <a:t>Depending on the type of algorithm and the size of the training data, </a:t>
            </a:r>
            <a:r>
              <a:rPr lang="en-US" b="1" dirty="0">
                <a:solidFill>
                  <a:schemeClr val="accent1"/>
                </a:solidFill>
              </a:rPr>
              <a:t>training</a:t>
            </a:r>
            <a:r>
              <a:rPr lang="en-US" dirty="0"/>
              <a:t> the model usually takes from few seconds </a:t>
            </a:r>
            <a:r>
              <a:rPr lang="en-US" b="1" dirty="0">
                <a:solidFill>
                  <a:schemeClr val="accent1"/>
                </a:solidFill>
              </a:rPr>
              <a:t>up to multiple days </a:t>
            </a:r>
            <a:r>
              <a:rPr lang="en-US" dirty="0"/>
              <a:t>(or even weeks). </a:t>
            </a:r>
            <a:r>
              <a:rPr lang="en-US" b="1" dirty="0">
                <a:solidFill>
                  <a:schemeClr val="accent1"/>
                </a:solidFill>
              </a:rPr>
              <a:t>Using</a:t>
            </a:r>
            <a:r>
              <a:rPr lang="en-US" dirty="0"/>
              <a:t> it however is a matter of </a:t>
            </a:r>
            <a:r>
              <a:rPr lang="en-US" b="1" dirty="0">
                <a:solidFill>
                  <a:schemeClr val="accent1"/>
                </a:solidFill>
              </a:rPr>
              <a:t>milliseconds</a:t>
            </a:r>
            <a:r>
              <a:rPr lang="en-US" dirty="0"/>
              <a:t>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6561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Pre-trained models </a:t>
            </a:r>
            <a:r>
              <a:rPr lang="en-US" dirty="0"/>
              <a:t>drastically </a:t>
            </a:r>
            <a:r>
              <a:rPr lang="en-US" b="1" dirty="0">
                <a:solidFill>
                  <a:schemeClr val="accent1"/>
                </a:solidFill>
              </a:rPr>
              <a:t>reduce</a:t>
            </a:r>
            <a:r>
              <a:rPr lang="en-US" dirty="0"/>
              <a:t> the time required to </a:t>
            </a:r>
            <a:r>
              <a:rPr lang="en-US" b="1" dirty="0">
                <a:solidFill>
                  <a:schemeClr val="accent1"/>
                </a:solidFill>
              </a:rPr>
              <a:t>train</a:t>
            </a:r>
            <a:r>
              <a:rPr lang="en-US" dirty="0"/>
              <a:t> a Supervised Learning model.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False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813FA-97AA-4179-A630-A0AC9E5C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8" y="2551331"/>
            <a:ext cx="3153236" cy="3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35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Pre-trained models </a:t>
            </a:r>
            <a:r>
              <a:rPr lang="en-US" dirty="0"/>
              <a:t>drastically </a:t>
            </a:r>
            <a:r>
              <a:rPr lang="en-US" b="1" dirty="0">
                <a:solidFill>
                  <a:schemeClr val="accent1"/>
                </a:solidFill>
              </a:rPr>
              <a:t>reduce</a:t>
            </a:r>
            <a:r>
              <a:rPr lang="en-US" dirty="0"/>
              <a:t> the time required to </a:t>
            </a:r>
            <a:r>
              <a:rPr lang="en-US" b="1" dirty="0">
                <a:solidFill>
                  <a:schemeClr val="accent1"/>
                </a:solidFill>
              </a:rPr>
              <a:t>train</a:t>
            </a:r>
            <a:r>
              <a:rPr lang="en-US" dirty="0"/>
              <a:t> a Supervised Learning model.</a:t>
            </a:r>
          </a:p>
          <a:p>
            <a:pPr marL="514350" indent="-514350">
              <a:buFont typeface="+mj-lt"/>
              <a:buAutoNum type="alphaLcPeriod"/>
            </a:pPr>
            <a:r>
              <a:rPr lang="en-US" b="1" dirty="0">
                <a:solidFill>
                  <a:schemeClr val="accent4"/>
                </a:solidFill>
              </a:rPr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False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79813FA-97AA-4179-A630-A0AC9E5C0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48" y="2551331"/>
            <a:ext cx="3153236" cy="39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775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697E-26B7-49F5-BEB8-D332A07F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DDBC3-A782-4BFA-973E-53477967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33467" cy="4351338"/>
          </a:xfrm>
        </p:spPr>
        <p:txBody>
          <a:bodyPr/>
          <a:lstStyle/>
          <a:p>
            <a:r>
              <a:rPr lang="en-US" dirty="0"/>
              <a:t>While the training process can be quite long, a lot of it can be done </a:t>
            </a:r>
            <a:r>
              <a:rPr lang="en-US" b="1" dirty="0">
                <a:solidFill>
                  <a:schemeClr val="accent1"/>
                </a:solidFill>
              </a:rPr>
              <a:t>beforehand</a:t>
            </a:r>
            <a:r>
              <a:rPr lang="en-US" dirty="0"/>
              <a:t> so that the model only needs to be </a:t>
            </a:r>
            <a:r>
              <a:rPr lang="en-US" b="1" dirty="0">
                <a:solidFill>
                  <a:schemeClr val="accent1"/>
                </a:solidFill>
              </a:rPr>
              <a:t>adapted</a:t>
            </a:r>
            <a:r>
              <a:rPr lang="en-US" dirty="0"/>
              <a:t> to the new data. This </a:t>
            </a:r>
            <a:r>
              <a:rPr lang="en-US" b="1" dirty="0">
                <a:solidFill>
                  <a:schemeClr val="accent1"/>
                </a:solidFill>
              </a:rPr>
              <a:t>drastically reduces </a:t>
            </a:r>
            <a:r>
              <a:rPr lang="en-US" dirty="0"/>
              <a:t>the required training time.</a:t>
            </a:r>
          </a:p>
          <a:p>
            <a:r>
              <a:rPr lang="en-US" b="1" dirty="0">
                <a:solidFill>
                  <a:schemeClr val="accent1"/>
                </a:solidFill>
              </a:rPr>
              <a:t>Teachable Machine </a:t>
            </a:r>
            <a:r>
              <a:rPr lang="en-US" dirty="0"/>
              <a:t>uses </a:t>
            </a:r>
            <a:r>
              <a:rPr lang="en-US" b="1" dirty="0">
                <a:solidFill>
                  <a:schemeClr val="accent1"/>
                </a:solidFill>
              </a:rPr>
              <a:t>pre-trained models</a:t>
            </a:r>
            <a:r>
              <a:rPr lang="en-US" dirty="0"/>
              <a:t>, otherwise the training would take much more images and the results would most likely be less accurate.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9463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Fingerprint scanners </a:t>
            </a:r>
            <a:r>
              <a:rPr lang="de-AT" dirty="0"/>
              <a:t>use Supervised Learning to detect and differentiate between different persons.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False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9774" y="3272657"/>
            <a:ext cx="4259814" cy="29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594-704A-47F4-85D4-AB1A91EA3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Fingerprints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1B0BA-4AD3-4BB6-AECF-B8434295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accent1"/>
                </a:solidFill>
              </a:rPr>
              <a:t>Fingerprint scanners </a:t>
            </a:r>
            <a:r>
              <a:rPr lang="de-AT" dirty="0"/>
              <a:t>use Supervised Learning to detect and differentiate between different persons.</a:t>
            </a:r>
          </a:p>
          <a:p>
            <a:pPr marL="514350" indent="-514350">
              <a:buFont typeface="+mj-lt"/>
              <a:buAutoNum type="alphaLcPeriod"/>
            </a:pPr>
            <a:r>
              <a:rPr lang="de-AT" b="1" dirty="0">
                <a:solidFill>
                  <a:schemeClr val="accent4"/>
                </a:solidFill>
              </a:rPr>
              <a:t>True</a:t>
            </a:r>
          </a:p>
          <a:p>
            <a:pPr marL="514350" indent="-514350">
              <a:buFont typeface="+mj-lt"/>
              <a:buAutoNum type="alphaLcPeriod"/>
            </a:pPr>
            <a:r>
              <a:rPr lang="de-AT" dirty="0"/>
              <a:t>False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1EC9DD-6B5C-40F8-8B2E-3B0319474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9774" y="3272657"/>
            <a:ext cx="4259814" cy="291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01866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571</Words>
  <Application>Microsoft Office PowerPoint</Application>
  <PresentationFormat>Widescreen</PresentationFormat>
  <Paragraphs>82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Poppins</vt:lpstr>
      <vt:lpstr>Enaris PPT Endfassung</vt:lpstr>
      <vt:lpstr>Supervised Learning Quiz</vt:lpstr>
      <vt:lpstr>Training</vt:lpstr>
      <vt:lpstr>Training</vt:lpstr>
      <vt:lpstr>Training</vt:lpstr>
      <vt:lpstr>Models</vt:lpstr>
      <vt:lpstr>Models</vt:lpstr>
      <vt:lpstr>Models</vt:lpstr>
      <vt:lpstr>Fingerprints</vt:lpstr>
      <vt:lpstr>Fingerprints</vt:lpstr>
      <vt:lpstr>Fingerprints</vt:lpstr>
      <vt:lpstr>Chess</vt:lpstr>
      <vt:lpstr>Chess</vt:lpstr>
      <vt:lpstr>Chess</vt:lpstr>
      <vt:lpstr>Training</vt:lpstr>
      <vt:lpstr>Training</vt:lpstr>
      <vt:lpstr>Training</vt:lpstr>
      <vt:lpstr>Pathfinding</vt:lpstr>
      <vt:lpstr>Pathfinding</vt:lpstr>
      <vt:lpstr>Pathfinding</vt:lpstr>
      <vt:lpstr>Self driving cars</vt:lpstr>
      <vt:lpstr>Self driving cars</vt:lpstr>
      <vt:lpstr>Self driving cars</vt:lpstr>
      <vt:lpstr>Do you have further examples of or  questions about  Supervised Learning?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 Quiz</dc:title>
  <dc:creator>Menzinger Manuel</dc:creator>
  <cp:lastModifiedBy>Menzinger Manuel</cp:lastModifiedBy>
  <cp:revision>5</cp:revision>
  <dcterms:created xsi:type="dcterms:W3CDTF">2021-08-31T09:56:55Z</dcterms:created>
  <dcterms:modified xsi:type="dcterms:W3CDTF">2022-01-21T09:46:28Z</dcterms:modified>
</cp:coreProperties>
</file>