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6"/>
  </p:notesMasterIdLst>
  <p:sldIdLst>
    <p:sldId id="256" r:id="rId5"/>
    <p:sldId id="257" r:id="rId6"/>
    <p:sldId id="261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75" r:id="rId15"/>
    <p:sldId id="280" r:id="rId16"/>
    <p:sldId id="282" r:id="rId17"/>
    <p:sldId id="281" r:id="rId18"/>
    <p:sldId id="277" r:id="rId19"/>
    <p:sldId id="279" r:id="rId20"/>
    <p:sldId id="276" r:id="rId21"/>
    <p:sldId id="278" r:id="rId22"/>
    <p:sldId id="274" r:id="rId23"/>
    <p:sldId id="273" r:id="rId24"/>
    <p:sldId id="268" r:id="rId25"/>
    <p:sldId id="266" r:id="rId26"/>
    <p:sldId id="286" r:id="rId27"/>
    <p:sldId id="287" r:id="rId28"/>
    <p:sldId id="269" r:id="rId29"/>
    <p:sldId id="283" r:id="rId30"/>
    <p:sldId id="285" r:id="rId31"/>
    <p:sldId id="284" r:id="rId32"/>
    <p:sldId id="270" r:id="rId33"/>
    <p:sldId id="271" r:id="rId34"/>
    <p:sldId id="272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80" name="PlaceHolder 4"/>
          <p:cNvSpPr>
            <a:spLocks noGrp="1"/>
          </p:cNvSpPr>
          <p:nvPr>
            <p:ph type="dt" idx="1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81" name="PlaceHolder 5"/>
          <p:cNvSpPr>
            <a:spLocks noGrp="1"/>
          </p:cNvSpPr>
          <p:nvPr>
            <p:ph type="ftr" idx="1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82" name="PlaceHolder 6"/>
          <p:cNvSpPr>
            <a:spLocks noGrp="1"/>
          </p:cNvSpPr>
          <p:nvPr>
            <p:ph type="sldNum" idx="1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4C70E29-2D66-4BD8-8EE4-E58966CCF4D3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4290C0-EF00-42A3-9240-9629B37E25BA}" type="slidenum">
              <a:rPr lang="de-AT" sz="1200" b="0" strike="noStrike" spc="-1">
                <a:latin typeface="Times New Roman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17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7581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18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8205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19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9530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9010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D1567C5-5311-451E-A7EB-D728858BEA76}" type="slidenum">
              <a:rPr lang="de-AT" sz="1200" b="0" strike="noStrike" spc="-1">
                <a:latin typeface="Times New Roman"/>
              </a:rPr>
              <a:t>22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D1567C5-5311-451E-A7EB-D728858BEA76}" type="slidenum">
              <a:rPr lang="de-AT" sz="1200" b="0" strike="noStrike" spc="-1">
                <a:latin typeface="Times New Roman"/>
              </a:rPr>
              <a:t>23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6568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D1567C5-5311-451E-A7EB-D728858BEA76}" type="slidenum">
              <a:rPr lang="de-AT" sz="1200" b="0" strike="noStrike" spc="-1">
                <a:latin typeface="Times New Roman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8299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198A531-BB73-46A4-AE6F-31EB0D7C63CA}" type="slidenum">
              <a:rPr lang="de-AT" sz="1200" b="0" strike="noStrike" spc="-1">
                <a:latin typeface="Times New Roman"/>
              </a:rPr>
              <a:t>25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198A531-BB73-46A4-AE6F-31EB0D7C63CA}" type="slidenum">
              <a:rPr lang="de-AT" sz="1200" b="0" strike="noStrike" spc="-1">
                <a:latin typeface="Times New Roman"/>
              </a:rPr>
              <a:t>26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0176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198A531-BB73-46A4-AE6F-31EB0D7C63CA}" type="slidenum">
              <a:rPr lang="de-AT" sz="1200" b="0" strike="noStrike" spc="-1">
                <a:latin typeface="Times New Roman"/>
              </a:rPr>
              <a:t>27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074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C07AEC9-FE81-4394-9012-95B676F90411}" type="slidenum">
              <a:rPr lang="de-AT" sz="1200" b="0" strike="noStrike" spc="-1">
                <a:latin typeface="Times New Roman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198A531-BB73-46A4-AE6F-31EB0D7C63CA}" type="slidenum">
              <a:rPr lang="de-AT" sz="1200" b="0" strike="noStrike" spc="-1">
                <a:latin typeface="Times New Roman"/>
              </a:rPr>
              <a:t>28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3037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0EAD8E2-7ED1-40A7-B045-D3EBBF208A33}" type="slidenum">
              <a:rPr lang="de-AT" sz="1200" b="0" strike="noStrike" spc="-1">
                <a:latin typeface="Times New Roman"/>
              </a:rPr>
              <a:t>29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530A367-C391-4AED-A541-BD86DD71D3FB}" type="slidenum">
              <a:rPr lang="de-AT" sz="1200" b="0" strike="noStrike" spc="-1">
                <a:latin typeface="Times New Roman"/>
              </a:rPr>
              <a:t>30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6AED0F2-7F8A-4DB5-9B6B-8AA06639EC2A}" type="slidenum">
              <a:rPr lang="de-AT" sz="1200" b="0" strike="noStrike" spc="-1">
                <a:latin typeface="Times New Roman"/>
              </a:rPr>
              <a:t>31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C78392-031E-4F3E-B25F-563E765DCFC9}" type="slidenum">
              <a:rPr lang="de-AT" sz="1200" b="0" strike="noStrike" spc="-1">
                <a:latin typeface="Times New Roman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1079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234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8853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2628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15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481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707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A3C0BDC-1EED-403A-80EB-B14CD19DD6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452D988-7382-4A2C-A90E-F001F66C9BA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F7765FA-F25D-4A0A-B221-6E564C22E5C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C1ADF16-3434-4764-B4C4-42555983DB9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F5EE2B7-7CAD-4AB6-98DC-CC9B68B6815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77521B5-B7A7-497D-9EF1-A28E0E7F161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70CF214-E76E-4BEC-8BF6-B99DE81BD67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7B2D3E7-3FB8-4A8D-B8B3-6FEEAAC3073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31DBAF7-325D-4CA3-8B8D-ED1540F165F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BBB70CE-58CB-4961-B534-6EA66803599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CA6FA83-88D5-4507-A678-F0AE3EE1C6E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4DF7125-A141-4E26-8DF6-F6E72358D65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43FC920-CDAB-4B2C-B234-21009DE03FE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F948670-C9A0-4ADC-AAE3-157F6FF6E69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C6A25A1-DD0A-42C8-B316-ECE89570443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FC7CF11-883C-4BD4-BE52-2B88101D0DB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03F50B7-4AB8-496D-8B54-B6117431089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3C08B98A-35BA-4199-8A39-9F291223546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A639FF63-C0FF-47FF-9EB0-686C52A142A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9C23134-BDB9-495D-9D39-FCC726DFCFF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0A1FD24-E655-4407-B4F0-B7E58C4A35C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5FF8C42-1558-4999-BE7C-89C2E71E4DB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506402B-7E77-4C37-84A0-00F7E107AC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6DD55B07-3228-4ADB-9475-59EFBCB39C4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F46A98C-A8DF-431C-AD1D-EC6B89726EE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75D6DDB5-F9B4-480F-9675-AA611F7DA6F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4DC31D55-F91B-4812-9D23-023D1F03EC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EF664BB5-F70E-468A-B8A1-59823BBA898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56B20AE0-CDDC-4770-BE8C-30924A212FB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283F13CE-19E1-4BD3-B1B4-01C5613BCF7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A7A85BE-746C-4E7A-8F22-F4AABE65E9B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747BB38-A1B2-44B8-9D56-CB8E554690B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60EF6F5-20F2-4423-A43D-8B5B8511926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EA69439-B10E-4D45-BE81-DA8243A9236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50184F5-80AC-4050-BC9D-F5D9B2C4051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CBF3838-C2F8-4D66-B764-AD1F59D50AE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80ED056-B7F6-457E-B65E-B876EB18814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321E1BD-6D30-4666-BEA6-DB932FD80D0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E4CA917-BFAF-4B6E-B0B5-A5AB5B11E34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650D740-E203-4218-A021-35AB62152F6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AA426E6-385E-4BBE-9F3D-6BBD2850B7E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240564B-C5B6-42BD-8399-FEE955D4FB3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05B15A8-5CF2-4C96-906C-241E2A2A156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505B02C-A0B6-4DC1-B0F4-965F1B3E915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74D7C7F-90D3-4550-A92E-024B8BA31A9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9E15656-F197-499B-957B-6E0C9B5CEDB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9AC65DF-CD41-44D6-AF3E-FA51A4C58FD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527B9FA-7AF6-411E-A986-0B2072C16DE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3"/>
          <p:cNvPicPr/>
          <p:nvPr/>
        </p:nvPicPr>
        <p:blipFill>
          <a:blip r:embed="rId14"/>
          <a:stretch/>
        </p:blipFill>
        <p:spPr>
          <a:xfrm>
            <a:off x="2524680" y="-10440"/>
            <a:ext cx="9693000" cy="6857640"/>
          </a:xfrm>
          <a:prstGeom prst="rect">
            <a:avLst/>
          </a:prstGeom>
          <a:ln w="0">
            <a:noFill/>
          </a:ln>
        </p:spPr>
      </p:pic>
      <p:pic>
        <p:nvPicPr>
          <p:cNvPr id="11" name="Grafik 16"/>
          <p:cNvPicPr/>
          <p:nvPr/>
        </p:nvPicPr>
        <p:blipFill>
          <a:blip r:embed="rId15"/>
          <a:stretch/>
        </p:blipFill>
        <p:spPr>
          <a:xfrm>
            <a:off x="114480" y="4499280"/>
            <a:ext cx="981000" cy="981000"/>
          </a:xfrm>
          <a:prstGeom prst="rect">
            <a:avLst/>
          </a:prstGeom>
          <a:ln w="0">
            <a:noFill/>
          </a:ln>
        </p:spPr>
      </p:pic>
      <p:pic>
        <p:nvPicPr>
          <p:cNvPr id="2" name="Grafik 18" descr="Ein Bild, das Text enthält.&#10;&#10;Automatisch generierte Beschreibung"/>
          <p:cNvPicPr/>
          <p:nvPr/>
        </p:nvPicPr>
        <p:blipFill>
          <a:blip r:embed="rId16"/>
          <a:stretch/>
        </p:blipFill>
        <p:spPr>
          <a:xfrm>
            <a:off x="3012480" y="5828400"/>
            <a:ext cx="3115800" cy="9374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622520" y="1393920"/>
            <a:ext cx="7878240" cy="3563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de-DE" sz="60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3D9E25B-6940-4F0E-8AD8-C854356F83CD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5" name="Grafik 12"/>
          <p:cNvPicPr/>
          <p:nvPr/>
        </p:nvPicPr>
        <p:blipFill>
          <a:blip r:embed="rId17"/>
          <a:stretch/>
        </p:blipFill>
        <p:spPr>
          <a:xfrm>
            <a:off x="6266160" y="5826240"/>
            <a:ext cx="1406520" cy="937440"/>
          </a:xfrm>
          <a:prstGeom prst="rect">
            <a:avLst/>
          </a:prstGeom>
          <a:ln w="0">
            <a:noFill/>
          </a:ln>
        </p:spPr>
      </p:pic>
      <p:pic>
        <p:nvPicPr>
          <p:cNvPr id="6" name="Grafik 14" descr="Ein Bild, das Text, Uhr enthält.&#10;&#10;Automatisch generierte Beschreibung"/>
          <p:cNvPicPr/>
          <p:nvPr/>
        </p:nvPicPr>
        <p:blipFill>
          <a:blip r:embed="rId18"/>
          <a:stretch/>
        </p:blipFill>
        <p:spPr>
          <a:xfrm>
            <a:off x="133920" y="5586480"/>
            <a:ext cx="1315440" cy="481320"/>
          </a:xfrm>
          <a:prstGeom prst="rect">
            <a:avLst/>
          </a:prstGeom>
          <a:ln w="0">
            <a:noFill/>
          </a:ln>
        </p:spPr>
      </p:pic>
      <p:pic>
        <p:nvPicPr>
          <p:cNvPr id="7" name="Grafik 20" descr="Ein Bild, das Text enthält.&#10;&#10;Automatisch generierte Beschreibung"/>
          <p:cNvPicPr/>
          <p:nvPr/>
        </p:nvPicPr>
        <p:blipFill>
          <a:blip r:embed="rId19"/>
          <a:stretch/>
        </p:blipFill>
        <p:spPr>
          <a:xfrm>
            <a:off x="76680" y="6239880"/>
            <a:ext cx="1894680" cy="481320"/>
          </a:xfrm>
          <a:prstGeom prst="rect">
            <a:avLst/>
          </a:prstGeom>
          <a:ln w="0">
            <a:noFill/>
          </a:ln>
        </p:spPr>
      </p:pic>
      <p:pic>
        <p:nvPicPr>
          <p:cNvPr id="8" name="Grafik 3" descr="Ein Bild, das Text enthält.&#10;&#10;Automatisch generierte Beschreibung"/>
          <p:cNvPicPr/>
          <p:nvPr/>
        </p:nvPicPr>
        <p:blipFill>
          <a:blip r:embed="rId20"/>
          <a:stretch/>
        </p:blipFill>
        <p:spPr>
          <a:xfrm>
            <a:off x="255240" y="164160"/>
            <a:ext cx="1315440" cy="691560"/>
          </a:xfrm>
          <a:prstGeom prst="rect">
            <a:avLst/>
          </a:prstGeom>
          <a:ln w="0">
            <a:noFill/>
          </a:ln>
        </p:spPr>
      </p:pic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9"/>
          <p:cNvPicPr/>
          <p:nvPr/>
        </p:nvPicPr>
        <p:blipFill>
          <a:blip r:embed="rId14"/>
          <a:srcRect t="14564"/>
          <a:stretch/>
        </p:blipFill>
        <p:spPr>
          <a:xfrm>
            <a:off x="0" y="-511560"/>
            <a:ext cx="12191760" cy="7369200"/>
          </a:xfrm>
          <a:prstGeom prst="rect">
            <a:avLst/>
          </a:prstGeom>
          <a:ln w="0">
            <a:noFill/>
          </a:ln>
        </p:spPr>
      </p:pic>
      <p:sp>
        <p:nvSpPr>
          <p:cNvPr id="47" name="Abgerundetes Rechteck 7"/>
          <p:cNvSpPr/>
          <p:nvPr/>
        </p:nvSpPr>
        <p:spPr>
          <a:xfrm>
            <a:off x="645840" y="949320"/>
            <a:ext cx="10515240" cy="4509720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60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8B8B8B"/>
                </a:solidFill>
                <a:latin typeface="Poppins"/>
              </a:rPr>
              <a:t>Mastertextformat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AT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 idx="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52" name="PlaceHolder 5"/>
          <p:cNvSpPr>
            <a:spLocks noGrp="1"/>
          </p:cNvSpPr>
          <p:nvPr>
            <p:ph type="sldNum" idx="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A334D0E-EFF5-458A-B47B-B7313353388F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53" name="Grafik 8" descr="Ein Bild, das Text enthält.&#10;&#10;Automatisch generierte Beschreibung"/>
          <p:cNvPicPr/>
          <p:nvPr/>
        </p:nvPicPr>
        <p:blipFill>
          <a:blip r:embed="rId15">
            <a:biLevel thresh="5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55240" y="-108720"/>
            <a:ext cx="1315440" cy="6915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10"/>
          <p:cNvPicPr/>
          <p:nvPr/>
        </p:nvPicPr>
        <p:blipFill>
          <a:blip r:embed="rId14"/>
          <a:stretch/>
        </p:blipFill>
        <p:spPr>
          <a:xfrm>
            <a:off x="2493000" y="0"/>
            <a:ext cx="9693000" cy="685764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Poppins"/>
              </a:rPr>
              <a:t>Mastertextformat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0000"/>
                </a:solidFill>
                <a:latin typeface="Poppins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Poppins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Poppins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Poppins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dt" idx="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AT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ftr" idx="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sldNum" idx="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B52F5B8-A77A-40CB-BDBA-972FC5A418A7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96" name="Grafik 8" descr="Ein Bild, das Text enthält.&#10;&#10;Automatisch generierte Beschreibung"/>
          <p:cNvPicPr/>
          <p:nvPr/>
        </p:nvPicPr>
        <p:blipFill>
          <a:blip r:embed="rId15"/>
          <a:stretch/>
        </p:blipFill>
        <p:spPr>
          <a:xfrm>
            <a:off x="231120" y="359640"/>
            <a:ext cx="1315440" cy="6915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rafik 9"/>
          <p:cNvPicPr/>
          <p:nvPr/>
        </p:nvPicPr>
        <p:blipFill>
          <a:blip r:embed="rId14"/>
          <a:srcRect t="14564"/>
          <a:stretch/>
        </p:blipFill>
        <p:spPr>
          <a:xfrm>
            <a:off x="0" y="-511560"/>
            <a:ext cx="12191760" cy="7369200"/>
          </a:xfrm>
          <a:prstGeom prst="rect">
            <a:avLst/>
          </a:prstGeom>
          <a:ln w="0">
            <a:noFill/>
          </a:ln>
        </p:spPr>
      </p:pic>
      <p:sp>
        <p:nvSpPr>
          <p:cNvPr id="134" name="Abgerundetes Rechteck 7"/>
          <p:cNvSpPr/>
          <p:nvPr/>
        </p:nvSpPr>
        <p:spPr>
          <a:xfrm>
            <a:off x="645840" y="949320"/>
            <a:ext cx="10515240" cy="4509720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60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8B8B8B"/>
                </a:solidFill>
                <a:latin typeface="Poppins"/>
              </a:rPr>
              <a:t>Mastertextformat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dt" idx="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AT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ftr" idx="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39" name="PlaceHolder 5"/>
          <p:cNvSpPr>
            <a:spLocks noGrp="1"/>
          </p:cNvSpPr>
          <p:nvPr>
            <p:ph type="sldNum" idx="1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6D4E9D0-706C-4AC5-8234-BFC1E3241996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40" name="Grafik 8" descr="Ein Bild, das Text enthält.&#10;&#10;Automatisch generierte Beschreibung"/>
          <p:cNvPicPr/>
          <p:nvPr/>
        </p:nvPicPr>
        <p:blipFill>
          <a:blip r:embed="rId15">
            <a:biLevel thresh="5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55240" y="-108720"/>
            <a:ext cx="1315440" cy="6915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openai.com/blog/emergent-tool-use/" TargetMode="Externa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czero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deepmind.com/blog/alphastar-mastering-the-real-time-strategy-game-starcraft-ii" TargetMode="Externa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622520" y="1393920"/>
            <a:ext cx="7878240" cy="3563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de-AT" sz="6000" b="1" strike="noStrike" spc="-1">
                <a:solidFill>
                  <a:srgbClr val="000000"/>
                </a:solidFill>
                <a:latin typeface="Poppins"/>
              </a:rPr>
              <a:t>Reinforcement Learning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2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80" y="1779120"/>
            <a:ext cx="8888040" cy="5078880"/>
          </a:xfrm>
          <a:prstGeom prst="rect">
            <a:avLst/>
          </a:prstGeom>
          <a:ln w="0">
            <a:noFill/>
          </a:ln>
        </p:spPr>
      </p:pic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What we have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5" name="Picture 214"/>
          <p:cNvPicPr/>
          <p:nvPr/>
        </p:nvPicPr>
        <p:blipFill>
          <a:blip r:embed="rId4"/>
          <a:stretch/>
        </p:blipFill>
        <p:spPr>
          <a:xfrm>
            <a:off x="3020040" y="2762640"/>
            <a:ext cx="637560" cy="894960"/>
          </a:xfrm>
          <a:prstGeom prst="rect">
            <a:avLst/>
          </a:prstGeom>
          <a:ln w="0">
            <a:noFill/>
          </a:ln>
        </p:spPr>
      </p:pic>
      <p:sp>
        <p:nvSpPr>
          <p:cNvPr id="216" name="TextBox 215"/>
          <p:cNvSpPr txBox="1"/>
          <p:nvPr/>
        </p:nvSpPr>
        <p:spPr>
          <a:xfrm>
            <a:off x="3598200" y="2220120"/>
            <a:ext cx="2057400" cy="189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600" b="1" strike="noStrike" spc="-1" dirty="0">
                <a:latin typeface="Poppins"/>
              </a:rPr>
              <a:t>X</a:t>
            </a:r>
            <a:r>
              <a:rPr lang="en-US" sz="2600" b="0" strike="noStrike" spc="-1" dirty="0">
                <a:latin typeface="Poppins"/>
              </a:rPr>
              <a:t>: 3.5</a:t>
            </a:r>
            <a:endParaRPr lang="en-US" sz="2600" b="0" strike="noStrike" spc="-1" dirty="0">
              <a:latin typeface="Arial"/>
            </a:endParaRPr>
          </a:p>
          <a:p>
            <a:r>
              <a:rPr lang="en-US" sz="2600" b="1" strike="noStrike" spc="-1" dirty="0">
                <a:latin typeface="Poppins"/>
              </a:rPr>
              <a:t>Y</a:t>
            </a:r>
            <a:r>
              <a:rPr lang="en-US" sz="2600" b="0" strike="noStrike" spc="-1" dirty="0">
                <a:latin typeface="Poppins"/>
              </a:rPr>
              <a:t>: 5.6</a:t>
            </a:r>
            <a:endParaRPr lang="en-US" sz="2600" b="0" strike="noStrike" spc="-1" dirty="0">
              <a:latin typeface="Arial"/>
            </a:endParaRPr>
          </a:p>
          <a:p>
            <a:r>
              <a:rPr lang="en-US" sz="2600" b="1" strike="noStrike" spc="-1" dirty="0">
                <a:latin typeface="Poppins"/>
              </a:rPr>
              <a:t>Alive</a:t>
            </a:r>
            <a:r>
              <a:rPr lang="en-US" sz="2600" b="0" strike="noStrike" spc="-1" dirty="0">
                <a:latin typeface="Poppins"/>
              </a:rPr>
              <a:t>: yes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5271390" y="2057400"/>
            <a:ext cx="1371600" cy="68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2600" b="1" strike="noStrike" spc="-1" dirty="0">
                <a:solidFill>
                  <a:schemeClr val="accent1"/>
                </a:solidFill>
                <a:latin typeface="Poppins"/>
              </a:rPr>
              <a:t>State</a:t>
            </a:r>
            <a:endParaRPr lang="en-US" sz="2600" b="1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6629400" y="2971800"/>
            <a:ext cx="2971800" cy="144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600" b="1" strike="noStrike" spc="-1" dirty="0">
                <a:latin typeface="Poppins"/>
              </a:rPr>
              <a:t>Gems collected</a:t>
            </a:r>
            <a:r>
              <a:rPr lang="en-US" sz="2600" b="0" strike="noStrike" spc="-1" dirty="0">
                <a:latin typeface="Poppins"/>
              </a:rPr>
              <a:t>: </a:t>
            </a:r>
            <a:endParaRPr lang="en-US" sz="2600" b="0" strike="noStrike" spc="-1" dirty="0">
              <a:latin typeface="Arial"/>
            </a:endParaRPr>
          </a:p>
          <a:p>
            <a:r>
              <a:rPr lang="en-US" sz="2600" b="0" strike="noStrike" spc="-1" dirty="0">
                <a:latin typeface="Poppins"/>
              </a:rPr>
              <a:t>0 of 1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219" name="Straight Connector 218"/>
          <p:cNvSpPr/>
          <p:nvPr/>
        </p:nvSpPr>
        <p:spPr>
          <a:xfrm>
            <a:off x="5943600" y="2514600"/>
            <a:ext cx="685800" cy="6858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220" name="Straight Connector 219"/>
          <p:cNvSpPr/>
          <p:nvPr/>
        </p:nvSpPr>
        <p:spPr>
          <a:xfrm flipH="1">
            <a:off x="4572000" y="2514600"/>
            <a:ext cx="1371600" cy="4572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1" dirty="0">
                <a:solidFill>
                  <a:srgbClr val="000000"/>
                </a:solidFill>
                <a:latin typeface="Poppins"/>
              </a:rPr>
              <a:t>Example - </a:t>
            </a:r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TicTacToe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462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Agent</a:t>
            </a:r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1" dirty="0">
                <a:solidFill>
                  <a:srgbClr val="000000"/>
                </a:solidFill>
                <a:latin typeface="Poppins"/>
              </a:rPr>
              <a:t>Example - </a:t>
            </a:r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TicTacToe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42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Agent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Players 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1" dirty="0">
                <a:solidFill>
                  <a:srgbClr val="000000"/>
                </a:solidFill>
                <a:latin typeface="Poppins"/>
              </a:rPr>
              <a:t>Example - </a:t>
            </a:r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TicTacToe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945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Agent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Players 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State</a:t>
            </a:r>
            <a:r>
              <a:rPr lang="de-DE" sz="2800" b="1" spc="-1" dirty="0">
                <a:latin typeface="Calibri"/>
              </a:rPr>
              <a:t> </a:t>
            </a:r>
            <a:endParaRPr lang="de-DE" sz="2800" b="1" strike="noStrike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1" dirty="0">
                <a:solidFill>
                  <a:srgbClr val="000000"/>
                </a:solidFill>
                <a:latin typeface="Poppins"/>
              </a:rPr>
              <a:t>Example - </a:t>
            </a:r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TicTacToe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06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Agent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Players 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State</a:t>
            </a:r>
            <a:r>
              <a:rPr lang="de-DE" sz="2800" b="1" spc="-1" dirty="0">
                <a:latin typeface="Calibri"/>
              </a:rPr>
              <a:t> </a:t>
            </a:r>
            <a:endParaRPr lang="de-DE" sz="2800" b="1" strike="noStrike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050" name="Picture 2" descr="Free illustrations of Game">
            <a:extLst>
              <a:ext uri="{FF2B5EF4-FFF2-40B4-BE49-F238E27FC236}">
                <a16:creationId xmlns:a16="http://schemas.microsoft.com/office/drawing/2014/main" id="{7BBC5FBF-02EE-B7A7-8A4A-E75E69CB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93" y="4525974"/>
            <a:ext cx="1785906" cy="17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1" dirty="0">
                <a:solidFill>
                  <a:srgbClr val="000000"/>
                </a:solidFill>
                <a:latin typeface="Poppins"/>
              </a:rPr>
              <a:t>Example - </a:t>
            </a:r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TicTacToe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27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Agent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Players 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State</a:t>
            </a:r>
            <a:r>
              <a:rPr lang="de-DE" sz="2800" b="1" spc="-1" dirty="0">
                <a:latin typeface="Calibri"/>
              </a:rPr>
              <a:t> </a:t>
            </a:r>
            <a:endParaRPr lang="de-DE" sz="2800" b="1" strike="noStrike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050" name="Picture 2" descr="Free illustrations of Game">
            <a:extLst>
              <a:ext uri="{FF2B5EF4-FFF2-40B4-BE49-F238E27FC236}">
                <a16:creationId xmlns:a16="http://schemas.microsoft.com/office/drawing/2014/main" id="{7BBC5FBF-02EE-B7A7-8A4A-E75E69CB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93" y="4525974"/>
            <a:ext cx="1785906" cy="17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50233-5F4D-BA80-A94B-0F45C24AEB92}"/>
              </a:ext>
            </a:extLst>
          </p:cNvPr>
          <p:cNvSpPr txBox="1"/>
          <p:nvPr/>
        </p:nvSpPr>
        <p:spPr>
          <a:xfrm>
            <a:off x="5097787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Actions</a:t>
            </a: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1" dirty="0">
                <a:solidFill>
                  <a:srgbClr val="000000"/>
                </a:solidFill>
                <a:latin typeface="Poppins"/>
              </a:rPr>
              <a:t>Example - </a:t>
            </a:r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TicTacToe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57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Agent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Players 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State</a:t>
            </a:r>
            <a:r>
              <a:rPr lang="de-DE" sz="2800" b="1" spc="-1" dirty="0">
                <a:latin typeface="Calibri"/>
              </a:rPr>
              <a:t> </a:t>
            </a:r>
            <a:endParaRPr lang="de-DE" sz="2800" b="1" strike="noStrike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050" name="Picture 2" descr="Free illustrations of Game">
            <a:extLst>
              <a:ext uri="{FF2B5EF4-FFF2-40B4-BE49-F238E27FC236}">
                <a16:creationId xmlns:a16="http://schemas.microsoft.com/office/drawing/2014/main" id="{7BBC5FBF-02EE-B7A7-8A4A-E75E69CB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93" y="4525974"/>
            <a:ext cx="1785906" cy="17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50233-5F4D-BA80-A94B-0F45C24AEB92}"/>
              </a:ext>
            </a:extLst>
          </p:cNvPr>
          <p:cNvSpPr txBox="1"/>
          <p:nvPr/>
        </p:nvSpPr>
        <p:spPr>
          <a:xfrm>
            <a:off x="5097787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Actions</a:t>
            </a: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3" name="Picture 2" descr="Free illustrations of Game">
            <a:extLst>
              <a:ext uri="{FF2B5EF4-FFF2-40B4-BE49-F238E27FC236}">
                <a16:creationId xmlns:a16="http://schemas.microsoft.com/office/drawing/2014/main" id="{AEC026BE-06B3-6D32-4B16-EB5D7CE52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88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ree illustrations of Game">
            <a:extLst>
              <a:ext uri="{FF2B5EF4-FFF2-40B4-BE49-F238E27FC236}">
                <a16:creationId xmlns:a16="http://schemas.microsoft.com/office/drawing/2014/main" id="{3F1F5B52-DC32-E4ED-58D1-583BD8DD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illustrations of Game">
            <a:extLst>
              <a:ext uri="{FF2B5EF4-FFF2-40B4-BE49-F238E27FC236}">
                <a16:creationId xmlns:a16="http://schemas.microsoft.com/office/drawing/2014/main" id="{12711EDB-00AC-736F-7E9A-743D3A98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814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3871B1-34D4-24F8-980F-4BE797BB9800}"/>
              </a:ext>
            </a:extLst>
          </p:cNvPr>
          <p:cNvSpPr/>
          <p:nvPr/>
        </p:nvSpPr>
        <p:spPr>
          <a:xfrm>
            <a:off x="5241724" y="2455333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4FE93F-DE01-78EB-4BCC-FEC9F713339E}"/>
              </a:ext>
            </a:extLst>
          </p:cNvPr>
          <p:cNvSpPr/>
          <p:nvPr/>
        </p:nvSpPr>
        <p:spPr>
          <a:xfrm>
            <a:off x="6841502" y="2455333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3AB2E9-68F6-488E-EA9E-4510C1088F27}"/>
              </a:ext>
            </a:extLst>
          </p:cNvPr>
          <p:cNvSpPr/>
          <p:nvPr/>
        </p:nvSpPr>
        <p:spPr>
          <a:xfrm>
            <a:off x="7847752" y="2751667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1" dirty="0">
                <a:solidFill>
                  <a:srgbClr val="000000"/>
                </a:solidFill>
                <a:latin typeface="Poppins"/>
              </a:rPr>
              <a:t>Example - </a:t>
            </a:r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TicTacToe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726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Agent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Players 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State</a:t>
            </a:r>
            <a:r>
              <a:rPr lang="de-DE" sz="2800" b="1" spc="-1" dirty="0">
                <a:latin typeface="Calibri"/>
              </a:rPr>
              <a:t> </a:t>
            </a:r>
            <a:endParaRPr lang="de-DE" sz="2800" b="1" strike="noStrike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050" name="Picture 2" descr="Free illustrations of Game">
            <a:extLst>
              <a:ext uri="{FF2B5EF4-FFF2-40B4-BE49-F238E27FC236}">
                <a16:creationId xmlns:a16="http://schemas.microsoft.com/office/drawing/2014/main" id="{7BBC5FBF-02EE-B7A7-8A4A-E75E69CB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93" y="4525974"/>
            <a:ext cx="1785906" cy="17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50233-5F4D-BA80-A94B-0F45C24AEB92}"/>
              </a:ext>
            </a:extLst>
          </p:cNvPr>
          <p:cNvSpPr txBox="1"/>
          <p:nvPr/>
        </p:nvSpPr>
        <p:spPr>
          <a:xfrm>
            <a:off x="5097787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Actions</a:t>
            </a: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Rewards</a:t>
            </a: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3" name="Picture 2" descr="Free illustrations of Game">
            <a:extLst>
              <a:ext uri="{FF2B5EF4-FFF2-40B4-BE49-F238E27FC236}">
                <a16:creationId xmlns:a16="http://schemas.microsoft.com/office/drawing/2014/main" id="{AEC026BE-06B3-6D32-4B16-EB5D7CE52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88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ree illustrations of Game">
            <a:extLst>
              <a:ext uri="{FF2B5EF4-FFF2-40B4-BE49-F238E27FC236}">
                <a16:creationId xmlns:a16="http://schemas.microsoft.com/office/drawing/2014/main" id="{3F1F5B52-DC32-E4ED-58D1-583BD8DD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illustrations of Game">
            <a:extLst>
              <a:ext uri="{FF2B5EF4-FFF2-40B4-BE49-F238E27FC236}">
                <a16:creationId xmlns:a16="http://schemas.microsoft.com/office/drawing/2014/main" id="{12711EDB-00AC-736F-7E9A-743D3A98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814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3871B1-34D4-24F8-980F-4BE797BB9800}"/>
              </a:ext>
            </a:extLst>
          </p:cNvPr>
          <p:cNvSpPr/>
          <p:nvPr/>
        </p:nvSpPr>
        <p:spPr>
          <a:xfrm>
            <a:off x="5241724" y="2455333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4FE93F-DE01-78EB-4BCC-FEC9F713339E}"/>
              </a:ext>
            </a:extLst>
          </p:cNvPr>
          <p:cNvSpPr/>
          <p:nvPr/>
        </p:nvSpPr>
        <p:spPr>
          <a:xfrm>
            <a:off x="6841502" y="2455333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3AB2E9-68F6-488E-EA9E-4510C1088F27}"/>
              </a:ext>
            </a:extLst>
          </p:cNvPr>
          <p:cNvSpPr/>
          <p:nvPr/>
        </p:nvSpPr>
        <p:spPr>
          <a:xfrm>
            <a:off x="7847752" y="2751667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1" dirty="0">
                <a:solidFill>
                  <a:srgbClr val="000000"/>
                </a:solidFill>
                <a:latin typeface="Poppins"/>
              </a:rPr>
              <a:t>Example - </a:t>
            </a:r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TicTacToe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82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Agent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Players 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State</a:t>
            </a:r>
            <a:r>
              <a:rPr lang="de-DE" sz="2800" b="1" spc="-1" dirty="0">
                <a:latin typeface="Calibri"/>
              </a:rPr>
              <a:t> </a:t>
            </a:r>
            <a:endParaRPr lang="de-DE" sz="2800" b="1" strike="noStrike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050" name="Picture 2" descr="Free illustrations of Game">
            <a:extLst>
              <a:ext uri="{FF2B5EF4-FFF2-40B4-BE49-F238E27FC236}">
                <a16:creationId xmlns:a16="http://schemas.microsoft.com/office/drawing/2014/main" id="{7BBC5FBF-02EE-B7A7-8A4A-E75E69CB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93" y="4525974"/>
            <a:ext cx="1785906" cy="17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50233-5F4D-BA80-A94B-0F45C24AEB92}"/>
              </a:ext>
            </a:extLst>
          </p:cNvPr>
          <p:cNvSpPr txBox="1"/>
          <p:nvPr/>
        </p:nvSpPr>
        <p:spPr>
          <a:xfrm>
            <a:off x="5097787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pc="-1" dirty="0">
                <a:solidFill>
                  <a:schemeClr val="accent1"/>
                </a:solidFill>
                <a:latin typeface="Calibri"/>
              </a:rPr>
              <a:t>Actions</a:t>
            </a: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Rewards</a:t>
            </a: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 marL="457200" indent="-457200">
              <a:lnSpc>
                <a:spcPct val="7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pc="-1" dirty="0">
                <a:latin typeface="Calibri"/>
              </a:rPr>
              <a:t>Won: </a:t>
            </a:r>
            <a:r>
              <a:rPr lang="de-DE" sz="2800" b="1" spc="-1" dirty="0">
                <a:latin typeface="Calibri"/>
              </a:rPr>
              <a:t>+1</a:t>
            </a:r>
          </a:p>
          <a:p>
            <a:pPr marL="457200" indent="-457200">
              <a:lnSpc>
                <a:spcPct val="7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trike="noStrike" spc="-1" dirty="0">
                <a:latin typeface="Calibri"/>
              </a:rPr>
              <a:t>Lost: </a:t>
            </a:r>
            <a:r>
              <a:rPr lang="de-DE" sz="2800" b="1" strike="noStrike" spc="-1" dirty="0">
                <a:latin typeface="Calibri"/>
              </a:rPr>
              <a:t>-1</a:t>
            </a:r>
          </a:p>
          <a:p>
            <a:pPr marL="457200" indent="-457200">
              <a:lnSpc>
                <a:spcPct val="7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pc="-1" dirty="0">
                <a:latin typeface="Calibri"/>
              </a:rPr>
              <a:t>Else: </a:t>
            </a:r>
            <a:r>
              <a:rPr lang="de-DE" sz="2800" b="1" spc="-1" dirty="0">
                <a:latin typeface="Calibri"/>
              </a:rPr>
              <a:t>0</a:t>
            </a:r>
            <a:endParaRPr lang="de-DE" sz="2800" b="1" strike="noStrike" spc="-1" dirty="0">
              <a:latin typeface="Calibri"/>
            </a:endParaRPr>
          </a:p>
        </p:txBody>
      </p:sp>
      <p:pic>
        <p:nvPicPr>
          <p:cNvPr id="3" name="Picture 2" descr="Free illustrations of Game">
            <a:extLst>
              <a:ext uri="{FF2B5EF4-FFF2-40B4-BE49-F238E27FC236}">
                <a16:creationId xmlns:a16="http://schemas.microsoft.com/office/drawing/2014/main" id="{AEC026BE-06B3-6D32-4B16-EB5D7CE52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88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ree illustrations of Game">
            <a:extLst>
              <a:ext uri="{FF2B5EF4-FFF2-40B4-BE49-F238E27FC236}">
                <a16:creationId xmlns:a16="http://schemas.microsoft.com/office/drawing/2014/main" id="{3F1F5B52-DC32-E4ED-58D1-583BD8DD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illustrations of Game">
            <a:extLst>
              <a:ext uri="{FF2B5EF4-FFF2-40B4-BE49-F238E27FC236}">
                <a16:creationId xmlns:a16="http://schemas.microsoft.com/office/drawing/2014/main" id="{12711EDB-00AC-736F-7E9A-743D3A98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814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3871B1-34D4-24F8-980F-4BE797BB9800}"/>
              </a:ext>
            </a:extLst>
          </p:cNvPr>
          <p:cNvSpPr/>
          <p:nvPr/>
        </p:nvSpPr>
        <p:spPr>
          <a:xfrm>
            <a:off x="5241724" y="2455333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4FE93F-DE01-78EB-4BCC-FEC9F713339E}"/>
              </a:ext>
            </a:extLst>
          </p:cNvPr>
          <p:cNvSpPr/>
          <p:nvPr/>
        </p:nvSpPr>
        <p:spPr>
          <a:xfrm>
            <a:off x="6841502" y="2455333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3AB2E9-68F6-488E-EA9E-4510C1088F27}"/>
              </a:ext>
            </a:extLst>
          </p:cNvPr>
          <p:cNvSpPr/>
          <p:nvPr/>
        </p:nvSpPr>
        <p:spPr>
          <a:xfrm>
            <a:off x="7847752" y="2751667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1" dirty="0">
                <a:solidFill>
                  <a:srgbClr val="000000"/>
                </a:solidFill>
                <a:latin typeface="Poppins"/>
              </a:rPr>
              <a:t>Example - </a:t>
            </a:r>
            <a:r>
              <a:rPr lang="en-GB" b="1" spc="-1" dirty="0" err="1">
                <a:solidFill>
                  <a:srgbClr val="000000"/>
                </a:solidFill>
                <a:latin typeface="Poppins"/>
              </a:rPr>
              <a:t>TicTacToe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519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AT" sz="6000" b="1" strike="noStrike" spc="-1">
                <a:solidFill>
                  <a:srgbClr val="000000"/>
                </a:solidFill>
                <a:latin typeface="Poppins"/>
              </a:rPr>
              <a:t>Examples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Further Examples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Content Placeholder 2"/>
          <p:cNvSpPr txBox="1"/>
          <p:nvPr/>
        </p:nvSpPr>
        <p:spPr>
          <a:xfrm>
            <a:off x="83844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What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are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agents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state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actions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and possible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rewards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in...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...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Leela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Chess Zero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...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OpenAI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Hide and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Seek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...Custom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Advertisement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6134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AT" sz="6000" b="1" strike="noStrike" spc="-1">
                <a:solidFill>
                  <a:srgbClr val="000000"/>
                </a:solidFill>
                <a:latin typeface="Poppins"/>
              </a:rPr>
              <a:t>Q-Learning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Reinforcement Learning Loop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4" name="Picture 2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2064" y="3849732"/>
            <a:ext cx="2055600" cy="1174628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224"/>
          <p:cNvPicPr/>
          <p:nvPr/>
        </p:nvPicPr>
        <p:blipFill>
          <a:blip r:embed="rId4"/>
          <a:stretch/>
        </p:blipFill>
        <p:spPr>
          <a:xfrm>
            <a:off x="2538664" y="3919906"/>
            <a:ext cx="628200" cy="875880"/>
          </a:xfrm>
          <a:prstGeom prst="rect">
            <a:avLst/>
          </a:prstGeom>
          <a:ln w="0">
            <a:noFill/>
          </a:ln>
        </p:spPr>
      </p:pic>
      <p:sp>
        <p:nvSpPr>
          <p:cNvPr id="226" name="TextBox 225"/>
          <p:cNvSpPr txBox="1"/>
          <p:nvPr/>
        </p:nvSpPr>
        <p:spPr>
          <a:xfrm>
            <a:off x="2243164" y="3203626"/>
            <a:ext cx="1219200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2600" b="1" strike="noStrike" spc="-1" dirty="0">
                <a:solidFill>
                  <a:schemeClr val="accent1"/>
                </a:solidFill>
                <a:latin typeface="Poppins"/>
              </a:rPr>
              <a:t>Agent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5918363" y="3203626"/>
            <a:ext cx="2546967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2600" b="1" strike="noStrike" spc="-1" dirty="0">
                <a:latin typeface="Poppins"/>
              </a:rPr>
              <a:t>Environment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Reinforcement Learning Loop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4" name="Picture 2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2064" y="3849732"/>
            <a:ext cx="2055600" cy="1174628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224"/>
          <p:cNvPicPr/>
          <p:nvPr/>
        </p:nvPicPr>
        <p:blipFill>
          <a:blip r:embed="rId4"/>
          <a:stretch/>
        </p:blipFill>
        <p:spPr>
          <a:xfrm>
            <a:off x="2538664" y="3919906"/>
            <a:ext cx="628200" cy="875880"/>
          </a:xfrm>
          <a:prstGeom prst="rect">
            <a:avLst/>
          </a:prstGeom>
          <a:ln w="0">
            <a:noFill/>
          </a:ln>
        </p:spPr>
      </p:pic>
      <p:sp>
        <p:nvSpPr>
          <p:cNvPr id="226" name="TextBox 225"/>
          <p:cNvSpPr txBox="1"/>
          <p:nvPr/>
        </p:nvSpPr>
        <p:spPr>
          <a:xfrm>
            <a:off x="2243164" y="3203626"/>
            <a:ext cx="1219200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2600" b="1" strike="noStrike" spc="-1" dirty="0">
                <a:solidFill>
                  <a:schemeClr val="accent1"/>
                </a:solidFill>
                <a:latin typeface="Poppins"/>
              </a:rPr>
              <a:t>Agent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5918363" y="3203626"/>
            <a:ext cx="2546967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2600" b="1" strike="noStrike" spc="-1" dirty="0">
                <a:latin typeface="Poppins"/>
              </a:rPr>
              <a:t>Environment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4165214" y="1766816"/>
            <a:ext cx="1712200" cy="99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US" sz="2600" b="0" strike="noStrike" spc="-1" dirty="0">
                <a:latin typeface="Poppins"/>
              </a:rPr>
              <a:t>chooses</a:t>
            </a:r>
          </a:p>
          <a:p>
            <a:pPr algn="ctr">
              <a:buNone/>
            </a:pPr>
            <a:r>
              <a:rPr lang="en-US" sz="2600" b="1" strike="noStrike" spc="-1" dirty="0">
                <a:solidFill>
                  <a:schemeClr val="accent1"/>
                </a:solidFill>
                <a:latin typeface="Poppins"/>
              </a:rPr>
              <a:t>Action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3D2AAFA-BE40-49C8-1FAD-F48D8547B976}"/>
              </a:ext>
            </a:extLst>
          </p:cNvPr>
          <p:cNvCxnSpPr>
            <a:cxnSpLocks/>
            <a:stCxn id="226" idx="0"/>
            <a:endCxn id="227" idx="0"/>
          </p:cNvCxnSpPr>
          <p:nvPr/>
        </p:nvCxnSpPr>
        <p:spPr>
          <a:xfrm rot="5400000" flipH="1" flipV="1">
            <a:off x="5022305" y="1034085"/>
            <a:ext cx="12700" cy="4339083"/>
          </a:xfrm>
          <a:prstGeom prst="curvedConnector3">
            <a:avLst>
              <a:gd name="adj1" fmla="val 1362315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098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Reinforcement Learning Loop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4" name="Picture 2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2064" y="3849732"/>
            <a:ext cx="2055600" cy="1174628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224"/>
          <p:cNvPicPr/>
          <p:nvPr/>
        </p:nvPicPr>
        <p:blipFill>
          <a:blip r:embed="rId4"/>
          <a:stretch/>
        </p:blipFill>
        <p:spPr>
          <a:xfrm>
            <a:off x="2538664" y="3919906"/>
            <a:ext cx="628200" cy="875880"/>
          </a:xfrm>
          <a:prstGeom prst="rect">
            <a:avLst/>
          </a:prstGeom>
          <a:ln w="0">
            <a:noFill/>
          </a:ln>
        </p:spPr>
      </p:pic>
      <p:sp>
        <p:nvSpPr>
          <p:cNvPr id="226" name="TextBox 225"/>
          <p:cNvSpPr txBox="1"/>
          <p:nvPr/>
        </p:nvSpPr>
        <p:spPr>
          <a:xfrm>
            <a:off x="2243164" y="3203626"/>
            <a:ext cx="1219200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2600" b="1" strike="noStrike" spc="-1" dirty="0">
                <a:solidFill>
                  <a:schemeClr val="accent1"/>
                </a:solidFill>
                <a:latin typeface="Poppins"/>
              </a:rPr>
              <a:t>Agent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5918363" y="3203626"/>
            <a:ext cx="2546967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2600" b="1" strike="noStrike" spc="-1" dirty="0">
                <a:latin typeface="Poppins"/>
              </a:rPr>
              <a:t>Environment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4165214" y="1766816"/>
            <a:ext cx="1712200" cy="99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US" sz="2600" b="0" strike="noStrike" spc="-1" dirty="0">
                <a:latin typeface="Poppins"/>
              </a:rPr>
              <a:t>chooses</a:t>
            </a:r>
          </a:p>
          <a:p>
            <a:pPr algn="ctr">
              <a:buNone/>
            </a:pPr>
            <a:r>
              <a:rPr lang="en-US" sz="2600" b="1" strike="noStrike" spc="-1" dirty="0">
                <a:solidFill>
                  <a:schemeClr val="accent1"/>
                </a:solidFill>
                <a:latin typeface="Poppins"/>
              </a:rPr>
              <a:t>Action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3373664" y="5090600"/>
            <a:ext cx="3326400" cy="99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US" sz="2600" b="0" strike="noStrike" spc="-1" dirty="0">
                <a:latin typeface="Poppins"/>
              </a:rPr>
              <a:t>receives</a:t>
            </a:r>
          </a:p>
          <a:p>
            <a:pPr algn="ctr">
              <a:buNone/>
            </a:pPr>
            <a:r>
              <a:rPr lang="en-US" sz="2600" b="1" strike="noStrike" spc="-1" dirty="0">
                <a:solidFill>
                  <a:schemeClr val="accent1"/>
                </a:solidFill>
                <a:latin typeface="Poppins"/>
              </a:rPr>
              <a:t>New State </a:t>
            </a:r>
            <a:r>
              <a:rPr lang="en-US" sz="2600" b="0" strike="noStrike" spc="-1" dirty="0">
                <a:latin typeface="Poppins"/>
              </a:rPr>
              <a:t>&amp; </a:t>
            </a:r>
            <a:r>
              <a:rPr lang="en-US" sz="2600" b="1" strike="noStrike" spc="-1" dirty="0">
                <a:solidFill>
                  <a:schemeClr val="accent1"/>
                </a:solidFill>
                <a:latin typeface="Poppins"/>
              </a:rPr>
              <a:t>Reward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3D2AAFA-BE40-49C8-1FAD-F48D8547B976}"/>
              </a:ext>
            </a:extLst>
          </p:cNvPr>
          <p:cNvCxnSpPr>
            <a:cxnSpLocks/>
            <a:stCxn id="226" idx="0"/>
            <a:endCxn id="227" idx="0"/>
          </p:cNvCxnSpPr>
          <p:nvPr/>
        </p:nvCxnSpPr>
        <p:spPr>
          <a:xfrm rot="5400000" flipH="1" flipV="1">
            <a:off x="5022305" y="1034085"/>
            <a:ext cx="12700" cy="4339083"/>
          </a:xfrm>
          <a:prstGeom prst="curvedConnector3">
            <a:avLst>
              <a:gd name="adj1" fmla="val 1362315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EC569ED-2D44-1526-29D0-90EBECEC6207}"/>
              </a:ext>
            </a:extLst>
          </p:cNvPr>
          <p:cNvCxnSpPr>
            <a:cxnSpLocks/>
            <a:stCxn id="224" idx="2"/>
            <a:endCxn id="225" idx="2"/>
          </p:cNvCxnSpPr>
          <p:nvPr/>
        </p:nvCxnSpPr>
        <p:spPr>
          <a:xfrm rot="5400000" flipH="1">
            <a:off x="4907027" y="2741523"/>
            <a:ext cx="228574" cy="4337100"/>
          </a:xfrm>
          <a:prstGeom prst="curvedConnector3">
            <a:avLst>
              <a:gd name="adj1" fmla="val -64451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476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>
                <a:solidFill>
                  <a:srgbClr val="000000"/>
                </a:solidFill>
                <a:latin typeface="Poppins"/>
              </a:rPr>
              <a:t>Q-Learning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Content Placeholder 5"/>
          <p:cNvSpPr txBox="1"/>
          <p:nvPr/>
        </p:nvSpPr>
        <p:spPr>
          <a:xfrm>
            <a:off x="83844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For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each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  <a:ea typeface="Microsoft YaHei"/>
              </a:rPr>
              <a:t>state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we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store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a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quality</a:t>
            </a: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value</a:t>
            </a: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 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Q-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value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) </a:t>
            </a:r>
            <a:r>
              <a:rPr lang="de-DE" sz="2800" b="1" strike="noStrike" spc="-1" dirty="0" err="1">
                <a:solidFill>
                  <a:srgbClr val="000000"/>
                </a:solidFill>
                <a:latin typeface="Calibri"/>
              </a:rPr>
              <a:t>for</a:t>
            </a: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rgbClr val="000000"/>
                </a:solidFill>
                <a:latin typeface="Calibri"/>
              </a:rPr>
              <a:t>each</a:t>
            </a: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rgbClr val="000000"/>
                </a:solidFill>
                <a:latin typeface="Calibri"/>
              </a:rPr>
              <a:t>action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how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good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action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is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given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state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>
                <a:solidFill>
                  <a:srgbClr val="000000"/>
                </a:solidFill>
                <a:latin typeface="Poppins"/>
              </a:rPr>
              <a:t>Q-Learning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Content Placeholder 5"/>
          <p:cNvSpPr txBox="1"/>
          <p:nvPr/>
        </p:nvSpPr>
        <p:spPr>
          <a:xfrm>
            <a:off x="83844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For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each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  <a:ea typeface="Microsoft YaHei"/>
              </a:rPr>
              <a:t>state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we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store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a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quality</a:t>
            </a: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value</a:t>
            </a: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 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Q-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value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) </a:t>
            </a:r>
            <a:r>
              <a:rPr lang="de-DE" sz="2800" b="1" strike="noStrike" spc="-1" dirty="0" err="1">
                <a:solidFill>
                  <a:srgbClr val="000000"/>
                </a:solidFill>
                <a:latin typeface="Calibri"/>
              </a:rPr>
              <a:t>for</a:t>
            </a: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rgbClr val="000000"/>
                </a:solidFill>
                <a:latin typeface="Calibri"/>
              </a:rPr>
              <a:t>each</a:t>
            </a: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rgbClr val="000000"/>
                </a:solidFill>
                <a:latin typeface="Calibri"/>
              </a:rPr>
              <a:t>action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how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good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action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is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given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state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whenever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a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state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is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reached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choose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action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with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highest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Q-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value</a:t>
            </a: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335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>
                <a:solidFill>
                  <a:srgbClr val="000000"/>
                </a:solidFill>
                <a:latin typeface="Poppins"/>
              </a:rPr>
              <a:t>Q-Learning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Content Placeholder 5"/>
          <p:cNvSpPr txBox="1"/>
          <p:nvPr/>
        </p:nvSpPr>
        <p:spPr>
          <a:xfrm>
            <a:off x="83844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For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each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  <a:ea typeface="Microsoft YaHei"/>
              </a:rPr>
              <a:t>state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we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store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a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quality</a:t>
            </a: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value</a:t>
            </a: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 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Q-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value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) </a:t>
            </a:r>
            <a:r>
              <a:rPr lang="de-DE" sz="2800" b="1" strike="noStrike" spc="-1" dirty="0" err="1">
                <a:solidFill>
                  <a:srgbClr val="000000"/>
                </a:solidFill>
                <a:latin typeface="Calibri"/>
              </a:rPr>
              <a:t>for</a:t>
            </a: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rgbClr val="000000"/>
                </a:solidFill>
                <a:latin typeface="Calibri"/>
              </a:rPr>
              <a:t>each</a:t>
            </a: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rgbClr val="000000"/>
                </a:solidFill>
                <a:latin typeface="Calibri"/>
              </a:rPr>
              <a:t>action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how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good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action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is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given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state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whenever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a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state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is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reached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choose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action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with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highest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Q-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value</a:t>
            </a: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Finally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rgbClr val="000000"/>
                </a:solidFill>
                <a:latin typeface="Calibri"/>
              </a:rPr>
              <a:t>increase</a:t>
            </a: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/</a:t>
            </a:r>
            <a:r>
              <a:rPr lang="de-DE" sz="2800" b="1" strike="noStrike" spc="-1" dirty="0" err="1">
                <a:solidFill>
                  <a:srgbClr val="000000"/>
                </a:solidFill>
                <a:latin typeface="Calibri"/>
              </a:rPr>
              <a:t>decrease</a:t>
            </a: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Q-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value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in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regards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to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reward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after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action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was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performed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194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>
                <a:solidFill>
                  <a:srgbClr val="000000"/>
                </a:solidFill>
                <a:latin typeface="Poppins"/>
              </a:rPr>
              <a:t>Q-Learning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Content Placeholder 5"/>
          <p:cNvSpPr txBox="1"/>
          <p:nvPr/>
        </p:nvSpPr>
        <p:spPr>
          <a:xfrm>
            <a:off x="83844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For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each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  <a:ea typeface="Microsoft YaHei"/>
              </a:rPr>
              <a:t>state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we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store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a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quality</a:t>
            </a: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value</a:t>
            </a: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 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Q-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value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) </a:t>
            </a:r>
            <a:r>
              <a:rPr lang="de-DE" sz="2800" b="1" strike="noStrike" spc="-1" dirty="0" err="1">
                <a:solidFill>
                  <a:srgbClr val="000000"/>
                </a:solidFill>
                <a:latin typeface="Calibri"/>
              </a:rPr>
              <a:t>for</a:t>
            </a: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rgbClr val="000000"/>
                </a:solidFill>
                <a:latin typeface="Calibri"/>
              </a:rPr>
              <a:t>each</a:t>
            </a: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rgbClr val="000000"/>
                </a:solidFill>
                <a:latin typeface="Calibri"/>
              </a:rPr>
              <a:t>action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how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good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action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is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given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state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whenever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a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state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is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reached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choose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action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with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highest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Q-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value</a:t>
            </a: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Finally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rgbClr val="000000"/>
                </a:solidFill>
                <a:latin typeface="Calibri"/>
              </a:rPr>
              <a:t>increase</a:t>
            </a: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/</a:t>
            </a:r>
            <a:r>
              <a:rPr lang="de-DE" sz="2800" b="1" strike="noStrike" spc="-1" dirty="0" err="1">
                <a:solidFill>
                  <a:srgbClr val="000000"/>
                </a:solidFill>
                <a:latin typeface="Calibri"/>
              </a:rPr>
              <a:t>decrease</a:t>
            </a: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Q-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value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in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regards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to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reward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after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action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was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performed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For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small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scenarios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this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can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be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stored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in a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table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de-DE" sz="2800" b="1" strike="noStrike" spc="-1" dirty="0">
                <a:solidFill>
                  <a:schemeClr val="accent1"/>
                </a:solidFill>
                <a:latin typeface="Calibri"/>
              </a:rPr>
              <a:t>Q-</a:t>
            </a:r>
            <a:r>
              <a:rPr lang="de-DE" sz="2800" b="1" strike="noStrike" spc="-1" dirty="0" err="1">
                <a:solidFill>
                  <a:schemeClr val="accent1"/>
                </a:solidFill>
                <a:latin typeface="Calibri"/>
              </a:rPr>
              <a:t>table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0618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>
                <a:solidFill>
                  <a:srgbClr val="000000"/>
                </a:solidFill>
                <a:latin typeface="Poppins"/>
              </a:rPr>
              <a:t>Q-Table example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39" name="Table 238"/>
          <p:cNvGraphicFramePr/>
          <p:nvPr>
            <p:extLst>
              <p:ext uri="{D42A27DB-BD31-4B8C-83A1-F6EECF244321}">
                <p14:modId xmlns:p14="http://schemas.microsoft.com/office/powerpoint/2010/main" val="885783678"/>
              </p:ext>
            </p:extLst>
          </p:nvPr>
        </p:nvGraphicFramePr>
        <p:xfrm>
          <a:off x="1024200" y="1947333"/>
          <a:ext cx="9111600" cy="4642108"/>
        </p:xfrm>
        <a:graphic>
          <a:graphicData uri="http://schemas.openxmlformats.org/drawingml/2006/table">
            <a:tbl>
              <a:tblPr/>
              <a:tblGrid>
                <a:gridCol w="182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3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4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State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strike="noStrike" spc="-1" dirty="0">
                          <a:latin typeface="Arial"/>
                        </a:rPr>
                        <a:t>Step left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strike="noStrike" spc="-1" dirty="0">
                          <a:latin typeface="Arial"/>
                        </a:rPr>
                        <a:t>Step right</a:t>
                      </a:r>
                      <a:endParaRPr lang="en-US" sz="2400" b="1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strike="noStrike" spc="-1" dirty="0">
                          <a:latin typeface="Arial"/>
                        </a:rPr>
                        <a:t>Jump left</a:t>
                      </a:r>
                      <a:endParaRPr lang="en-US" sz="2400" b="1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1" strike="noStrike" spc="-1" dirty="0">
                          <a:latin typeface="Arial"/>
                        </a:rPr>
                        <a:t>Jump right</a:t>
                      </a:r>
                      <a:endParaRPr lang="en-US" sz="2400" b="1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6824">
                <a:tc>
                  <a:txBody>
                    <a:bodyPr/>
                    <a:lstStyle/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0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strike="noStrike" spc="-1" dirty="0">
                          <a:solidFill>
                            <a:srgbClr val="168253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-1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0</a:t>
                      </a:r>
                      <a:endParaRPr lang="en-US" sz="2800" b="0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6824">
                <a:tc>
                  <a:txBody>
                    <a:bodyPr/>
                    <a:lstStyle/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>
                          <a:latin typeface="Arial"/>
                        </a:rPr>
                        <a:t>-1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-1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b="1" strike="noStrike" spc="-1" dirty="0">
                          <a:solidFill>
                            <a:srgbClr val="168253"/>
                          </a:solidFill>
                          <a:latin typeface="Arial"/>
                        </a:rPr>
                        <a:t>1</a:t>
                      </a:r>
                      <a:endParaRPr lang="en-US" sz="2800" b="1" strike="noStrike" spc="-1" dirty="0">
                        <a:solidFill>
                          <a:srgbClr val="168253"/>
                        </a:solidFill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980">
                <a:tc>
                  <a:txBody>
                    <a:bodyPr/>
                    <a:lstStyle/>
                    <a:p>
                      <a:r>
                        <a:rPr lang="en-US" sz="2800" b="0" strike="noStrike" spc="-1" dirty="0">
                          <a:latin typeface="Arial"/>
                        </a:rPr>
                        <a:t>...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0" name="Picture 23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0" t="12567" b="25472"/>
          <a:stretch/>
        </p:blipFill>
        <p:spPr>
          <a:xfrm>
            <a:off x="1143000" y="2667960"/>
            <a:ext cx="1600200" cy="137484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241"/>
          <p:cNvPicPr/>
          <p:nvPr/>
        </p:nvPicPr>
        <p:blipFill>
          <a:blip r:embed="rId4"/>
          <a:stretch/>
        </p:blipFill>
        <p:spPr>
          <a:xfrm>
            <a:off x="2056200" y="3073029"/>
            <a:ext cx="261360" cy="36468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17E0EE-C3D2-ED2E-8B8A-58E3CEACBB5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0" t="12567" b="25472"/>
          <a:stretch/>
        </p:blipFill>
        <p:spPr>
          <a:xfrm>
            <a:off x="1143000" y="4478400"/>
            <a:ext cx="1600200" cy="137484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242"/>
          <p:cNvPicPr/>
          <p:nvPr/>
        </p:nvPicPr>
        <p:blipFill>
          <a:blip r:embed="rId4"/>
          <a:stretch/>
        </p:blipFill>
        <p:spPr>
          <a:xfrm>
            <a:off x="1642944" y="4886674"/>
            <a:ext cx="265320" cy="370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AT" sz="4400" b="1" strike="noStrike" spc="-1">
                <a:solidFill>
                  <a:srgbClr val="000000"/>
                </a:solidFill>
                <a:latin typeface="Poppins"/>
              </a:rPr>
              <a:t>OpenAI Hide and Seek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lang="en-GB" sz="2800" b="1" strike="noStrike" spc="-1" dirty="0">
                <a:solidFill>
                  <a:schemeClr val="accent4"/>
                </a:solidFill>
                <a:latin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https://openai.com/blog/emergent-tool-use/</a:t>
            </a:r>
            <a:endParaRPr lang="de-DE" sz="2800" b="0" strike="noStrike" spc="-1" dirty="0">
              <a:solidFill>
                <a:schemeClr val="accent4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78208-154F-DAA6-E36E-516424783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30" y="2973267"/>
            <a:ext cx="5925091" cy="333861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Q-Table example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C47537-1599-6925-D357-5B57EC4CE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782096"/>
              </p:ext>
            </p:extLst>
          </p:nvPr>
        </p:nvGraphicFramePr>
        <p:xfrm>
          <a:off x="1024200" y="1947333"/>
          <a:ext cx="9111600" cy="4642108"/>
        </p:xfrm>
        <a:graphic>
          <a:graphicData uri="http://schemas.openxmlformats.org/drawingml/2006/table">
            <a:tbl>
              <a:tblPr/>
              <a:tblGrid>
                <a:gridCol w="182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3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4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State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strike="noStrike" spc="-1" dirty="0">
                          <a:latin typeface="Arial"/>
                        </a:rPr>
                        <a:t>Step left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strike="noStrike" spc="-1" dirty="0">
                          <a:latin typeface="Arial"/>
                        </a:rPr>
                        <a:t>Step right</a:t>
                      </a:r>
                      <a:endParaRPr lang="en-US" sz="2400" b="1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strike="noStrike" spc="-1" dirty="0">
                          <a:latin typeface="Arial"/>
                        </a:rPr>
                        <a:t>Jump left</a:t>
                      </a:r>
                      <a:endParaRPr lang="en-US" sz="2400" b="1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1" strike="noStrike" spc="-1" dirty="0">
                          <a:latin typeface="Arial"/>
                        </a:rPr>
                        <a:t>Jump right</a:t>
                      </a:r>
                      <a:endParaRPr lang="en-US" sz="2400" b="1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6824">
                <a:tc>
                  <a:txBody>
                    <a:bodyPr/>
                    <a:lstStyle/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-0.2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strike="noStrike" spc="-1" dirty="0">
                          <a:solidFill>
                            <a:srgbClr val="168253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-1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0</a:t>
                      </a:r>
                      <a:endParaRPr lang="en-US" sz="2800" b="0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6824">
                <a:tc>
                  <a:txBody>
                    <a:bodyPr/>
                    <a:lstStyle/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>
                          <a:latin typeface="Arial"/>
                        </a:rPr>
                        <a:t>-1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0.5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-1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b="1" strike="noStrike" spc="-1" dirty="0">
                          <a:solidFill>
                            <a:srgbClr val="168253"/>
                          </a:solidFill>
                          <a:latin typeface="Arial"/>
                        </a:rPr>
                        <a:t>1</a:t>
                      </a:r>
                      <a:endParaRPr lang="en-US" sz="2800" b="1" strike="noStrike" spc="-1" dirty="0">
                        <a:solidFill>
                          <a:srgbClr val="168253"/>
                        </a:solidFill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980">
                <a:tc>
                  <a:txBody>
                    <a:bodyPr/>
                    <a:lstStyle/>
                    <a:p>
                      <a:r>
                        <a:rPr lang="en-US" sz="2800" b="0" strike="noStrike" spc="-1" dirty="0">
                          <a:latin typeface="Arial"/>
                        </a:rPr>
                        <a:t>...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4E2AA4C-81E2-C6C5-C5CB-D9937A17C29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0" t="12567" b="25472"/>
          <a:stretch/>
        </p:blipFill>
        <p:spPr>
          <a:xfrm>
            <a:off x="1143000" y="2667960"/>
            <a:ext cx="1600200" cy="1374840"/>
          </a:xfrm>
          <a:prstGeom prst="rect">
            <a:avLst/>
          </a:prstGeom>
          <a:ln w="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A2F90-4136-3B8B-4F05-07EE89336BF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056200" y="3073029"/>
            <a:ext cx="261360" cy="364680"/>
          </a:xfrm>
          <a:prstGeom prst="rect">
            <a:avLst/>
          </a:prstGeom>
          <a:ln w="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ECE22A-E15D-D952-CA7F-1C5DBCCFA55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0" t="12567" b="25472"/>
          <a:stretch/>
        </p:blipFill>
        <p:spPr>
          <a:xfrm>
            <a:off x="1143000" y="4478400"/>
            <a:ext cx="1600200" cy="137484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9156C-1B4F-B1A4-A775-6E0B87AB03E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642944" y="4886674"/>
            <a:ext cx="265320" cy="370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>
                <a:solidFill>
                  <a:srgbClr val="000000"/>
                </a:solidFill>
                <a:latin typeface="Poppins"/>
              </a:rPr>
              <a:t>Coin Game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Content Placeholder 7"/>
          <p:cNvSpPr txBox="1"/>
          <p:nvPr/>
        </p:nvSpPr>
        <p:spPr>
          <a:xfrm>
            <a:off x="838800" y="1825560"/>
            <a:ext cx="7848000" cy="3432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417"/>
              </a:spcBef>
              <a:buNone/>
            </a:pPr>
            <a:r>
              <a:rPr lang="de-DE" sz="4400" b="0" strike="noStrike" spc="-1" dirty="0">
                <a:solidFill>
                  <a:srgbClr val="000000"/>
                </a:solidFill>
                <a:latin typeface="Calibri"/>
              </a:rPr>
              <a:t>Try </a:t>
            </a:r>
            <a:r>
              <a:rPr lang="de-DE" sz="4400" b="0" strike="noStrike" spc="-1" dirty="0" err="1">
                <a:solidFill>
                  <a:srgbClr val="000000"/>
                </a:solidFill>
                <a:latin typeface="Calibri"/>
              </a:rPr>
              <a:t>it</a:t>
            </a:r>
            <a:r>
              <a:rPr lang="de-DE" sz="4400" b="0" strike="noStrike" spc="-1" dirty="0">
                <a:solidFill>
                  <a:srgbClr val="000000"/>
                </a:solidFill>
                <a:latin typeface="Calibri"/>
              </a:rPr>
              <a:t> on a </a:t>
            </a:r>
            <a:r>
              <a:rPr lang="de-DE" sz="4400" b="1" strike="noStrike" spc="-1" dirty="0">
                <a:solidFill>
                  <a:schemeClr val="accent1"/>
                </a:solidFill>
                <a:latin typeface="Calibri"/>
              </a:rPr>
              <a:t>real </a:t>
            </a:r>
            <a:r>
              <a:rPr lang="de-DE" sz="4400" b="1" strike="noStrike" spc="-1" dirty="0" err="1">
                <a:solidFill>
                  <a:schemeClr val="accent1"/>
                </a:solidFill>
                <a:latin typeface="Calibri"/>
              </a:rPr>
              <a:t>example</a:t>
            </a:r>
            <a:r>
              <a:rPr lang="de-DE" sz="4400" b="0" strike="noStrike" spc="-1" dirty="0">
                <a:solidFill>
                  <a:srgbClr val="000000"/>
                </a:solidFill>
                <a:latin typeface="Calibri"/>
              </a:rPr>
              <a:t>!</a:t>
            </a:r>
          </a:p>
        </p:txBody>
      </p:sp>
      <p:pic>
        <p:nvPicPr>
          <p:cNvPr id="2" name="Picture 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A9B3EFC-20AF-378F-1F33-BFEDFFDC6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80" y="4145218"/>
            <a:ext cx="1053181" cy="1040894"/>
          </a:xfrm>
          <a:prstGeom prst="rect">
            <a:avLst/>
          </a:prstGeom>
        </p:spPr>
      </p:pic>
      <p:pic>
        <p:nvPicPr>
          <p:cNvPr id="3" name="Picture 2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E0A154C-A56E-F419-F95C-9AAD83AFE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83" y="4140364"/>
            <a:ext cx="1053181" cy="1040894"/>
          </a:xfrm>
          <a:prstGeom prst="rect">
            <a:avLst/>
          </a:prstGeom>
        </p:spPr>
      </p:pic>
      <p:pic>
        <p:nvPicPr>
          <p:cNvPr id="4" name="Picture 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5E77D028-9E54-32A0-15CB-6F89B0791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86" y="4147645"/>
            <a:ext cx="1053181" cy="1040894"/>
          </a:xfrm>
          <a:prstGeom prst="rect">
            <a:avLst/>
          </a:prstGeom>
        </p:spPr>
      </p:pic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C60DE05-6057-A3DF-5F61-76015559F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89" y="4140364"/>
            <a:ext cx="1053181" cy="1040894"/>
          </a:xfrm>
          <a:prstGeom prst="rect">
            <a:avLst/>
          </a:prstGeom>
        </p:spPr>
      </p:pic>
      <p:pic>
        <p:nvPicPr>
          <p:cNvPr id="6" name="Picture 5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FE883C79-05F7-FF66-F6FB-D95862BFB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92" y="4140364"/>
            <a:ext cx="1053181" cy="10408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AT" sz="4400" b="1" strike="noStrike" spc="-1" dirty="0" err="1">
                <a:solidFill>
                  <a:srgbClr val="000000"/>
                </a:solidFill>
                <a:latin typeface="Poppins"/>
              </a:rPr>
              <a:t>Leela</a:t>
            </a:r>
            <a:r>
              <a:rPr lang="de-AT" sz="4400" b="1" strike="noStrike" spc="-1" dirty="0">
                <a:solidFill>
                  <a:srgbClr val="000000"/>
                </a:solidFill>
                <a:latin typeface="Poppins"/>
              </a:rPr>
              <a:t> Chess Zero (Lc0)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66BFE-E5C4-8B49-39CE-6C5ED86E6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60" y="1690200"/>
            <a:ext cx="6130268" cy="4911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6FA112-68B9-9720-B8A6-B56C6777B8F7}"/>
              </a:ext>
            </a:extLst>
          </p:cNvPr>
          <p:cNvSpPr txBox="1"/>
          <p:nvPr/>
        </p:nvSpPr>
        <p:spPr>
          <a:xfrm>
            <a:off x="3623733" y="6591583"/>
            <a:ext cx="6097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https://lczero.org/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AT" sz="4400" b="1" strike="noStrike" spc="-1">
                <a:solidFill>
                  <a:srgbClr val="000000"/>
                </a:solidFill>
                <a:latin typeface="Poppins"/>
              </a:rPr>
              <a:t>Alpha Star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13C684-2B64-3097-996B-21030F5F0DA2}"/>
              </a:ext>
            </a:extLst>
          </p:cNvPr>
          <p:cNvSpPr txBox="1"/>
          <p:nvPr/>
        </p:nvSpPr>
        <p:spPr>
          <a:xfrm>
            <a:off x="618067" y="6591583"/>
            <a:ext cx="91032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https://www.deepmind.com/blog/alphastar-mastering-the-real-time-strategy-game-starcraft-ii</a:t>
            </a:r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467CE8-E94B-BBC7-B4CB-CCD213351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85" y="1664350"/>
            <a:ext cx="8592152" cy="482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AT" sz="4400" b="1" strike="noStrike" spc="-1" dirty="0">
                <a:solidFill>
                  <a:srgbClr val="000000"/>
                </a:solidFill>
                <a:latin typeface="Poppins"/>
              </a:rPr>
              <a:t>Custom </a:t>
            </a:r>
            <a:r>
              <a:rPr lang="de-AT" sz="4400" b="1" strike="noStrike" spc="-1" dirty="0" err="1">
                <a:solidFill>
                  <a:srgbClr val="000000"/>
                </a:solidFill>
                <a:latin typeface="Poppins"/>
              </a:rPr>
              <a:t>Advertisement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98" name="Picture 2" descr="Free vector graphics of Ads">
            <a:extLst>
              <a:ext uri="{FF2B5EF4-FFF2-40B4-BE49-F238E27FC236}">
                <a16:creationId xmlns:a16="http://schemas.microsoft.com/office/drawing/2014/main" id="{722DFBD9-62F9-9E97-D01A-68C0EEBD5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016" y="1483543"/>
            <a:ext cx="5746914" cy="500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AT" sz="6000" b="1" strike="noStrike" spc="-1">
                <a:solidFill>
                  <a:srgbClr val="000000"/>
                </a:solidFill>
                <a:latin typeface="Poppins"/>
              </a:rPr>
              <a:t>RL Basics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9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80" y="1779120"/>
            <a:ext cx="8888040" cy="5078880"/>
          </a:xfrm>
          <a:prstGeom prst="rect">
            <a:avLst/>
          </a:prstGeom>
          <a:ln w="0">
            <a:noFill/>
          </a:ln>
        </p:spPr>
      </p:pic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What we have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8" name="Picture 197"/>
          <p:cNvPicPr/>
          <p:nvPr/>
        </p:nvPicPr>
        <p:blipFill>
          <a:blip r:embed="rId4"/>
          <a:stretch/>
        </p:blipFill>
        <p:spPr>
          <a:xfrm>
            <a:off x="1657800" y="3303000"/>
            <a:ext cx="628200" cy="875880"/>
          </a:xfrm>
          <a:prstGeom prst="rect">
            <a:avLst/>
          </a:prstGeom>
          <a:ln w="0">
            <a:noFill/>
          </a:ln>
        </p:spPr>
      </p:pic>
      <p:sp>
        <p:nvSpPr>
          <p:cNvPr id="199" name="TextBox 198"/>
          <p:cNvSpPr txBox="1"/>
          <p:nvPr/>
        </p:nvSpPr>
        <p:spPr>
          <a:xfrm>
            <a:off x="1318240" y="2717100"/>
            <a:ext cx="1307320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2600" b="1" strike="noStrike" spc="-1" dirty="0">
                <a:solidFill>
                  <a:schemeClr val="accent1"/>
                </a:solidFill>
                <a:latin typeface="Poppins"/>
              </a:rPr>
              <a:t>Agent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3903207" y="2015066"/>
            <a:ext cx="2453586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2600" b="1" strike="noStrike" spc="-1" dirty="0">
                <a:solidFill>
                  <a:schemeClr val="accent1"/>
                </a:solidFill>
                <a:latin typeface="Poppins"/>
              </a:rPr>
              <a:t>Environment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80" y="1779120"/>
            <a:ext cx="8888040" cy="5078880"/>
          </a:xfrm>
          <a:prstGeom prst="rect">
            <a:avLst/>
          </a:prstGeom>
          <a:ln w="0">
            <a:noFill/>
          </a:ln>
        </p:spPr>
      </p:pic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>
                <a:solidFill>
                  <a:srgbClr val="000000"/>
                </a:solidFill>
                <a:latin typeface="Poppins"/>
              </a:rPr>
              <a:t>What we have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3" name="Picture 202"/>
          <p:cNvPicPr/>
          <p:nvPr/>
        </p:nvPicPr>
        <p:blipFill>
          <a:blip r:embed="rId4"/>
          <a:stretch/>
        </p:blipFill>
        <p:spPr>
          <a:xfrm>
            <a:off x="3020040" y="2762640"/>
            <a:ext cx="637560" cy="894960"/>
          </a:xfrm>
          <a:prstGeom prst="rect">
            <a:avLst/>
          </a:prstGeom>
          <a:ln w="0">
            <a:noFill/>
          </a:ln>
        </p:spPr>
      </p:pic>
      <p:sp>
        <p:nvSpPr>
          <p:cNvPr id="204" name="Straight Connector 203"/>
          <p:cNvSpPr/>
          <p:nvPr/>
        </p:nvSpPr>
        <p:spPr>
          <a:xfrm flipV="1">
            <a:off x="2514600" y="3657600"/>
            <a:ext cx="505440" cy="4572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205" name="TextBox 204"/>
          <p:cNvSpPr txBox="1"/>
          <p:nvPr/>
        </p:nvSpPr>
        <p:spPr>
          <a:xfrm>
            <a:off x="1696141" y="3200400"/>
            <a:ext cx="1371600" cy="68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2600" b="1" strike="noStrike" spc="-1" dirty="0">
                <a:solidFill>
                  <a:schemeClr val="accent1"/>
                </a:solidFill>
                <a:latin typeface="Poppins"/>
              </a:rPr>
              <a:t>Action</a:t>
            </a:r>
            <a:endParaRPr lang="en-US" sz="2600" b="1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5829300" y="2590833"/>
            <a:ext cx="1513267" cy="68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600" b="1" strike="noStrike" spc="-1" dirty="0">
                <a:solidFill>
                  <a:schemeClr val="accent1"/>
                </a:solidFill>
                <a:latin typeface="Poppins"/>
              </a:rPr>
              <a:t>Reward</a:t>
            </a:r>
            <a:endParaRPr lang="en-US" sz="2600" b="1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8193600" y="3151800"/>
            <a:ext cx="1600200" cy="99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600" b="0" strike="noStrike" spc="-1" dirty="0">
                <a:latin typeface="Poppins"/>
              </a:rPr>
              <a:t>Gem: </a:t>
            </a:r>
            <a:r>
              <a:rPr lang="en-US" sz="2600" b="1" strike="noStrike" spc="-1" dirty="0">
                <a:latin typeface="Poppins"/>
              </a:rPr>
              <a:t>+1</a:t>
            </a:r>
            <a:endParaRPr lang="en-US" sz="2600" b="1" strike="noStrike" spc="-1" dirty="0">
              <a:latin typeface="Arial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4572000" y="4951080"/>
            <a:ext cx="1828800" cy="99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600" b="0" strike="noStrike" spc="-1" dirty="0">
                <a:latin typeface="Poppins"/>
              </a:rPr>
              <a:t>Water: </a:t>
            </a:r>
            <a:r>
              <a:rPr lang="en-US" sz="2600" b="1" strike="noStrike" spc="-1" dirty="0">
                <a:latin typeface="Poppins"/>
              </a:rPr>
              <a:t>-1</a:t>
            </a:r>
            <a:endParaRPr lang="en-US" sz="2600" b="1" strike="noStrike" spc="-1" dirty="0">
              <a:latin typeface="Arial"/>
            </a:endParaRPr>
          </a:p>
        </p:txBody>
      </p:sp>
      <p:sp>
        <p:nvSpPr>
          <p:cNvPr id="209" name="Straight Connector 208"/>
          <p:cNvSpPr/>
          <p:nvPr/>
        </p:nvSpPr>
        <p:spPr>
          <a:xfrm>
            <a:off x="6400800" y="3200400"/>
            <a:ext cx="1792800" cy="2286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210" name="Straight Connector 209"/>
          <p:cNvSpPr/>
          <p:nvPr/>
        </p:nvSpPr>
        <p:spPr>
          <a:xfrm flipH="1">
            <a:off x="5257800" y="3200400"/>
            <a:ext cx="1143000" cy="175068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211" name="TextBox 210"/>
          <p:cNvSpPr txBox="1"/>
          <p:nvPr/>
        </p:nvSpPr>
        <p:spPr>
          <a:xfrm>
            <a:off x="3344040" y="2129400"/>
            <a:ext cx="2971800" cy="144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600" b="0" strike="noStrike" spc="-1" dirty="0">
                <a:latin typeface="Poppins"/>
              </a:rPr>
              <a:t>Air/Ground: </a:t>
            </a:r>
            <a:r>
              <a:rPr lang="en-US" sz="2600" b="1" strike="noStrike" spc="-1" dirty="0">
                <a:latin typeface="Poppins"/>
              </a:rPr>
              <a:t>0</a:t>
            </a:r>
            <a:endParaRPr lang="en-US" sz="2600" b="1" strike="noStrike" spc="-1" dirty="0">
              <a:latin typeface="Arial"/>
            </a:endParaRPr>
          </a:p>
        </p:txBody>
      </p:sp>
      <p:sp>
        <p:nvSpPr>
          <p:cNvPr id="212" name="Straight Connector 211"/>
          <p:cNvSpPr/>
          <p:nvPr/>
        </p:nvSpPr>
        <p:spPr>
          <a:xfrm flipH="1" flipV="1">
            <a:off x="4783756" y="2590833"/>
            <a:ext cx="1617044" cy="609567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509</Words>
  <Application>Microsoft Office PowerPoint</Application>
  <PresentationFormat>Widescreen</PresentationFormat>
  <Paragraphs>191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Poppins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Reinforcement Learning</vt:lpstr>
      <vt:lpstr>Examples</vt:lpstr>
      <vt:lpstr>OpenAI Hide and Seek</vt:lpstr>
      <vt:lpstr>Leela Chess Zero (Lc0)</vt:lpstr>
      <vt:lpstr>Alpha Star</vt:lpstr>
      <vt:lpstr>Custom Advertisement</vt:lpstr>
      <vt:lpstr>RL Basics</vt:lpstr>
      <vt:lpstr>What we have</vt:lpstr>
      <vt:lpstr>What we have</vt:lpstr>
      <vt:lpstr>What we have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Examples</vt:lpstr>
      <vt:lpstr>Q-Learning</vt:lpstr>
      <vt:lpstr>Reinforcement Learning Loop</vt:lpstr>
      <vt:lpstr>Reinforcement Learning Loop</vt:lpstr>
      <vt:lpstr>Reinforcement Learning Loop</vt:lpstr>
      <vt:lpstr>Q-Learning</vt:lpstr>
      <vt:lpstr>Q-Learning</vt:lpstr>
      <vt:lpstr>Q-Learning</vt:lpstr>
      <vt:lpstr>Q-Learning</vt:lpstr>
      <vt:lpstr>Q-Table example</vt:lpstr>
      <vt:lpstr>Q-Table example</vt:lpstr>
      <vt:lpstr>Coin Game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subject/>
  <dc:creator>Menzinger Manuel</dc:creator>
  <dc:description/>
  <cp:lastModifiedBy>Menzinger Manuel</cp:lastModifiedBy>
  <cp:revision>25</cp:revision>
  <dcterms:created xsi:type="dcterms:W3CDTF">2021-08-31T10:26:40Z</dcterms:created>
  <dcterms:modified xsi:type="dcterms:W3CDTF">2022-11-05T07:28:39Z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Breitbild</vt:lpwstr>
  </property>
  <property fmtid="{D5CDD505-2E9C-101B-9397-08002B2CF9AE}" pid="4" name="Slides">
    <vt:i4>34</vt:i4>
  </property>
</Properties>
</file>