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56" r:id="rId2"/>
    <p:sldId id="257" r:id="rId3"/>
    <p:sldId id="258" r:id="rId4"/>
    <p:sldId id="301" r:id="rId5"/>
    <p:sldId id="304" r:id="rId6"/>
    <p:sldId id="302" r:id="rId7"/>
    <p:sldId id="305" r:id="rId8"/>
    <p:sldId id="306" r:id="rId9"/>
    <p:sldId id="295" r:id="rId10"/>
    <p:sldId id="307" r:id="rId11"/>
    <p:sldId id="308" r:id="rId12"/>
    <p:sldId id="309" r:id="rId13"/>
    <p:sldId id="334" r:id="rId14"/>
    <p:sldId id="310" r:id="rId15"/>
    <p:sldId id="311" r:id="rId16"/>
    <p:sldId id="312" r:id="rId17"/>
    <p:sldId id="313" r:id="rId18"/>
    <p:sldId id="31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70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687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03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64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79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502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18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573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8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338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1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654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Coin</a:t>
            </a:r>
            <a:r>
              <a:rPr lang="de-AT" dirty="0"/>
              <a:t> Game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57202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current </a:t>
            </a:r>
            <a:r>
              <a:rPr lang="en-GB" b="1" dirty="0">
                <a:solidFill>
                  <a:schemeClr val="accent1"/>
                </a:solidFill>
              </a:rPr>
              <a:t>state</a:t>
            </a:r>
            <a:br>
              <a:rPr lang="en-GB" dirty="0"/>
            </a:br>
            <a:r>
              <a:rPr lang="en-GB" dirty="0"/>
              <a:t>(coins on the table)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09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57202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current </a:t>
            </a:r>
            <a:r>
              <a:rPr lang="en-GB" b="1" dirty="0">
                <a:solidFill>
                  <a:schemeClr val="accent1"/>
                </a:solidFill>
              </a:rPr>
              <a:t>state</a:t>
            </a:r>
            <a:br>
              <a:rPr lang="en-GB" dirty="0"/>
            </a:br>
            <a:r>
              <a:rPr lang="en-GB" dirty="0"/>
              <a:t>(coins on the table)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E7C86-E816-7CDA-9A83-D9746DB9A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6450234" y="3873213"/>
            <a:ext cx="1040893" cy="822305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D22CC2FF-3F76-8CFB-86E0-5EF207F25FCE}"/>
              </a:ext>
            </a:extLst>
          </p:cNvPr>
          <p:cNvSpPr txBox="1">
            <a:spLocks/>
          </p:cNvSpPr>
          <p:nvPr/>
        </p:nvSpPr>
        <p:spPr>
          <a:xfrm>
            <a:off x="7626593" y="3833167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available </a:t>
            </a:r>
            <a:r>
              <a:rPr lang="en-GB" b="1" dirty="0">
                <a:solidFill>
                  <a:schemeClr val="accent1"/>
                </a:solidFill>
              </a:rPr>
              <a:t>actions</a:t>
            </a:r>
            <a:br>
              <a:rPr lang="en-GB" dirty="0"/>
            </a:br>
            <a:r>
              <a:rPr lang="en-GB" dirty="0"/>
              <a:t>(</a:t>
            </a:r>
            <a:r>
              <a:rPr lang="en-GB" b="1" dirty="0">
                <a:solidFill>
                  <a:schemeClr val="accent1"/>
                </a:solidFill>
              </a:rPr>
              <a:t>take 1 </a:t>
            </a:r>
            <a:r>
              <a:rPr lang="en-GB" dirty="0"/>
              <a:t>or </a:t>
            </a:r>
            <a:r>
              <a:rPr lang="en-GB" b="1" dirty="0">
                <a:solidFill>
                  <a:schemeClr val="accent1"/>
                </a:solidFill>
              </a:rPr>
              <a:t>2</a:t>
            </a:r>
            <a:r>
              <a:rPr lang="en-GB" dirty="0"/>
              <a:t> coins)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66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57202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current </a:t>
            </a:r>
            <a:r>
              <a:rPr lang="en-GB" b="1" dirty="0">
                <a:solidFill>
                  <a:schemeClr val="accent1"/>
                </a:solidFill>
              </a:rPr>
              <a:t>state</a:t>
            </a:r>
            <a:br>
              <a:rPr lang="en-GB" dirty="0"/>
            </a:br>
            <a:r>
              <a:rPr lang="en-GB" dirty="0"/>
              <a:t>(coins on the table)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E7C86-E816-7CDA-9A83-D9746DB9A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6450234" y="3873213"/>
            <a:ext cx="1040893" cy="822305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D22CC2FF-3F76-8CFB-86E0-5EF207F25FCE}"/>
              </a:ext>
            </a:extLst>
          </p:cNvPr>
          <p:cNvSpPr txBox="1">
            <a:spLocks/>
          </p:cNvSpPr>
          <p:nvPr/>
        </p:nvSpPr>
        <p:spPr>
          <a:xfrm>
            <a:off x="7626593" y="3833167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available </a:t>
            </a:r>
            <a:r>
              <a:rPr lang="en-GB" b="1" dirty="0">
                <a:solidFill>
                  <a:schemeClr val="accent1"/>
                </a:solidFill>
              </a:rPr>
              <a:t>actions</a:t>
            </a:r>
            <a:br>
              <a:rPr lang="en-GB" dirty="0"/>
            </a:br>
            <a:r>
              <a:rPr lang="en-GB" dirty="0"/>
              <a:t>(</a:t>
            </a:r>
            <a:r>
              <a:rPr lang="en-GB" b="1" dirty="0">
                <a:solidFill>
                  <a:schemeClr val="accent1"/>
                </a:solidFill>
              </a:rPr>
              <a:t>take 1 </a:t>
            </a:r>
            <a:r>
              <a:rPr lang="en-GB" dirty="0"/>
              <a:t>or </a:t>
            </a:r>
            <a:r>
              <a:rPr lang="en-GB" b="1" dirty="0">
                <a:solidFill>
                  <a:schemeClr val="accent1"/>
                </a:solidFill>
              </a:rPr>
              <a:t>2</a:t>
            </a:r>
            <a:r>
              <a:rPr lang="en-GB" dirty="0"/>
              <a:t> coins)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id="{A0961D49-1AEE-A6C6-3A2B-D4DA86010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5391596"/>
            <a:ext cx="1040893" cy="824908"/>
          </a:xfrm>
          <a:prstGeom prst="rect">
            <a:avLst/>
          </a:prstGeom>
        </p:spPr>
      </p:pic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BFE18C1A-A52F-982F-AF7F-791CC2BFB6DE}"/>
              </a:ext>
            </a:extLst>
          </p:cNvPr>
          <p:cNvSpPr txBox="1">
            <a:spLocks/>
          </p:cNvSpPr>
          <p:nvPr/>
        </p:nvSpPr>
        <p:spPr>
          <a:xfrm>
            <a:off x="7626593" y="5352851"/>
            <a:ext cx="2626540" cy="1259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Memory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b="1" dirty="0">
                <a:solidFill>
                  <a:schemeClr val="accent1"/>
                </a:solidFill>
              </a:rPr>
              <a:t>remember</a:t>
            </a:r>
            <a:r>
              <a:rPr lang="en-GB" dirty="0"/>
              <a:t> last </a:t>
            </a:r>
            <a:r>
              <a:rPr lang="en-GB" b="1" dirty="0">
                <a:solidFill>
                  <a:schemeClr val="accent1"/>
                </a:solidFill>
              </a:rPr>
              <a:t>action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052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EA92-A9AC-3524-A942-CB778E26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Remove last action</a:t>
            </a:r>
            <a:r>
              <a:rPr lang="en-GB" dirty="0"/>
              <a:t>, whenever the AI…</a:t>
            </a:r>
          </a:p>
          <a:p>
            <a:pPr lvl="1"/>
            <a:r>
              <a:rPr lang="en-GB" dirty="0"/>
              <a:t>has </a:t>
            </a:r>
            <a:r>
              <a:rPr lang="en-GB" b="1" dirty="0"/>
              <a:t>lost</a:t>
            </a:r>
          </a:p>
          <a:p>
            <a:pPr lvl="1"/>
            <a:r>
              <a:rPr lang="en-GB" dirty="0"/>
              <a:t>has chosen an </a:t>
            </a:r>
            <a:r>
              <a:rPr lang="en-GB" b="1" dirty="0"/>
              <a:t>invalid action</a:t>
            </a:r>
          </a:p>
          <a:p>
            <a:pPr lvl="1"/>
            <a:r>
              <a:rPr lang="en-GB" b="1" dirty="0"/>
              <a:t>can’t find </a:t>
            </a:r>
            <a:r>
              <a:rPr lang="en-GB" dirty="0"/>
              <a:t>an </a:t>
            </a:r>
            <a:r>
              <a:rPr lang="en-GB" b="1" dirty="0"/>
              <a:t>action</a:t>
            </a:r>
          </a:p>
          <a:p>
            <a:r>
              <a:rPr lang="en-GB" b="1" dirty="0">
                <a:solidFill>
                  <a:schemeClr val="accent1"/>
                </a:solidFill>
              </a:rPr>
              <a:t>Change nothing</a:t>
            </a:r>
            <a:r>
              <a:rPr lang="en-GB" dirty="0"/>
              <a:t>, on all other occurrences</a:t>
            </a:r>
          </a:p>
        </p:txBody>
      </p:sp>
    </p:spTree>
    <p:extLst>
      <p:ext uri="{BB962C8B-B14F-4D97-AF65-F5344CB8AC3E}">
        <p14:creationId xmlns:p14="http://schemas.microsoft.com/office/powerpoint/2010/main" val="31611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with five coins, </a:t>
            </a:r>
            <a:r>
              <a:rPr lang="en-GB" b="1" dirty="0"/>
              <a:t>Alice</a:t>
            </a:r>
            <a:r>
              <a:rPr lang="en-GB" dirty="0"/>
              <a:t> plays like </a:t>
            </a:r>
            <a:r>
              <a:rPr lang="en-GB" b="1" dirty="0">
                <a:solidFill>
                  <a:schemeClr val="accent1"/>
                </a:solidFill>
              </a:rPr>
              <a:t>normal</a:t>
            </a:r>
            <a:r>
              <a:rPr lang="en-GB" dirty="0"/>
              <a:t> and </a:t>
            </a:r>
            <a:r>
              <a:rPr lang="en-GB" b="1" dirty="0"/>
              <a:t>Bob</a:t>
            </a:r>
            <a:r>
              <a:rPr lang="en-GB" dirty="0"/>
              <a:t> plays as the </a:t>
            </a:r>
            <a:r>
              <a:rPr lang="en-GB" b="1" dirty="0">
                <a:solidFill>
                  <a:schemeClr val="accent1"/>
                </a:solidFill>
              </a:rPr>
              <a:t>AI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10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with five coins, </a:t>
            </a:r>
            <a:r>
              <a:rPr lang="en-GB" b="1" dirty="0"/>
              <a:t>Alice</a:t>
            </a:r>
            <a:r>
              <a:rPr lang="en-GB" dirty="0"/>
              <a:t> plays like </a:t>
            </a:r>
            <a:r>
              <a:rPr lang="en-GB" b="1" dirty="0">
                <a:solidFill>
                  <a:schemeClr val="accent1"/>
                </a:solidFill>
              </a:rPr>
              <a:t>normal</a:t>
            </a:r>
            <a:r>
              <a:rPr lang="en-GB" dirty="0"/>
              <a:t> and </a:t>
            </a:r>
            <a:r>
              <a:rPr lang="en-GB" b="1" dirty="0"/>
              <a:t>Bob</a:t>
            </a:r>
            <a:r>
              <a:rPr lang="en-GB" dirty="0"/>
              <a:t> plays as the </a:t>
            </a:r>
            <a:r>
              <a:rPr lang="en-GB" b="1" dirty="0">
                <a:solidFill>
                  <a:schemeClr val="accent1"/>
                </a:solidFill>
              </a:rPr>
              <a:t>AI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</p:txBody>
      </p:sp>
    </p:spTree>
    <p:extLst>
      <p:ext uri="{BB962C8B-B14F-4D97-AF65-F5344CB8AC3E}">
        <p14:creationId xmlns:p14="http://schemas.microsoft.com/office/powerpoint/2010/main" val="24535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GB" dirty="0"/>
              <a:t>There are </a:t>
            </a:r>
            <a:r>
              <a:rPr lang="en-GB" b="1" dirty="0"/>
              <a:t>four coins </a:t>
            </a:r>
            <a:r>
              <a:rPr lang="en-GB" dirty="0"/>
              <a:t>left, therefore </a:t>
            </a:r>
            <a:r>
              <a:rPr lang="en-GB" b="1" dirty="0"/>
              <a:t>Bob</a:t>
            </a:r>
            <a:r>
              <a:rPr lang="en-GB" dirty="0"/>
              <a:t> takes a </a:t>
            </a:r>
            <a:r>
              <a:rPr lang="en-GB" b="1" dirty="0">
                <a:solidFill>
                  <a:schemeClr val="accent1"/>
                </a:solidFill>
              </a:rPr>
              <a:t>random action stone</a:t>
            </a:r>
            <a:r>
              <a:rPr lang="en-GB" dirty="0"/>
              <a:t> from </a:t>
            </a:r>
            <a:r>
              <a:rPr lang="en-GB" b="1" dirty="0">
                <a:solidFill>
                  <a:schemeClr val="accent1"/>
                </a:solidFill>
              </a:rPr>
              <a:t>state 4</a:t>
            </a:r>
            <a:r>
              <a:rPr lang="en-GB" dirty="0"/>
              <a:t> and puts it into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B2E141-324A-DCC4-7E93-BA4DCBD49720}"/>
              </a:ext>
            </a:extLst>
          </p:cNvPr>
          <p:cNvSpPr/>
          <p:nvPr/>
        </p:nvSpPr>
        <p:spPr>
          <a:xfrm>
            <a:off x="1786467" y="2463801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8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GB" dirty="0"/>
              <a:t>There are </a:t>
            </a:r>
            <a:r>
              <a:rPr lang="en-GB" b="1" dirty="0"/>
              <a:t>four coins </a:t>
            </a:r>
            <a:r>
              <a:rPr lang="en-GB" dirty="0"/>
              <a:t>left, therefore </a:t>
            </a:r>
            <a:r>
              <a:rPr lang="en-GB" b="1" dirty="0"/>
              <a:t>Bob</a:t>
            </a:r>
            <a:r>
              <a:rPr lang="en-GB" dirty="0"/>
              <a:t> takes a </a:t>
            </a:r>
            <a:r>
              <a:rPr lang="en-GB" b="1" dirty="0">
                <a:solidFill>
                  <a:schemeClr val="accent1"/>
                </a:solidFill>
              </a:rPr>
              <a:t>random action stone</a:t>
            </a:r>
            <a:r>
              <a:rPr lang="en-GB" dirty="0"/>
              <a:t> from </a:t>
            </a:r>
            <a:r>
              <a:rPr lang="en-GB" b="1" dirty="0">
                <a:solidFill>
                  <a:schemeClr val="accent1"/>
                </a:solidFill>
              </a:rPr>
              <a:t>state 4</a:t>
            </a:r>
            <a:r>
              <a:rPr lang="en-GB" dirty="0"/>
              <a:t> and puts it into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b="1" dirty="0"/>
              <a:t>Bob</a:t>
            </a:r>
            <a:r>
              <a:rPr lang="en-GB" dirty="0"/>
              <a:t> then performs the action and </a:t>
            </a:r>
            <a:r>
              <a:rPr lang="en-GB" b="1" dirty="0">
                <a:solidFill>
                  <a:schemeClr val="accent1"/>
                </a:solidFill>
              </a:rPr>
              <a:t>takes two </a:t>
            </a:r>
            <a:r>
              <a:rPr lang="en-GB" dirty="0"/>
              <a:t>coins</a:t>
            </a:r>
          </a:p>
        </p:txBody>
      </p:sp>
    </p:spTree>
    <p:extLst>
      <p:ext uri="{BB962C8B-B14F-4D97-AF65-F5344CB8AC3E}">
        <p14:creationId xmlns:p14="http://schemas.microsoft.com/office/powerpoint/2010/main" val="3017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6EE6DC-80AC-EACB-23BB-F091A1F27F67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FD06BA-0620-B2B5-A9B8-C17D5E5C1222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988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43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dirty="0"/>
              <a:t>There is </a:t>
            </a:r>
            <a:r>
              <a:rPr lang="en-GB" b="1" dirty="0"/>
              <a:t>one coin </a:t>
            </a:r>
            <a:r>
              <a:rPr lang="en-GB" dirty="0"/>
              <a:t>left, therefore </a:t>
            </a:r>
            <a:r>
              <a:rPr lang="en-GB" b="1" dirty="0"/>
              <a:t>Bob</a:t>
            </a:r>
            <a:r>
              <a:rPr lang="en-GB" dirty="0"/>
              <a:t> takes a </a:t>
            </a:r>
            <a:r>
              <a:rPr lang="en-GB" b="1" dirty="0">
                <a:solidFill>
                  <a:schemeClr val="accent1"/>
                </a:solidFill>
              </a:rPr>
              <a:t>random action stone</a:t>
            </a:r>
            <a:r>
              <a:rPr lang="en-GB" dirty="0"/>
              <a:t> from </a:t>
            </a:r>
            <a:r>
              <a:rPr lang="en-GB" b="1" dirty="0">
                <a:solidFill>
                  <a:schemeClr val="accent1"/>
                </a:solidFill>
              </a:rPr>
              <a:t>state 1</a:t>
            </a:r>
            <a:r>
              <a:rPr lang="en-GB" dirty="0"/>
              <a:t> and puts it into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FDB351-0B01-C040-51BA-CEFD2ABA3302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6CD818-94C0-61B4-D8AA-762A5421EC3E}"/>
              </a:ext>
            </a:extLst>
          </p:cNvPr>
          <p:cNvSpPr/>
          <p:nvPr/>
        </p:nvSpPr>
        <p:spPr>
          <a:xfrm>
            <a:off x="5257472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Core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dirty="0"/>
              <a:t>There is </a:t>
            </a:r>
            <a:r>
              <a:rPr lang="en-GB" b="1" dirty="0"/>
              <a:t>one coin </a:t>
            </a:r>
            <a:r>
              <a:rPr lang="en-GB" dirty="0"/>
              <a:t>left, therefore </a:t>
            </a:r>
            <a:r>
              <a:rPr lang="en-GB" b="1" dirty="0"/>
              <a:t>Bob</a:t>
            </a:r>
            <a:r>
              <a:rPr lang="en-GB" dirty="0"/>
              <a:t> takes a </a:t>
            </a:r>
            <a:r>
              <a:rPr lang="en-GB" b="1" dirty="0">
                <a:solidFill>
                  <a:schemeClr val="accent1"/>
                </a:solidFill>
              </a:rPr>
              <a:t>random action stone</a:t>
            </a:r>
            <a:r>
              <a:rPr lang="en-GB" dirty="0"/>
              <a:t> from </a:t>
            </a:r>
            <a:r>
              <a:rPr lang="en-GB" b="1" dirty="0">
                <a:solidFill>
                  <a:schemeClr val="accent1"/>
                </a:solidFill>
              </a:rPr>
              <a:t>state 1</a:t>
            </a:r>
            <a:r>
              <a:rPr lang="en-GB" dirty="0"/>
              <a:t> and puts it into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b="1" dirty="0">
                <a:solidFill>
                  <a:schemeClr val="tx2"/>
                </a:solidFill>
              </a:rPr>
              <a:t>Bob</a:t>
            </a:r>
            <a:r>
              <a:rPr lang="en-GB" dirty="0">
                <a:solidFill>
                  <a:schemeClr val="tx2"/>
                </a:solidFill>
              </a:rPr>
              <a:t> also </a:t>
            </a:r>
            <a:r>
              <a:rPr lang="en-GB" dirty="0"/>
              <a:t>returns the </a:t>
            </a:r>
            <a:r>
              <a:rPr lang="en-GB" b="1" dirty="0">
                <a:solidFill>
                  <a:schemeClr val="accent1"/>
                </a:solidFill>
              </a:rPr>
              <a:t>stone</a:t>
            </a:r>
            <a:r>
              <a:rPr lang="en-GB" dirty="0"/>
              <a:t> which was </a:t>
            </a:r>
            <a:r>
              <a:rPr lang="en-GB" b="1" dirty="0">
                <a:solidFill>
                  <a:schemeClr val="accent1"/>
                </a:solidFill>
              </a:rPr>
              <a:t>previously in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memory </a:t>
            </a:r>
            <a:r>
              <a:rPr lang="en-GB" dirty="0"/>
              <a:t>back to</a:t>
            </a:r>
            <a:br>
              <a:rPr lang="en-GB" dirty="0"/>
            </a:br>
            <a:r>
              <a:rPr lang="en-GB" dirty="0"/>
              <a:t>its actions field</a:t>
            </a:r>
          </a:p>
          <a:p>
            <a:pPr marL="514350" indent="-514350">
              <a:buFont typeface="+mj-lt"/>
              <a:buAutoNum type="arabicPeriod" startAt="5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0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en-GB" b="1" dirty="0"/>
              <a:t>Bob</a:t>
            </a:r>
            <a:r>
              <a:rPr lang="en-GB" dirty="0"/>
              <a:t> then performs the action and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231F4335-39B9-490F-9854-492F8C48850C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2598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en-GB" b="1" dirty="0"/>
              <a:t>Bob</a:t>
            </a:r>
            <a:r>
              <a:rPr lang="en-GB" dirty="0"/>
              <a:t> then performs the action and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GB" b="1" dirty="0"/>
              <a:t>Bob</a:t>
            </a:r>
            <a:r>
              <a:rPr lang="en-GB" dirty="0"/>
              <a:t> has </a:t>
            </a:r>
            <a:r>
              <a:rPr lang="en-GB" b="1" dirty="0">
                <a:solidFill>
                  <a:schemeClr val="accent1"/>
                </a:solidFill>
              </a:rPr>
              <a:t>lost</a:t>
            </a:r>
            <a:r>
              <a:rPr lang="en-GB" dirty="0"/>
              <a:t>, therefore he </a:t>
            </a:r>
            <a:r>
              <a:rPr lang="en-GB" b="1" dirty="0">
                <a:solidFill>
                  <a:schemeClr val="accent1"/>
                </a:solidFill>
              </a:rPr>
              <a:t>removes</a:t>
            </a:r>
            <a:r>
              <a:rPr lang="en-GB" dirty="0"/>
              <a:t> the </a:t>
            </a:r>
            <a:r>
              <a:rPr lang="en-GB" b="1" dirty="0">
                <a:solidFill>
                  <a:schemeClr val="accent1"/>
                </a:solidFill>
              </a:rPr>
              <a:t>stone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in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  <a:r>
              <a:rPr lang="en-GB" dirty="0"/>
              <a:t> from the game</a:t>
            </a:r>
          </a:p>
        </p:txBody>
      </p:sp>
    </p:spTree>
    <p:extLst>
      <p:ext uri="{BB962C8B-B14F-4D97-AF65-F5344CB8AC3E}">
        <p14:creationId xmlns:p14="http://schemas.microsoft.com/office/powerpoint/2010/main" val="274452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en-GB" b="1" dirty="0"/>
              <a:t>Bob</a:t>
            </a:r>
            <a:r>
              <a:rPr lang="en-GB" dirty="0"/>
              <a:t> then performs the action and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GB" b="1" dirty="0"/>
              <a:t>Bob</a:t>
            </a:r>
            <a:r>
              <a:rPr lang="en-GB" dirty="0"/>
              <a:t> has </a:t>
            </a:r>
            <a:r>
              <a:rPr lang="en-GB" b="1" dirty="0">
                <a:solidFill>
                  <a:schemeClr val="accent1"/>
                </a:solidFill>
              </a:rPr>
              <a:t>lost</a:t>
            </a:r>
            <a:r>
              <a:rPr lang="en-GB" dirty="0"/>
              <a:t>, therefore he </a:t>
            </a:r>
            <a:r>
              <a:rPr lang="en-GB" b="1" dirty="0">
                <a:solidFill>
                  <a:schemeClr val="accent1"/>
                </a:solidFill>
              </a:rPr>
              <a:t>removes</a:t>
            </a:r>
            <a:r>
              <a:rPr lang="en-GB" dirty="0"/>
              <a:t> the </a:t>
            </a:r>
            <a:r>
              <a:rPr lang="en-GB" b="1" dirty="0">
                <a:solidFill>
                  <a:schemeClr val="accent1"/>
                </a:solidFill>
              </a:rPr>
              <a:t>stone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in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  <a:r>
              <a:rPr lang="en-GB" dirty="0"/>
              <a:t> from the game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GB" dirty="0"/>
              <a:t>Removed stones will </a:t>
            </a:r>
            <a:r>
              <a:rPr lang="en-GB" b="1" dirty="0">
                <a:solidFill>
                  <a:schemeClr val="accent1"/>
                </a:solidFill>
              </a:rPr>
              <a:t>not return </a:t>
            </a:r>
            <a:r>
              <a:rPr lang="en-GB" dirty="0"/>
              <a:t>for the </a:t>
            </a:r>
            <a:br>
              <a:rPr lang="en-GB" dirty="0"/>
            </a:br>
            <a:r>
              <a:rPr lang="en-GB" dirty="0"/>
              <a:t>following games!</a:t>
            </a:r>
          </a:p>
        </p:txBody>
      </p:sp>
    </p:spTree>
    <p:extLst>
      <p:ext uri="{BB962C8B-B14F-4D97-AF65-F5344CB8AC3E}">
        <p14:creationId xmlns:p14="http://schemas.microsoft.com/office/powerpoint/2010/main" val="349624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again with five coins, this time </a:t>
            </a:r>
            <a:r>
              <a:rPr lang="en-GB" b="1" dirty="0"/>
              <a:t>Bob </a:t>
            </a:r>
            <a:r>
              <a:rPr lang="en-GB" dirty="0"/>
              <a:t>begins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715AF2-247B-BC2F-4099-D83ED1B8ABFA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253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again with five coins, this time </a:t>
            </a:r>
            <a:r>
              <a:rPr lang="en-GB" b="1" dirty="0"/>
              <a:t>Bob </a:t>
            </a:r>
            <a:r>
              <a:rPr lang="en-GB" dirty="0"/>
              <a:t>begins</a:t>
            </a:r>
            <a:endParaRPr lang="en-GB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There are </a:t>
            </a:r>
            <a:r>
              <a:rPr lang="en-GB" b="1" dirty="0"/>
              <a:t>five coins </a:t>
            </a:r>
            <a:r>
              <a:rPr lang="en-GB" dirty="0"/>
              <a:t>left, therefore </a:t>
            </a:r>
            <a:r>
              <a:rPr lang="en-GB" b="1" dirty="0"/>
              <a:t>Bob</a:t>
            </a:r>
            <a:r>
              <a:rPr lang="en-GB" dirty="0"/>
              <a:t> takes a </a:t>
            </a:r>
            <a:r>
              <a:rPr lang="en-GB" b="1" dirty="0">
                <a:solidFill>
                  <a:schemeClr val="accent1"/>
                </a:solidFill>
              </a:rPr>
              <a:t>random action stone</a:t>
            </a:r>
            <a:r>
              <a:rPr lang="en-GB" dirty="0"/>
              <a:t> from </a:t>
            </a:r>
            <a:r>
              <a:rPr lang="en-GB" b="1" dirty="0">
                <a:solidFill>
                  <a:schemeClr val="accent1"/>
                </a:solidFill>
              </a:rPr>
              <a:t>state 5</a:t>
            </a:r>
            <a:r>
              <a:rPr lang="en-GB" dirty="0"/>
              <a:t> and puts it </a:t>
            </a:r>
            <a:br>
              <a:rPr lang="en-GB" dirty="0"/>
            </a:br>
            <a:r>
              <a:rPr lang="en-GB" dirty="0"/>
              <a:t>into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59ED85-C21C-BBB5-A111-2F1541BA2208}"/>
              </a:ext>
            </a:extLst>
          </p:cNvPr>
          <p:cNvSpPr/>
          <p:nvPr/>
        </p:nvSpPr>
        <p:spPr>
          <a:xfrm>
            <a:off x="640381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again with five coins, this time </a:t>
            </a:r>
            <a:r>
              <a:rPr lang="en-GB" b="1" dirty="0"/>
              <a:t>Bob </a:t>
            </a:r>
            <a:r>
              <a:rPr lang="en-GB" dirty="0"/>
              <a:t>begins</a:t>
            </a:r>
            <a:endParaRPr lang="en-GB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There are </a:t>
            </a:r>
            <a:r>
              <a:rPr lang="en-GB" b="1" dirty="0"/>
              <a:t>five coins </a:t>
            </a:r>
            <a:r>
              <a:rPr lang="en-GB" dirty="0"/>
              <a:t>left, therefore </a:t>
            </a:r>
            <a:r>
              <a:rPr lang="en-GB" b="1" dirty="0"/>
              <a:t>Bob</a:t>
            </a:r>
            <a:r>
              <a:rPr lang="en-GB" dirty="0"/>
              <a:t> takes a </a:t>
            </a:r>
            <a:r>
              <a:rPr lang="en-GB" b="1" dirty="0">
                <a:solidFill>
                  <a:schemeClr val="accent1"/>
                </a:solidFill>
              </a:rPr>
              <a:t>random action stone</a:t>
            </a:r>
            <a:r>
              <a:rPr lang="en-GB" dirty="0"/>
              <a:t> from </a:t>
            </a:r>
            <a:r>
              <a:rPr lang="en-GB" b="1" dirty="0">
                <a:solidFill>
                  <a:schemeClr val="accent1"/>
                </a:solidFill>
              </a:rPr>
              <a:t>state 5</a:t>
            </a:r>
            <a:r>
              <a:rPr lang="en-GB" dirty="0"/>
              <a:t> and puts it </a:t>
            </a:r>
            <a:br>
              <a:rPr lang="en-GB" dirty="0"/>
            </a:br>
            <a:r>
              <a:rPr lang="en-GB" dirty="0"/>
              <a:t>into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Bob</a:t>
            </a:r>
            <a:r>
              <a:rPr lang="en-GB" dirty="0"/>
              <a:t> then performs </a:t>
            </a:r>
            <a:br>
              <a:rPr lang="en-GB" dirty="0"/>
            </a:br>
            <a:r>
              <a:rPr lang="en-GB" dirty="0"/>
              <a:t>the action and </a:t>
            </a: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216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F07615-BEF1-0615-55B9-2DBCAE6421FB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381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GB" dirty="0"/>
              <a:t>There are </a:t>
            </a:r>
            <a:r>
              <a:rPr lang="en-GB" b="1" dirty="0"/>
              <a:t>three coins </a:t>
            </a:r>
            <a:r>
              <a:rPr lang="en-GB" dirty="0"/>
              <a:t>left, therefore </a:t>
            </a:r>
            <a:r>
              <a:rPr lang="en-GB" b="1" dirty="0"/>
              <a:t>Bob</a:t>
            </a:r>
            <a:r>
              <a:rPr lang="en-GB" dirty="0"/>
              <a:t> takes a </a:t>
            </a:r>
            <a:r>
              <a:rPr lang="en-GB" b="1" dirty="0">
                <a:solidFill>
                  <a:schemeClr val="accent1"/>
                </a:solidFill>
              </a:rPr>
              <a:t>random action stone</a:t>
            </a:r>
            <a:r>
              <a:rPr lang="en-GB" dirty="0"/>
              <a:t> from </a:t>
            </a:r>
            <a:r>
              <a:rPr lang="en-GB" b="1" dirty="0">
                <a:solidFill>
                  <a:schemeClr val="accent1"/>
                </a:solidFill>
              </a:rPr>
              <a:t>state 3</a:t>
            </a:r>
            <a:r>
              <a:rPr lang="en-GB" dirty="0"/>
              <a:t> and puts it into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342E74-F3A8-2359-700B-98D3D4D4D54D}"/>
              </a:ext>
            </a:extLst>
          </p:cNvPr>
          <p:cNvSpPr/>
          <p:nvPr/>
        </p:nvSpPr>
        <p:spPr>
          <a:xfrm>
            <a:off x="2943396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5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GB" dirty="0"/>
              <a:t>There are </a:t>
            </a:r>
            <a:r>
              <a:rPr lang="en-GB" b="1" dirty="0"/>
              <a:t>three coins </a:t>
            </a:r>
            <a:r>
              <a:rPr lang="en-GB" dirty="0"/>
              <a:t>left, therefore </a:t>
            </a:r>
            <a:r>
              <a:rPr lang="en-GB" b="1" dirty="0"/>
              <a:t>Bob</a:t>
            </a:r>
            <a:r>
              <a:rPr lang="en-GB" dirty="0"/>
              <a:t> takes a </a:t>
            </a:r>
            <a:r>
              <a:rPr lang="en-GB" b="1" dirty="0">
                <a:solidFill>
                  <a:schemeClr val="accent1"/>
                </a:solidFill>
              </a:rPr>
              <a:t>random action stone</a:t>
            </a:r>
            <a:r>
              <a:rPr lang="en-GB" dirty="0"/>
              <a:t> from </a:t>
            </a:r>
            <a:r>
              <a:rPr lang="en-GB" b="1" dirty="0">
                <a:solidFill>
                  <a:schemeClr val="accent1"/>
                </a:solidFill>
              </a:rPr>
              <a:t>state 3</a:t>
            </a:r>
            <a:r>
              <a:rPr lang="en-GB" dirty="0"/>
              <a:t> and puts it into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b="1" dirty="0">
                <a:solidFill>
                  <a:schemeClr val="tx2"/>
                </a:solidFill>
              </a:rPr>
              <a:t>Bob</a:t>
            </a:r>
            <a:r>
              <a:rPr lang="en-GB" dirty="0">
                <a:solidFill>
                  <a:schemeClr val="tx2"/>
                </a:solidFill>
              </a:rPr>
              <a:t> also </a:t>
            </a:r>
            <a:r>
              <a:rPr lang="en-GB" dirty="0"/>
              <a:t>returns the </a:t>
            </a:r>
            <a:r>
              <a:rPr lang="en-GB" b="1" dirty="0">
                <a:solidFill>
                  <a:schemeClr val="accent1"/>
                </a:solidFill>
              </a:rPr>
              <a:t>stone</a:t>
            </a:r>
            <a:r>
              <a:rPr lang="en-GB" dirty="0"/>
              <a:t> which was </a:t>
            </a:r>
            <a:r>
              <a:rPr lang="en-GB" b="1" dirty="0">
                <a:solidFill>
                  <a:schemeClr val="accent1"/>
                </a:solidFill>
              </a:rPr>
              <a:t>previously in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memory </a:t>
            </a:r>
            <a:r>
              <a:rPr lang="en-GB" dirty="0"/>
              <a:t>back to</a:t>
            </a:r>
            <a:br>
              <a:rPr lang="en-GB" dirty="0"/>
            </a:br>
            <a:r>
              <a:rPr lang="en-GB" dirty="0"/>
              <a:t>its actions field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738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Rules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16D6F5-D555-7BC6-1FD2-779C645F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2 players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1"/>
                </a:solidFill>
              </a:rPr>
              <a:t>5 coins</a:t>
            </a:r>
          </a:p>
          <a:p>
            <a:r>
              <a:rPr lang="en-GB" dirty="0"/>
              <a:t>The players take turns either </a:t>
            </a:r>
            <a:r>
              <a:rPr lang="en-GB" b="1" dirty="0">
                <a:solidFill>
                  <a:schemeClr val="accent1"/>
                </a:solidFill>
              </a:rPr>
              <a:t>taking one </a:t>
            </a:r>
            <a:r>
              <a:rPr lang="en-GB" dirty="0"/>
              <a:t>or </a:t>
            </a:r>
            <a:r>
              <a:rPr lang="en-GB" b="1" dirty="0">
                <a:solidFill>
                  <a:schemeClr val="accent1"/>
                </a:solidFill>
              </a:rPr>
              <a:t>taking two</a:t>
            </a:r>
            <a:r>
              <a:rPr lang="en-GB" dirty="0"/>
              <a:t> coins</a:t>
            </a:r>
          </a:p>
          <a:p>
            <a:r>
              <a:rPr lang="en-GB" dirty="0"/>
              <a:t>The player taking the </a:t>
            </a:r>
            <a:r>
              <a:rPr lang="en-GB" b="1" dirty="0">
                <a:solidFill>
                  <a:schemeClr val="accent1"/>
                </a:solidFill>
              </a:rPr>
              <a:t>last coin loses </a:t>
            </a:r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2" y="4633157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4" y="463315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6" y="4633157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28" y="463315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60" y="4628303"/>
            <a:ext cx="1053181" cy="1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Bob</a:t>
            </a:r>
            <a:r>
              <a:rPr lang="en-GB" dirty="0"/>
              <a:t> then performs the action and </a:t>
            </a:r>
            <a:r>
              <a:rPr lang="en-GB" b="1" dirty="0">
                <a:solidFill>
                  <a:schemeClr val="accent1"/>
                </a:solidFill>
              </a:rPr>
              <a:t>takes two </a:t>
            </a:r>
            <a:r>
              <a:rPr lang="en-GB" dirty="0"/>
              <a:t>coins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5942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Bob</a:t>
            </a:r>
            <a:r>
              <a:rPr lang="en-GB" dirty="0"/>
              <a:t> then performs the action and </a:t>
            </a:r>
            <a:r>
              <a:rPr lang="en-GB" b="1" dirty="0">
                <a:solidFill>
                  <a:schemeClr val="accent1"/>
                </a:solidFill>
              </a:rPr>
              <a:t>takes two </a:t>
            </a:r>
            <a:r>
              <a:rPr lang="en-GB" dirty="0"/>
              <a:t>coins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0668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Bob</a:t>
            </a:r>
            <a:r>
              <a:rPr lang="en-GB" dirty="0"/>
              <a:t> then performs the action and </a:t>
            </a:r>
            <a:r>
              <a:rPr lang="en-GB" b="1" dirty="0">
                <a:solidFill>
                  <a:schemeClr val="accent1"/>
                </a:solidFill>
              </a:rPr>
              <a:t>takes two </a:t>
            </a:r>
            <a:r>
              <a:rPr lang="en-GB" dirty="0"/>
              <a:t>coins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Alice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Bob</a:t>
            </a:r>
            <a:r>
              <a:rPr lang="en-GB" dirty="0"/>
              <a:t> has </a:t>
            </a:r>
            <a:r>
              <a:rPr lang="en-GB" b="1" dirty="0">
                <a:solidFill>
                  <a:schemeClr val="accent1"/>
                </a:solidFill>
              </a:rPr>
              <a:t>won</a:t>
            </a:r>
            <a:r>
              <a:rPr lang="en-GB" dirty="0">
                <a:solidFill>
                  <a:schemeClr val="tx2"/>
                </a:solidFill>
              </a:rPr>
              <a:t>,</a:t>
            </a:r>
            <a:r>
              <a:rPr lang="en-GB" dirty="0"/>
              <a:t> therefore he </a:t>
            </a:r>
            <a:r>
              <a:rPr lang="en-GB" b="1" dirty="0">
                <a:solidFill>
                  <a:schemeClr val="accent1"/>
                </a:solidFill>
              </a:rPr>
              <a:t>returns</a:t>
            </a:r>
            <a:r>
              <a:rPr lang="en-GB" dirty="0"/>
              <a:t> the </a:t>
            </a:r>
            <a:r>
              <a:rPr lang="en-GB" b="1" dirty="0">
                <a:solidFill>
                  <a:schemeClr val="accent1"/>
                </a:solidFill>
              </a:rPr>
              <a:t>stone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in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memory</a:t>
            </a:r>
            <a:r>
              <a:rPr lang="en-GB" dirty="0"/>
              <a:t> back to its original location</a:t>
            </a:r>
          </a:p>
          <a:p>
            <a:pPr marL="514350" indent="-514350">
              <a:buFont typeface="+mj-lt"/>
              <a:buAutoNum type="arabicPeriod" startAt="7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5E907A-93E3-2900-C7B7-3F918F4CED0E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582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3…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Continue with more games, until your AI plays perfectly!</a:t>
            </a:r>
          </a:p>
        </p:txBody>
      </p:sp>
    </p:spTree>
    <p:extLst>
      <p:ext uri="{BB962C8B-B14F-4D97-AF65-F5344CB8AC3E}">
        <p14:creationId xmlns:p14="http://schemas.microsoft.com/office/powerpoint/2010/main" val="179679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an </a:t>
            </a:r>
            <a:r>
              <a:rPr lang="en-GB" b="1" dirty="0">
                <a:solidFill>
                  <a:schemeClr val="accent1"/>
                </a:solidFill>
              </a:rPr>
              <a:t>action</a:t>
            </a:r>
            <a:r>
              <a:rPr lang="en-GB" dirty="0"/>
              <a:t> is </a:t>
            </a:r>
            <a:r>
              <a:rPr lang="en-GB" b="1" dirty="0">
                <a:solidFill>
                  <a:schemeClr val="tx2"/>
                </a:solidFill>
              </a:rPr>
              <a:t>not possible </a:t>
            </a:r>
            <a:r>
              <a:rPr lang="en-GB" dirty="0"/>
              <a:t>(e.g. take two when there is only one stone), </a:t>
            </a:r>
            <a:r>
              <a:rPr lang="en-GB" b="1" dirty="0"/>
              <a:t>remove</a:t>
            </a:r>
            <a:r>
              <a:rPr lang="en-GB" dirty="0"/>
              <a:t> the </a:t>
            </a:r>
            <a:r>
              <a:rPr lang="en-GB" b="1" dirty="0">
                <a:solidFill>
                  <a:schemeClr val="accent1"/>
                </a:solidFill>
              </a:rPr>
              <a:t>action stone </a:t>
            </a:r>
            <a:r>
              <a:rPr lang="en-GB" dirty="0"/>
              <a:t>and </a:t>
            </a:r>
            <a:r>
              <a:rPr lang="en-GB" b="1" dirty="0"/>
              <a:t>take another one</a:t>
            </a:r>
          </a:p>
        </p:txBody>
      </p:sp>
    </p:spTree>
    <p:extLst>
      <p:ext uri="{BB962C8B-B14F-4D97-AF65-F5344CB8AC3E}">
        <p14:creationId xmlns:p14="http://schemas.microsoft.com/office/powerpoint/2010/main" val="252540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an </a:t>
            </a:r>
            <a:r>
              <a:rPr lang="en-GB" b="1" dirty="0">
                <a:solidFill>
                  <a:schemeClr val="accent1"/>
                </a:solidFill>
              </a:rPr>
              <a:t>action</a:t>
            </a:r>
            <a:r>
              <a:rPr lang="en-GB" dirty="0"/>
              <a:t> is </a:t>
            </a:r>
            <a:r>
              <a:rPr lang="en-GB" b="1" dirty="0">
                <a:solidFill>
                  <a:schemeClr val="tx2"/>
                </a:solidFill>
              </a:rPr>
              <a:t>not possible </a:t>
            </a:r>
            <a:r>
              <a:rPr lang="en-GB" dirty="0"/>
              <a:t>(e.g. take two when there is only one stone), </a:t>
            </a:r>
            <a:r>
              <a:rPr lang="en-GB" b="1" dirty="0"/>
              <a:t>remove</a:t>
            </a:r>
            <a:r>
              <a:rPr lang="en-GB" dirty="0"/>
              <a:t> the </a:t>
            </a:r>
            <a:r>
              <a:rPr lang="en-GB" b="1" dirty="0">
                <a:solidFill>
                  <a:schemeClr val="accent1"/>
                </a:solidFill>
              </a:rPr>
              <a:t>action stone </a:t>
            </a:r>
            <a:r>
              <a:rPr lang="en-GB" dirty="0"/>
              <a:t>and </a:t>
            </a:r>
            <a:r>
              <a:rPr lang="en-GB" b="1" dirty="0"/>
              <a:t>take another one</a:t>
            </a:r>
          </a:p>
          <a:p>
            <a:r>
              <a:rPr lang="en-GB" dirty="0"/>
              <a:t>If there are </a:t>
            </a:r>
            <a:r>
              <a:rPr lang="en-GB" b="1" dirty="0"/>
              <a:t>no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action stones </a:t>
            </a:r>
            <a:r>
              <a:rPr lang="en-GB" dirty="0"/>
              <a:t>for the state, </a:t>
            </a:r>
            <a:r>
              <a:rPr lang="en-GB" b="1" dirty="0"/>
              <a:t>remove</a:t>
            </a:r>
            <a:r>
              <a:rPr lang="en-GB" dirty="0"/>
              <a:t> the </a:t>
            </a:r>
            <a:r>
              <a:rPr lang="en-GB" b="1" dirty="0">
                <a:solidFill>
                  <a:schemeClr val="accent1"/>
                </a:solidFill>
              </a:rPr>
              <a:t>action stone in memory</a:t>
            </a:r>
            <a:r>
              <a:rPr lang="en-GB" dirty="0"/>
              <a:t> from the game and continue with a </a:t>
            </a:r>
            <a:r>
              <a:rPr lang="en-GB" b="1" dirty="0"/>
              <a:t>random action </a:t>
            </a:r>
            <a:r>
              <a:rPr lang="en-GB" dirty="0"/>
              <a:t>(take one or two coins)</a:t>
            </a:r>
          </a:p>
        </p:txBody>
      </p:sp>
    </p:spTree>
    <p:extLst>
      <p:ext uri="{BB962C8B-B14F-4D97-AF65-F5344CB8AC3E}">
        <p14:creationId xmlns:p14="http://schemas.microsoft.com/office/powerpoint/2010/main" val="319925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with </a:t>
            </a:r>
            <a:r>
              <a:rPr lang="en-GB" b="1" dirty="0">
                <a:solidFill>
                  <a:schemeClr val="accent1"/>
                </a:solidFill>
              </a:rPr>
              <a:t>five coins</a:t>
            </a:r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91" y="1435009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94" y="1430155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7" y="1437436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00" y="1430155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44578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with five 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takes two </a:t>
            </a:r>
            <a:r>
              <a:rPr lang="en-GB" dirty="0"/>
              <a:t>coins</a:t>
            </a:r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66" y="3616591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7" y="1437436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00" y="1430155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9DF5AF53-1437-1E3C-203D-9F08FB434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7016" flipV="1">
            <a:off x="6545386" y="2484299"/>
            <a:ext cx="1040893" cy="8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with five 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Alice takes two 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takes two </a:t>
            </a:r>
            <a:r>
              <a:rPr lang="en-GB" dirty="0"/>
              <a:t>coins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6" name="Picture 15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7491DD83-353A-B366-6ECA-394D167AA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318">
            <a:off x="8816558" y="2369668"/>
            <a:ext cx="1067303" cy="843169"/>
          </a:xfrm>
          <a:prstGeom prst="rect">
            <a:avLst/>
          </a:prstGeom>
        </p:spPr>
      </p:pic>
      <p:pic>
        <p:nvPicPr>
          <p:cNvPr id="17" name="Picture 1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A7C8EB1F-4442-E5C6-D1B3-52F676D8A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66" y="3616591"/>
            <a:ext cx="1053181" cy="1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with five 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Alice takes two 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Bob takes two 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takes one </a:t>
            </a:r>
            <a:r>
              <a:rPr lang="en-GB" dirty="0"/>
              <a:t>coin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8" y="360118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58" y="3604640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544DD4AB-994D-CAB8-9A07-549258E79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2796" flipV="1">
            <a:off x="7903906" y="2546747"/>
            <a:ext cx="1040893" cy="8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game starts with five 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Alice </a:t>
            </a:r>
            <a:r>
              <a:rPr lang="en-GB" dirty="0">
                <a:solidFill>
                  <a:schemeClr val="tx2"/>
                </a:solidFill>
              </a:rPr>
              <a:t>takes two </a:t>
            </a:r>
            <a:r>
              <a:rPr lang="en-GB" dirty="0"/>
              <a:t>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Bob </a:t>
            </a:r>
            <a:r>
              <a:rPr lang="en-GB" dirty="0">
                <a:solidFill>
                  <a:schemeClr val="tx2"/>
                </a:solidFill>
              </a:rPr>
              <a:t>takes two coins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Alice takes one coin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loses</a:t>
            </a:r>
            <a:r>
              <a:rPr lang="en-GB" dirty="0"/>
              <a:t>, she got the </a:t>
            </a:r>
            <a:r>
              <a:rPr lang="en-GB" b="1" dirty="0">
                <a:solidFill>
                  <a:schemeClr val="accent1"/>
                </a:solidFill>
              </a:rPr>
              <a:t>last coin</a:t>
            </a:r>
            <a:r>
              <a:rPr lang="en-GB" dirty="0"/>
              <a:t>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8" y="360118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58" y="3604640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90885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Meet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AI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1218191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1011</Words>
  <Application>Microsoft Office PowerPoint</Application>
  <PresentationFormat>Widescreen</PresentationFormat>
  <Paragraphs>336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Poppins</vt:lpstr>
      <vt:lpstr>Enaris PPT Endfassung</vt:lpstr>
      <vt:lpstr>Coin Game</vt:lpstr>
      <vt:lpstr>Core Rules</vt:lpstr>
      <vt:lpstr>Rules</vt:lpstr>
      <vt:lpstr>Example</vt:lpstr>
      <vt:lpstr>Example</vt:lpstr>
      <vt:lpstr>Example</vt:lpstr>
      <vt:lpstr>Example</vt:lpstr>
      <vt:lpstr>Example</vt:lpstr>
      <vt:lpstr>Meet the AI</vt:lpstr>
      <vt:lpstr>AI Board</vt:lpstr>
      <vt:lpstr>AI Board</vt:lpstr>
      <vt:lpstr>AI Board</vt:lpstr>
      <vt:lpstr>Rewards</vt:lpstr>
      <vt:lpstr>Game 1</vt:lpstr>
      <vt:lpstr>Game 1</vt:lpstr>
      <vt:lpstr>Game 1</vt:lpstr>
      <vt:lpstr>Game 1</vt:lpstr>
      <vt:lpstr>Game 1</vt:lpstr>
      <vt:lpstr>Game 1</vt:lpstr>
      <vt:lpstr>Game 1</vt:lpstr>
      <vt:lpstr>Game 1</vt:lpstr>
      <vt:lpstr>Game 1</vt:lpstr>
      <vt:lpstr>Game 1</vt:lpstr>
      <vt:lpstr>Game 2</vt:lpstr>
      <vt:lpstr>Game 2</vt:lpstr>
      <vt:lpstr>Game 2</vt:lpstr>
      <vt:lpstr>Game 2</vt:lpstr>
      <vt:lpstr>Game 2</vt:lpstr>
      <vt:lpstr>Game 2</vt:lpstr>
      <vt:lpstr>Game 2</vt:lpstr>
      <vt:lpstr>Game 2</vt:lpstr>
      <vt:lpstr>Game 2</vt:lpstr>
      <vt:lpstr>Game 3…</vt:lpstr>
      <vt:lpstr>Special Rules</vt:lpstr>
      <vt:lpstr>Special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14</cp:revision>
  <dcterms:created xsi:type="dcterms:W3CDTF">2021-08-31T10:26:40Z</dcterms:created>
  <dcterms:modified xsi:type="dcterms:W3CDTF">2022-11-04T09:28:41Z</dcterms:modified>
</cp:coreProperties>
</file>