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4" r:id="rId20"/>
    <p:sldId id="272" r:id="rId21"/>
  </p:sldIdLst>
  <p:sldSz cx="13444538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7" y="226"/>
      </p:cViewPr>
      <p:guideLst>
        <p:guide orient="horz" pos="2880"/>
        <p:guide pos="271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84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366E9-E1EF-404D-8B9E-A6F2EC514C4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EAE99-CC01-4973-AC77-44E91BFDEA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6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EAE99-CC01-4973-AC77-44E91BFDE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1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41" y="-11620"/>
            <a:ext cx="10689255" cy="75628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5" y="4961770"/>
            <a:ext cx="1082135" cy="1082178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795" y="6427453"/>
            <a:ext cx="3436243" cy="10343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226" y="3430729"/>
            <a:ext cx="8688062" cy="2036583"/>
          </a:xfrm>
        </p:spPr>
        <p:txBody>
          <a:bodyPr anchor="b"/>
          <a:lstStyle>
            <a:lvl1pPr algn="ctr">
              <a:defRPr sz="6617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380"/>
            <a:fld id="{1DB179FF-E3C9-4623-B9EA-EE9F139847C6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 defTabSz="1008380"/>
              <a:t>‹Nr.›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099" y="6425242"/>
            <a:ext cx="1551463" cy="10343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91" y="6160572"/>
            <a:ext cx="1450872" cy="531144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69" y="6881150"/>
            <a:ext cx="2089669" cy="531145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584" y="180996"/>
            <a:ext cx="145087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5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985" y="0"/>
            <a:ext cx="10689255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568" y="402653"/>
            <a:ext cx="10814658" cy="36933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12" y="2013260"/>
            <a:ext cx="10689255" cy="1384995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380"/>
            <a:fld id="{9C725A6B-0011-4F0D-9B56-DD603D80EB93}" type="datetimeFigureOut">
              <a:rPr lang="de-AT" smtClean="0">
                <a:solidFill>
                  <a:srgbClr val="000000">
                    <a:tint val="75000"/>
                  </a:srgbClr>
                </a:solidFill>
              </a:rPr>
              <a:pPr defTabSz="1008380"/>
              <a:t>13.03.2023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380"/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380"/>
            <a:fld id="{1DB179FF-E3C9-4623-B9EA-EE9F139847C6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 defTabSz="1008380"/>
              <a:t>‹Nr.›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94" y="396429"/>
            <a:ext cx="145087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2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4537" y="333260"/>
            <a:ext cx="746874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227" y="1739456"/>
            <a:ext cx="121000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3" y="7033450"/>
            <a:ext cx="43022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74838">
        <a:defRPr>
          <a:latin typeface="+mn-lt"/>
          <a:ea typeface="+mn-ea"/>
          <a:cs typeface="+mn-cs"/>
        </a:defRPr>
      </a:lvl2pPr>
      <a:lvl3pPr marL="1149675">
        <a:defRPr>
          <a:latin typeface="+mn-lt"/>
          <a:ea typeface="+mn-ea"/>
          <a:cs typeface="+mn-cs"/>
        </a:defRPr>
      </a:lvl3pPr>
      <a:lvl4pPr marL="1724513">
        <a:defRPr>
          <a:latin typeface="+mn-lt"/>
          <a:ea typeface="+mn-ea"/>
          <a:cs typeface="+mn-cs"/>
        </a:defRPr>
      </a:lvl4pPr>
      <a:lvl5pPr marL="2299350">
        <a:defRPr>
          <a:latin typeface="+mn-lt"/>
          <a:ea typeface="+mn-ea"/>
          <a:cs typeface="+mn-cs"/>
        </a:defRPr>
      </a:lvl5pPr>
      <a:lvl6pPr marL="2874188">
        <a:defRPr>
          <a:latin typeface="+mn-lt"/>
          <a:ea typeface="+mn-ea"/>
          <a:cs typeface="+mn-cs"/>
        </a:defRPr>
      </a:lvl6pPr>
      <a:lvl7pPr marL="3449025">
        <a:defRPr>
          <a:latin typeface="+mn-lt"/>
          <a:ea typeface="+mn-ea"/>
          <a:cs typeface="+mn-cs"/>
        </a:defRPr>
      </a:lvl7pPr>
      <a:lvl8pPr marL="4023863">
        <a:defRPr>
          <a:latin typeface="+mn-lt"/>
          <a:ea typeface="+mn-ea"/>
          <a:cs typeface="+mn-cs"/>
        </a:defRPr>
      </a:lvl8pPr>
      <a:lvl9pPr marL="45987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74838">
        <a:defRPr>
          <a:latin typeface="+mn-lt"/>
          <a:ea typeface="+mn-ea"/>
          <a:cs typeface="+mn-cs"/>
        </a:defRPr>
      </a:lvl2pPr>
      <a:lvl3pPr marL="1149675">
        <a:defRPr>
          <a:latin typeface="+mn-lt"/>
          <a:ea typeface="+mn-ea"/>
          <a:cs typeface="+mn-cs"/>
        </a:defRPr>
      </a:lvl3pPr>
      <a:lvl4pPr marL="1724513">
        <a:defRPr>
          <a:latin typeface="+mn-lt"/>
          <a:ea typeface="+mn-ea"/>
          <a:cs typeface="+mn-cs"/>
        </a:defRPr>
      </a:lvl4pPr>
      <a:lvl5pPr marL="2299350">
        <a:defRPr>
          <a:latin typeface="+mn-lt"/>
          <a:ea typeface="+mn-ea"/>
          <a:cs typeface="+mn-cs"/>
        </a:defRPr>
      </a:lvl5pPr>
      <a:lvl6pPr marL="2874188">
        <a:defRPr>
          <a:latin typeface="+mn-lt"/>
          <a:ea typeface="+mn-ea"/>
          <a:cs typeface="+mn-cs"/>
        </a:defRPr>
      </a:lvl6pPr>
      <a:lvl7pPr marL="3449025">
        <a:defRPr>
          <a:latin typeface="+mn-lt"/>
          <a:ea typeface="+mn-ea"/>
          <a:cs typeface="+mn-cs"/>
        </a:defRPr>
      </a:lvl7pPr>
      <a:lvl8pPr marL="4023863">
        <a:defRPr>
          <a:latin typeface="+mn-lt"/>
          <a:ea typeface="+mn-ea"/>
          <a:cs typeface="+mn-cs"/>
        </a:defRPr>
      </a:lvl8pPr>
      <a:lvl9pPr marL="45987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836250" y="1673743"/>
            <a:ext cx="8688061" cy="3107838"/>
          </a:xfrm>
        </p:spPr>
        <p:txBody>
          <a:bodyPr/>
          <a:lstStyle/>
          <a:p>
            <a:r>
              <a:rPr lang="en-US" sz="6789" dirty="0">
                <a:latin typeface="Arial"/>
                <a:cs typeface="Arial"/>
              </a:rPr>
              <a:t>Neural</a:t>
            </a:r>
            <a:r>
              <a:rPr lang="en-US" sz="6789" spc="-19" dirty="0">
                <a:latin typeface="Arial"/>
                <a:cs typeface="Arial"/>
              </a:rPr>
              <a:t> </a:t>
            </a:r>
            <a:r>
              <a:rPr lang="en-US" sz="6789" dirty="0">
                <a:latin typeface="Arial"/>
                <a:cs typeface="Arial"/>
              </a:rPr>
              <a:t>Networks</a:t>
            </a:r>
            <a:r>
              <a:rPr lang="en-US" sz="6789" spc="-19" dirty="0">
                <a:latin typeface="Arial"/>
                <a:cs typeface="Arial"/>
              </a:rPr>
              <a:t> </a:t>
            </a:r>
            <a:r>
              <a:rPr lang="en-US" sz="6789" dirty="0">
                <a:latin typeface="Arial"/>
                <a:cs typeface="Arial"/>
              </a:rPr>
              <a:t>II</a:t>
            </a:r>
            <a:r>
              <a:rPr lang="en-US" sz="6789" spc="-19" dirty="0">
                <a:latin typeface="Arial"/>
                <a:cs typeface="Arial"/>
              </a:rPr>
              <a:t> </a:t>
            </a:r>
            <a:r>
              <a:rPr lang="en-US" sz="6789" spc="-6" dirty="0">
                <a:latin typeface="Arial"/>
                <a:cs typeface="Arial"/>
              </a:rPr>
              <a:t>receptive</a:t>
            </a:r>
            <a:r>
              <a:rPr lang="en-US" sz="6789" spc="-19" dirty="0">
                <a:latin typeface="Arial"/>
                <a:cs typeface="Arial"/>
              </a:rPr>
              <a:t> </a:t>
            </a:r>
            <a:r>
              <a:rPr lang="en-US" sz="6789" dirty="0">
                <a:latin typeface="Arial"/>
                <a:cs typeface="Arial"/>
              </a:rPr>
              <a:t>Fields</a:t>
            </a:r>
            <a:br>
              <a:rPr lang="en-US" sz="6789" dirty="0">
                <a:latin typeface="Arial"/>
                <a:cs typeface="Arial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800000" y="84814"/>
            <a:ext cx="9388822" cy="1594539"/>
          </a:xfrm>
        </p:spPr>
        <p:txBody>
          <a:bodyPr/>
          <a:lstStyle/>
          <a:p>
            <a:pPr marL="15968" marR="336919">
              <a:lnSpc>
                <a:spcPct val="103299"/>
              </a:lnSpc>
              <a:spcBef>
                <a:spcPts val="6"/>
              </a:spcBef>
              <a:tabLst>
                <a:tab pos="10034907" algn="l"/>
              </a:tabLst>
            </a:pPr>
            <a:r>
              <a:rPr lang="en-US" sz="2515" spc="-6" dirty="0"/>
              <a:t>The </a:t>
            </a:r>
            <a:r>
              <a:rPr lang="en-US" sz="2515" dirty="0"/>
              <a:t>result </a:t>
            </a:r>
            <a:r>
              <a:rPr lang="en-US" sz="2515" spc="-6" dirty="0"/>
              <a:t>value should </a:t>
            </a:r>
            <a:r>
              <a:rPr lang="en-US" sz="2515" dirty="0"/>
              <a:t>always remain </a:t>
            </a:r>
            <a:r>
              <a:rPr lang="en-US" sz="2515" spc="6" dirty="0"/>
              <a:t>in </a:t>
            </a:r>
            <a:r>
              <a:rPr lang="en-US" sz="2515" dirty="0"/>
              <a:t>the interval ]1,1[. </a:t>
            </a:r>
            <a:r>
              <a:rPr lang="en-US" sz="2515" spc="6" dirty="0"/>
              <a:t> </a:t>
            </a:r>
            <a:r>
              <a:rPr lang="en-US" sz="2515" dirty="0"/>
              <a:t>T</a:t>
            </a:r>
            <a:r>
              <a:rPr lang="en-US" sz="2515" spc="-19" dirty="0"/>
              <a:t>h</a:t>
            </a:r>
            <a:r>
              <a:rPr lang="en-US" sz="2515" dirty="0"/>
              <a:t>is is en</a:t>
            </a:r>
            <a:r>
              <a:rPr lang="en-US" sz="2515" spc="25" dirty="0"/>
              <a:t>s</a:t>
            </a:r>
            <a:r>
              <a:rPr lang="en-US" sz="2515" spc="-19" dirty="0"/>
              <a:t>u</a:t>
            </a:r>
            <a:r>
              <a:rPr lang="en-US" sz="2515" spc="19" dirty="0"/>
              <a:t>r</a:t>
            </a:r>
            <a:r>
              <a:rPr lang="en-US" sz="2515" spc="-19" dirty="0"/>
              <a:t>e</a:t>
            </a:r>
            <a:r>
              <a:rPr lang="en-US" sz="2515" dirty="0"/>
              <a:t>d by the additio</a:t>
            </a:r>
            <a:r>
              <a:rPr lang="en-US" sz="2515" spc="-19" dirty="0"/>
              <a:t>n</a:t>
            </a:r>
            <a:r>
              <a:rPr lang="en-US" sz="2515" dirty="0"/>
              <a:t>al</a:t>
            </a:r>
            <a:r>
              <a:rPr lang="en-US" sz="2515" spc="19" dirty="0"/>
              <a:t> </a:t>
            </a:r>
            <a:r>
              <a:rPr lang="en-US" sz="2515" dirty="0"/>
              <a:t>el</a:t>
            </a:r>
            <a:r>
              <a:rPr lang="en-US" sz="2515" spc="-19" dirty="0"/>
              <a:t>e</a:t>
            </a:r>
            <a:r>
              <a:rPr lang="en-US" sz="2515" spc="19" dirty="0"/>
              <a:t>m</a:t>
            </a:r>
            <a:r>
              <a:rPr lang="en-US" sz="2515" spc="-19" dirty="0"/>
              <a:t>e</a:t>
            </a:r>
            <a:r>
              <a:rPr lang="en-US" sz="2515" dirty="0"/>
              <a:t>nt on</a:t>
            </a:r>
            <a:r>
              <a:rPr lang="en-US" sz="2515" spc="31" dirty="0"/>
              <a:t> </a:t>
            </a:r>
            <a:r>
              <a:rPr lang="en-US" sz="2515" dirty="0"/>
              <a:t>the</a:t>
            </a:r>
            <a:r>
              <a:rPr lang="en-US" sz="2515" spc="-19" dirty="0"/>
              <a:t> </a:t>
            </a:r>
            <a:r>
              <a:rPr lang="en-US" sz="2515" spc="31" dirty="0"/>
              <a:t>f</a:t>
            </a:r>
            <a:r>
              <a:rPr lang="en-US" sz="2515" spc="-19" dirty="0"/>
              <a:t>a</a:t>
            </a:r>
            <a:r>
              <a:rPr lang="en-US" sz="2515" dirty="0"/>
              <a:t>r </a:t>
            </a:r>
            <a:r>
              <a:rPr lang="en-US" sz="2515" spc="19" dirty="0"/>
              <a:t>r</a:t>
            </a:r>
            <a:r>
              <a:rPr lang="en-US" sz="2515" dirty="0"/>
              <a:t>i</a:t>
            </a:r>
            <a:r>
              <a:rPr lang="en-US" sz="2515" spc="-19" dirty="0"/>
              <a:t>gh</a:t>
            </a:r>
            <a:r>
              <a:rPr lang="en-US" sz="2515" dirty="0"/>
              <a:t>t</a:t>
            </a:r>
            <a:r>
              <a:rPr lang="en-US" sz="2515" spc="31" dirty="0"/>
              <a:t> </a:t>
            </a:r>
            <a:r>
              <a:rPr lang="en-US" sz="2515" dirty="0"/>
              <a:t>(      </a:t>
            </a:r>
            <a:r>
              <a:rPr lang="en-US" sz="2515" spc="19" dirty="0"/>
              <a:t>)</a:t>
            </a:r>
            <a:r>
              <a:rPr lang="en-US" sz="2515" dirty="0"/>
              <a:t>. It</a:t>
            </a:r>
            <a:r>
              <a:rPr lang="en-US" sz="2515" spc="-6" dirty="0"/>
              <a:t> </a:t>
            </a:r>
            <a:r>
              <a:rPr lang="en-US" sz="2515" spc="6" dirty="0"/>
              <a:t>is</a:t>
            </a:r>
            <a:r>
              <a:rPr lang="en-US" sz="2515" spc="-6" dirty="0"/>
              <a:t> used </a:t>
            </a:r>
            <a:r>
              <a:rPr lang="en-US" sz="2515" spc="-13" dirty="0"/>
              <a:t>as</a:t>
            </a:r>
            <a:r>
              <a:rPr lang="en-US" sz="2515" spc="-6" dirty="0"/>
              <a:t> </a:t>
            </a:r>
            <a:r>
              <a:rPr lang="en-US" sz="2515" dirty="0"/>
              <a:t>a</a:t>
            </a:r>
            <a:r>
              <a:rPr lang="en-US" sz="2515" spc="-6" dirty="0"/>
              <a:t> </a:t>
            </a:r>
            <a:r>
              <a:rPr lang="en-US" sz="2515" dirty="0"/>
              <a:t>restriction</a:t>
            </a:r>
            <a:r>
              <a:rPr lang="en-US" sz="2515" spc="-6" dirty="0"/>
              <a:t> </a:t>
            </a:r>
            <a:r>
              <a:rPr lang="en-US" sz="2515" dirty="0"/>
              <a:t>and at</a:t>
            </a:r>
            <a:r>
              <a:rPr lang="en-US" sz="2515" spc="-6" dirty="0"/>
              <a:t> </a:t>
            </a:r>
            <a:r>
              <a:rPr lang="en-US" sz="2515" dirty="0"/>
              <a:t>the</a:t>
            </a:r>
            <a:r>
              <a:rPr lang="en-US" sz="2515" spc="-6" dirty="0"/>
              <a:t> </a:t>
            </a:r>
            <a:r>
              <a:rPr lang="en-US" sz="2515" dirty="0"/>
              <a:t>same</a:t>
            </a:r>
            <a:r>
              <a:rPr lang="en-US" sz="2515" spc="-25" dirty="0"/>
              <a:t> </a:t>
            </a:r>
            <a:r>
              <a:rPr lang="en-US" sz="2515" dirty="0"/>
              <a:t>time</a:t>
            </a:r>
            <a:r>
              <a:rPr lang="en-US" sz="2515" spc="-25" dirty="0"/>
              <a:t> </a:t>
            </a:r>
            <a:r>
              <a:rPr lang="en-US" sz="2515" dirty="0"/>
              <a:t>as</a:t>
            </a:r>
            <a:r>
              <a:rPr lang="en-US" sz="2515" spc="-6" dirty="0"/>
              <a:t> </a:t>
            </a:r>
            <a:r>
              <a:rPr lang="en-US" sz="2515" dirty="0"/>
              <a:t>an activation </a:t>
            </a:r>
            <a:r>
              <a:rPr lang="en-US" sz="2515" spc="-824" dirty="0"/>
              <a:t> </a:t>
            </a:r>
            <a:r>
              <a:rPr lang="en-US" sz="2515" spc="-6" dirty="0"/>
              <a:t>function.</a:t>
            </a:r>
            <a:endParaRPr lang="en-US" sz="2515" dirty="0"/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203" y="498733"/>
            <a:ext cx="383217" cy="383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027859" y="-50747"/>
            <a:ext cx="9603241" cy="942827"/>
          </a:xfrm>
          <a:prstGeom prst="rect">
            <a:avLst/>
          </a:prstGeom>
        </p:spPr>
        <p:txBody>
          <a:bodyPr vert="horz" wrap="square" lIns="0" tIns="44709" rIns="0" bIns="0" rtlCol="0">
            <a:spAutoFit/>
          </a:bodyPr>
          <a:lstStyle/>
          <a:p>
            <a:pPr marL="22355" marR="920538">
              <a:lnSpc>
                <a:spcPts val="3483"/>
              </a:lnSpc>
              <a:spcBef>
                <a:spcPts val="352"/>
              </a:spcBef>
            </a:pPr>
            <a:r>
              <a:rPr lang="de-DE" sz="3018" spc="-6" dirty="0">
                <a:latin typeface="Arial MT"/>
                <a:cs typeface="Arial MT"/>
              </a:rPr>
              <a:t/>
            </a:r>
            <a:br>
              <a:rPr lang="de-DE" sz="3018" spc="-6" dirty="0">
                <a:latin typeface="Arial MT"/>
                <a:cs typeface="Arial MT"/>
              </a:rPr>
            </a:br>
            <a:endParaRPr sz="3018" dirty="0">
              <a:latin typeface="Arial MT"/>
              <a:cs typeface="Arial M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00000" y="47625"/>
            <a:ext cx="9197213" cy="14901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2355" marR="920538">
              <a:lnSpc>
                <a:spcPts val="3483"/>
              </a:lnSpc>
              <a:spcBef>
                <a:spcPts val="352"/>
              </a:spcBef>
            </a:pPr>
            <a:r>
              <a:rPr lang="en-US" sz="3018" spc="-6" dirty="0">
                <a:latin typeface="Poppins" pitchFamily="2" charset="77"/>
                <a:ea typeface="+mj-ea"/>
                <a:cs typeface="Poppins" pitchFamily="2" charset="77"/>
              </a:rPr>
              <a:t>advanced content for the restriction function</a:t>
            </a:r>
          </a:p>
          <a:p>
            <a:pPr marL="22355" marR="920538">
              <a:lnSpc>
                <a:spcPts val="3483"/>
              </a:lnSpc>
              <a:spcBef>
                <a:spcPts val="352"/>
              </a:spcBef>
            </a:pPr>
            <a:r>
              <a:rPr lang="en-US" sz="3018" spc="-6" dirty="0">
                <a:latin typeface="Poppins" pitchFamily="2" charset="77"/>
                <a:ea typeface="+mj-ea"/>
                <a:cs typeface="Poppins" pitchFamily="2" charset="77"/>
              </a:rPr>
              <a:t>For example, the sigmoid function can be used as a restriction  function</a:t>
            </a:r>
            <a:r>
              <a:rPr lang="en-US" sz="3018" spc="-6" dirty="0" smtClean="0">
                <a:latin typeface="Poppins" pitchFamily="2" charset="77"/>
                <a:ea typeface="+mj-ea"/>
                <a:cs typeface="Poppins" pitchFamily="2" charset="77"/>
              </a:rPr>
              <a:t>.</a:t>
            </a:r>
            <a:endParaRPr lang="en-US" sz="3018" spc="-6" dirty="0">
              <a:latin typeface="Poppins" pitchFamily="2" charset="77"/>
              <a:ea typeface="+mj-ea"/>
              <a:cs typeface="Poppins" pitchFamily="2" charset="77"/>
            </a:endParaRPr>
          </a:p>
        </p:txBody>
      </p:sp>
      <p:pic>
        <p:nvPicPr>
          <p:cNvPr id="10" name="object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000" y="200025"/>
            <a:ext cx="8718192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b="0" spc="-6" dirty="0"/>
              <a:t>For</a:t>
            </a:r>
            <a:r>
              <a:rPr b="0" spc="6" dirty="0"/>
              <a:t> </a:t>
            </a:r>
            <a:r>
              <a:rPr b="0" dirty="0"/>
              <a:t>the</a:t>
            </a:r>
            <a:r>
              <a:rPr b="0" spc="-6" dirty="0"/>
              <a:t> </a:t>
            </a:r>
            <a:r>
              <a:rPr b="0" dirty="0"/>
              <a:t>sake</a:t>
            </a:r>
            <a:r>
              <a:rPr b="0" spc="-6" dirty="0"/>
              <a:t> </a:t>
            </a:r>
            <a:r>
              <a:rPr b="0" dirty="0"/>
              <a:t>of</a:t>
            </a:r>
            <a:r>
              <a:rPr b="0" spc="-6" dirty="0"/>
              <a:t> simplicity,</a:t>
            </a:r>
            <a:r>
              <a:rPr b="0" spc="25" dirty="0"/>
              <a:t> </a:t>
            </a:r>
            <a:r>
              <a:rPr b="0" dirty="0"/>
              <a:t>we</a:t>
            </a:r>
            <a:r>
              <a:rPr b="0" spc="-25" dirty="0"/>
              <a:t> </a:t>
            </a:r>
            <a:r>
              <a:rPr b="0" spc="-6" dirty="0"/>
              <a:t>combine </a:t>
            </a:r>
            <a:r>
              <a:rPr b="0" dirty="0"/>
              <a:t>both.</a:t>
            </a:r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000" y="140861"/>
            <a:ext cx="8813996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b="0" spc="6" dirty="0"/>
              <a:t>We</a:t>
            </a:r>
            <a:r>
              <a:rPr b="0" spc="-38" dirty="0"/>
              <a:t> </a:t>
            </a:r>
            <a:r>
              <a:rPr b="0" dirty="0"/>
              <a:t>add</a:t>
            </a:r>
            <a:r>
              <a:rPr b="0" spc="-31" dirty="0"/>
              <a:t> </a:t>
            </a:r>
            <a:r>
              <a:rPr b="0" spc="6" dirty="0"/>
              <a:t>more</a:t>
            </a:r>
            <a:r>
              <a:rPr b="0" spc="-31" dirty="0"/>
              <a:t> </a:t>
            </a:r>
            <a:r>
              <a:rPr b="0" spc="-6" dirty="0"/>
              <a:t>elements</a:t>
            </a:r>
            <a:r>
              <a:rPr b="0" spc="13" dirty="0"/>
              <a:t> </a:t>
            </a:r>
            <a:r>
              <a:rPr b="0" dirty="0"/>
              <a:t>in</a:t>
            </a:r>
            <a:r>
              <a:rPr b="0" spc="-31" dirty="0"/>
              <a:t> </a:t>
            </a:r>
            <a:r>
              <a:rPr b="0" dirty="0"/>
              <a:t>this</a:t>
            </a:r>
            <a:r>
              <a:rPr b="0" spc="-13" dirty="0"/>
              <a:t> </a:t>
            </a:r>
            <a:r>
              <a:rPr b="0" dirty="0"/>
              <a:t>layer.</a:t>
            </a:r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000" y="45057"/>
            <a:ext cx="7346274" cy="754787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b="0" spc="6" dirty="0"/>
              <a:t>We</a:t>
            </a:r>
            <a:r>
              <a:rPr b="0" spc="-50" dirty="0"/>
              <a:t> </a:t>
            </a:r>
            <a:r>
              <a:rPr b="0" dirty="0"/>
              <a:t>now</a:t>
            </a:r>
            <a:r>
              <a:rPr b="0" spc="-31" dirty="0"/>
              <a:t> </a:t>
            </a:r>
            <a:r>
              <a:rPr b="0" spc="-6" dirty="0"/>
              <a:t>add</a:t>
            </a:r>
            <a:r>
              <a:rPr b="0" spc="-31" dirty="0"/>
              <a:t> </a:t>
            </a:r>
            <a:r>
              <a:rPr b="0" dirty="0"/>
              <a:t>another</a:t>
            </a:r>
            <a:r>
              <a:rPr b="0" spc="-13" dirty="0"/>
              <a:t> </a:t>
            </a:r>
            <a:r>
              <a:rPr b="0" dirty="0"/>
              <a:t>layer</a:t>
            </a:r>
            <a:r>
              <a:rPr b="0" dirty="0" smtClean="0"/>
              <a:t>.</a:t>
            </a:r>
            <a:r>
              <a:rPr lang="de-DE" b="0" dirty="0" smtClean="0"/>
              <a:t/>
            </a:r>
            <a:br>
              <a:rPr lang="de-DE" b="0" dirty="0" smtClean="0"/>
            </a:br>
            <a:endParaRPr b="0" dirty="0"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000" y="-50747"/>
            <a:ext cx="10814658" cy="1347257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b="0" spc="-6" dirty="0"/>
              <a:t>Finally,</a:t>
            </a:r>
            <a:r>
              <a:rPr b="0" spc="-13" dirty="0"/>
              <a:t> </a:t>
            </a:r>
            <a:r>
              <a:rPr b="0" dirty="0"/>
              <a:t>another</a:t>
            </a:r>
            <a:r>
              <a:rPr b="0" spc="13" dirty="0"/>
              <a:t> </a:t>
            </a:r>
            <a:r>
              <a:rPr b="0" spc="-6" dirty="0"/>
              <a:t>layer</a:t>
            </a:r>
            <a:r>
              <a:rPr b="0" spc="13" dirty="0"/>
              <a:t> </a:t>
            </a:r>
            <a:r>
              <a:rPr b="0" spc="-6" dirty="0"/>
              <a:t>with </a:t>
            </a:r>
            <a:r>
              <a:rPr b="0" dirty="0"/>
              <a:t>another</a:t>
            </a:r>
            <a:r>
              <a:rPr b="0" spc="13" dirty="0"/>
              <a:t> </a:t>
            </a:r>
            <a:r>
              <a:rPr b="0" dirty="0"/>
              <a:t>type</a:t>
            </a:r>
            <a:r>
              <a:rPr b="0" spc="-25" dirty="0"/>
              <a:t> </a:t>
            </a:r>
            <a:r>
              <a:rPr b="0" dirty="0"/>
              <a:t>of</a:t>
            </a:r>
            <a:r>
              <a:rPr b="0" spc="25" dirty="0"/>
              <a:t> </a:t>
            </a:r>
            <a:r>
              <a:rPr b="0" spc="-6" dirty="0"/>
              <a:t>neural </a:t>
            </a:r>
            <a:r>
              <a:rPr b="0" dirty="0"/>
              <a:t>cell.</a:t>
            </a:r>
          </a:p>
          <a:p>
            <a:pPr marL="23153" marR="6387" indent="-7984">
              <a:lnSpc>
                <a:spcPts val="3608"/>
              </a:lnSpc>
              <a:spcBef>
                <a:spcPts val="251"/>
              </a:spcBef>
            </a:pPr>
            <a:r>
              <a:rPr b="0" dirty="0"/>
              <a:t>In contrast to the </a:t>
            </a:r>
            <a:r>
              <a:rPr b="0" spc="-6" dirty="0"/>
              <a:t>previous </a:t>
            </a:r>
            <a:r>
              <a:rPr b="0" dirty="0"/>
              <a:t>activation function, this </a:t>
            </a:r>
            <a:r>
              <a:rPr b="0" spc="-6" dirty="0"/>
              <a:t>Function does </a:t>
            </a:r>
            <a:r>
              <a:rPr b="0" spc="13" dirty="0"/>
              <a:t>not </a:t>
            </a:r>
            <a:r>
              <a:rPr b="0" spc="-824" dirty="0"/>
              <a:t> </a:t>
            </a:r>
            <a:r>
              <a:rPr b="0" spc="-6" dirty="0"/>
              <a:t>pass through</a:t>
            </a:r>
            <a:r>
              <a:rPr b="0" dirty="0"/>
              <a:t> negative</a:t>
            </a:r>
            <a:r>
              <a:rPr b="0" spc="-19" dirty="0"/>
              <a:t> </a:t>
            </a:r>
            <a:r>
              <a:rPr b="0" spc="-6" dirty="0"/>
              <a:t>values</a:t>
            </a:r>
            <a:r>
              <a:rPr b="0" dirty="0"/>
              <a:t> </a:t>
            </a:r>
            <a:r>
              <a:rPr b="0" spc="13" dirty="0"/>
              <a:t>and</a:t>
            </a:r>
            <a:r>
              <a:rPr b="0" spc="-19" dirty="0"/>
              <a:t> </a:t>
            </a:r>
            <a:r>
              <a:rPr b="0" dirty="0"/>
              <a:t>sets </a:t>
            </a:r>
            <a:r>
              <a:rPr b="0" spc="-6" dirty="0"/>
              <a:t>them</a:t>
            </a:r>
            <a:r>
              <a:rPr b="0" spc="19" dirty="0"/>
              <a:t> </a:t>
            </a:r>
            <a:r>
              <a:rPr b="0" dirty="0"/>
              <a:t>to</a:t>
            </a:r>
            <a:r>
              <a:rPr b="0" spc="13" dirty="0"/>
              <a:t> </a:t>
            </a:r>
            <a:r>
              <a:rPr b="0" spc="-13" dirty="0"/>
              <a:t>0.</a:t>
            </a:r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800000" y="200025"/>
            <a:ext cx="10866611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spc="-6" dirty="0" smtClean="0">
                <a:latin typeface="Arial MT"/>
                <a:cs typeface="Arial MT"/>
              </a:rPr>
              <a:t>Advanced</a:t>
            </a:r>
            <a:r>
              <a:rPr lang="en-US" sz="2800" spc="-19" dirty="0" smtClean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content</a:t>
            </a:r>
            <a:r>
              <a:rPr lang="en-US" sz="2800" spc="-13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for</a:t>
            </a:r>
            <a:r>
              <a:rPr lang="en-US" sz="2800" spc="6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the</a:t>
            </a:r>
            <a:r>
              <a:rPr lang="en-US" sz="2800" spc="-19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activation</a:t>
            </a:r>
            <a:r>
              <a:rPr lang="en-US" sz="2800" spc="-31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function</a:t>
            </a:r>
          </a:p>
          <a:p>
            <a:r>
              <a:rPr lang="en-US" sz="2800" spc="-6" dirty="0">
                <a:latin typeface="Arial MT"/>
                <a:cs typeface="Arial MT"/>
              </a:rPr>
              <a:t>The </a:t>
            </a:r>
            <a:r>
              <a:rPr lang="en-US" sz="2800" spc="-6" dirty="0" err="1">
                <a:latin typeface="Arial MT"/>
                <a:cs typeface="Arial MT"/>
              </a:rPr>
              <a:t>ReLU</a:t>
            </a:r>
            <a:r>
              <a:rPr lang="en-US" sz="2800" spc="-6" dirty="0">
                <a:latin typeface="Arial MT"/>
                <a:cs typeface="Arial MT"/>
              </a:rPr>
              <a:t> function can be used here, or alternatively Leaky </a:t>
            </a:r>
            <a:r>
              <a:rPr lang="en-US" sz="2800" spc="-6" dirty="0" err="1">
                <a:latin typeface="Arial MT"/>
                <a:cs typeface="Arial MT"/>
              </a:rPr>
              <a:t>ReLU</a:t>
            </a:r>
            <a:r>
              <a:rPr lang="en-US" sz="2800" spc="-6" dirty="0">
                <a:latin typeface="Arial MT"/>
                <a:cs typeface="Arial MT"/>
              </a:rPr>
              <a:t>.</a:t>
            </a:r>
            <a:br>
              <a:rPr lang="en-US" sz="2800" spc="-6" dirty="0">
                <a:latin typeface="Arial MT"/>
                <a:cs typeface="Arial MT"/>
              </a:rPr>
            </a:br>
            <a:r>
              <a:rPr lang="en-US" sz="2800" spc="-6" dirty="0">
                <a:latin typeface="Arial MT"/>
                <a:cs typeface="Arial MT"/>
              </a:rPr>
              <a:t>Leaky </a:t>
            </a:r>
            <a:r>
              <a:rPr lang="en-US" sz="2800" spc="-6" dirty="0" err="1">
                <a:latin typeface="Arial MT"/>
                <a:cs typeface="Arial MT"/>
              </a:rPr>
              <a:t>ReLU</a:t>
            </a:r>
            <a:r>
              <a:rPr lang="en-US" sz="2800" spc="-6" dirty="0">
                <a:latin typeface="Arial MT"/>
                <a:cs typeface="Arial MT"/>
              </a:rPr>
              <a:t> has some advantages when training the network</a:t>
            </a:r>
            <a:r>
              <a:rPr lang="en-US" sz="2800" spc="-6" dirty="0" smtClean="0">
                <a:latin typeface="Arial MT"/>
                <a:cs typeface="Arial MT"/>
              </a:rPr>
              <a:t>.</a:t>
            </a:r>
            <a:endParaRPr lang="de-DE" sz="3018" spc="-6" dirty="0">
              <a:latin typeface="Arial MT"/>
              <a:cs typeface="Arial M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000" y="1800000"/>
            <a:ext cx="8962265" cy="529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0" y="45057"/>
            <a:ext cx="8848874" cy="369332"/>
          </a:xfrm>
        </p:spPr>
        <p:txBody>
          <a:bodyPr/>
          <a:lstStyle/>
          <a:p>
            <a:r>
              <a:rPr lang="de-DE" b="0" dirty="0" err="1" smtClean="0"/>
              <a:t>Complete</a:t>
            </a:r>
            <a:r>
              <a:rPr lang="de-DE" b="0" dirty="0" smtClean="0"/>
              <a:t> </a:t>
            </a:r>
            <a:r>
              <a:rPr lang="de-DE" b="0" dirty="0" err="1" smtClean="0"/>
              <a:t>network</a:t>
            </a:r>
            <a:r>
              <a:rPr lang="de-DE" b="0" dirty="0" smtClean="0"/>
              <a:t> </a:t>
            </a:r>
            <a:r>
              <a:rPr lang="de-DE" b="0" dirty="0" err="1" smtClean="0"/>
              <a:t>showing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receptive</a:t>
            </a:r>
            <a:r>
              <a:rPr lang="de-DE" b="0" dirty="0" smtClean="0"/>
              <a:t> </a:t>
            </a:r>
            <a:r>
              <a:rPr lang="de-DE" b="0" dirty="0" err="1" smtClean="0"/>
              <a:t>field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b="0" dirty="0" err="1" smtClean="0"/>
              <a:t>each</a:t>
            </a:r>
            <a:r>
              <a:rPr lang="de-DE" b="0" dirty="0" smtClean="0"/>
              <a:t> </a:t>
            </a:r>
            <a:r>
              <a:rPr lang="de-DE" b="0" dirty="0" err="1" smtClean="0"/>
              <a:t>neuron</a:t>
            </a:r>
            <a:endParaRPr lang="en-US" b="0" dirty="0"/>
          </a:p>
        </p:txBody>
      </p:sp>
      <p:pic>
        <p:nvPicPr>
          <p:cNvPr id="4" name="object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921669" y="1876425"/>
            <a:ext cx="8334975" cy="2522963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447096" indent="-431128">
              <a:spcBef>
                <a:spcPts val="126"/>
              </a:spcBef>
              <a:buFont typeface="Arial" panose="020B0604020202020204" pitchFamily="34" charset="0"/>
              <a:buChar char="•"/>
            </a:pPr>
            <a:r>
              <a:rPr sz="3520" spc="-6" dirty="0">
                <a:latin typeface="Arial MT"/>
                <a:cs typeface="Arial MT"/>
              </a:rPr>
              <a:t>You</a:t>
            </a:r>
            <a:r>
              <a:rPr sz="3520" spc="-13" dirty="0">
                <a:latin typeface="Arial MT"/>
                <a:cs typeface="Arial MT"/>
              </a:rPr>
              <a:t> </a:t>
            </a:r>
            <a:r>
              <a:rPr sz="3520" dirty="0">
                <a:latin typeface="Arial MT"/>
                <a:cs typeface="Arial MT"/>
              </a:rPr>
              <a:t>can</a:t>
            </a:r>
            <a:r>
              <a:rPr sz="3520" spc="-13" dirty="0">
                <a:latin typeface="Arial MT"/>
                <a:cs typeface="Arial MT"/>
              </a:rPr>
              <a:t> </a:t>
            </a:r>
            <a:r>
              <a:rPr sz="3520" spc="6" dirty="0">
                <a:latin typeface="Arial MT"/>
                <a:cs typeface="Arial MT"/>
              </a:rPr>
              <a:t>try</a:t>
            </a:r>
            <a:r>
              <a:rPr sz="3520" spc="-13" dirty="0">
                <a:latin typeface="Arial MT"/>
                <a:cs typeface="Arial MT"/>
              </a:rPr>
              <a:t> </a:t>
            </a:r>
            <a:r>
              <a:rPr sz="3520" dirty="0">
                <a:latin typeface="Arial MT"/>
                <a:cs typeface="Arial MT"/>
              </a:rPr>
              <a:t>all</a:t>
            </a:r>
            <a:r>
              <a:rPr sz="3520" spc="-13" dirty="0">
                <a:latin typeface="Arial MT"/>
                <a:cs typeface="Arial MT"/>
              </a:rPr>
              <a:t> of</a:t>
            </a:r>
            <a:r>
              <a:rPr sz="3520" spc="19" dirty="0">
                <a:latin typeface="Arial MT"/>
                <a:cs typeface="Arial MT"/>
              </a:rPr>
              <a:t> </a:t>
            </a:r>
            <a:r>
              <a:rPr sz="3520" spc="-6" dirty="0">
                <a:latin typeface="Arial MT"/>
                <a:cs typeface="Arial MT"/>
              </a:rPr>
              <a:t>this</a:t>
            </a:r>
            <a:r>
              <a:rPr sz="3520" spc="-13" dirty="0">
                <a:latin typeface="Arial MT"/>
                <a:cs typeface="Arial MT"/>
              </a:rPr>
              <a:t> </a:t>
            </a:r>
            <a:r>
              <a:rPr sz="3520" dirty="0">
                <a:latin typeface="Arial MT"/>
                <a:cs typeface="Arial MT"/>
              </a:rPr>
              <a:t>in</a:t>
            </a:r>
            <a:r>
              <a:rPr sz="3520" spc="-6" dirty="0">
                <a:latin typeface="Arial MT"/>
                <a:cs typeface="Arial MT"/>
              </a:rPr>
              <a:t> </a:t>
            </a:r>
            <a:r>
              <a:rPr sz="3520" dirty="0">
                <a:latin typeface="Arial MT"/>
                <a:cs typeface="Arial MT"/>
              </a:rPr>
              <a:t>the</a:t>
            </a:r>
            <a:r>
              <a:rPr sz="3520" spc="-13" dirty="0">
                <a:latin typeface="Arial MT"/>
                <a:cs typeface="Arial MT"/>
              </a:rPr>
              <a:t> </a:t>
            </a:r>
            <a:r>
              <a:rPr sz="3520" dirty="0">
                <a:latin typeface="Arial MT"/>
                <a:cs typeface="Arial MT"/>
              </a:rPr>
              <a:t>simulator.</a:t>
            </a:r>
          </a:p>
          <a:p>
            <a:pPr marL="446297" marR="6387" indent="-431128">
              <a:lnSpc>
                <a:spcPts val="3608"/>
              </a:lnSpc>
              <a:spcBef>
                <a:spcPts val="251"/>
              </a:spcBef>
              <a:buFont typeface="Arial" panose="020B0604020202020204" pitchFamily="34" charset="0"/>
              <a:buChar char="•"/>
            </a:pPr>
            <a:r>
              <a:rPr sz="3520" spc="-6" dirty="0">
                <a:latin typeface="Arial MT"/>
                <a:cs typeface="Arial MT"/>
              </a:rPr>
              <a:t>The </a:t>
            </a:r>
            <a:r>
              <a:rPr sz="3520" dirty="0">
                <a:latin typeface="Arial MT"/>
                <a:cs typeface="Arial MT"/>
              </a:rPr>
              <a:t>simulator is </a:t>
            </a:r>
            <a:r>
              <a:rPr sz="3520" spc="-6" dirty="0">
                <a:latin typeface="Arial MT"/>
                <a:cs typeface="Arial MT"/>
              </a:rPr>
              <a:t>available </a:t>
            </a:r>
            <a:r>
              <a:rPr sz="3520" dirty="0">
                <a:latin typeface="Arial MT"/>
                <a:cs typeface="Arial MT"/>
              </a:rPr>
              <a:t>in the automatic as well </a:t>
            </a:r>
            <a:r>
              <a:rPr sz="3520" spc="-13" dirty="0">
                <a:latin typeface="Arial MT"/>
                <a:cs typeface="Arial MT"/>
              </a:rPr>
              <a:t>as </a:t>
            </a:r>
            <a:r>
              <a:rPr sz="3520" dirty="0">
                <a:latin typeface="Arial MT"/>
                <a:cs typeface="Arial MT"/>
              </a:rPr>
              <a:t>in the manual </a:t>
            </a:r>
            <a:r>
              <a:rPr sz="3520" spc="-824" dirty="0">
                <a:latin typeface="Arial MT"/>
                <a:cs typeface="Arial MT"/>
              </a:rPr>
              <a:t> </a:t>
            </a:r>
            <a:r>
              <a:rPr sz="3520" spc="-6" dirty="0">
                <a:latin typeface="Arial MT"/>
                <a:cs typeface="Arial MT"/>
              </a:rPr>
              <a:t>version.</a:t>
            </a:r>
            <a:endParaRPr sz="3520" dirty="0">
              <a:latin typeface="Arial MT"/>
              <a:cs typeface="Arial MT"/>
            </a:endParaRPr>
          </a:p>
          <a:p>
            <a:pPr marL="15968">
              <a:spcBef>
                <a:spcPts val="13"/>
              </a:spcBef>
            </a:pPr>
            <a:r>
              <a:rPr sz="3520" u="heavy" spc="-6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 MT"/>
                <a:cs typeface="Arial MT"/>
              </a:rPr>
              <a:t>simulator</a:t>
            </a:r>
            <a:endParaRPr sz="352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132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800000" y="0"/>
            <a:ext cx="9867843" cy="1309591"/>
          </a:xfrm>
          <a:prstGeom prst="rect">
            <a:avLst/>
          </a:prstGeom>
        </p:spPr>
        <p:txBody>
          <a:bodyPr vert="horz" wrap="square" lIns="0" tIns="16766" rIns="0" bIns="0" rtlCol="0">
            <a:spAutoFit/>
          </a:bodyPr>
          <a:lstStyle/>
          <a:p>
            <a:pPr marL="15968" marR="6387">
              <a:lnSpc>
                <a:spcPct val="99800"/>
              </a:lnSpc>
              <a:spcBef>
                <a:spcPts val="132"/>
              </a:spcBef>
            </a:pPr>
            <a:r>
              <a:rPr sz="2800" dirty="0">
                <a:latin typeface="Arial MT"/>
                <a:cs typeface="Arial MT"/>
              </a:rPr>
              <a:t>On</a:t>
            </a:r>
            <a:r>
              <a:rPr sz="2800" spc="-6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6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left</a:t>
            </a:r>
            <a:r>
              <a:rPr sz="2800" spc="-6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6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6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camera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6" dirty="0">
                <a:latin typeface="Arial MT"/>
                <a:cs typeface="Arial MT"/>
              </a:rPr>
              <a:t>with </a:t>
            </a:r>
            <a:r>
              <a:rPr sz="2800" dirty="0">
                <a:latin typeface="Arial MT"/>
                <a:cs typeface="Arial MT"/>
              </a:rPr>
              <a:t>4</a:t>
            </a:r>
            <a:r>
              <a:rPr sz="2800" spc="-6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input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6" dirty="0">
                <a:latin typeface="Arial MT"/>
                <a:cs typeface="Arial MT"/>
              </a:rPr>
              <a:t>fields.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On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6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right</a:t>
            </a:r>
            <a:r>
              <a:rPr sz="2800" spc="-6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 output </a:t>
            </a:r>
            <a:r>
              <a:rPr sz="2800" spc="-824" dirty="0">
                <a:latin typeface="Arial MT"/>
                <a:cs typeface="Arial MT"/>
              </a:rPr>
              <a:t> </a:t>
            </a:r>
            <a:r>
              <a:rPr sz="2800" spc="-6" dirty="0">
                <a:latin typeface="Arial MT"/>
                <a:cs typeface="Arial MT"/>
              </a:rPr>
              <a:t>fields. </a:t>
            </a:r>
            <a:r>
              <a:rPr sz="2800" dirty="0">
                <a:latin typeface="Arial MT"/>
                <a:cs typeface="Arial MT"/>
              </a:rPr>
              <a:t>The system </a:t>
            </a:r>
            <a:r>
              <a:rPr sz="2800" spc="-6" dirty="0">
                <a:latin typeface="Arial MT"/>
                <a:cs typeface="Arial MT"/>
              </a:rPr>
              <a:t>should </a:t>
            </a:r>
            <a:r>
              <a:rPr sz="2800" dirty="0">
                <a:latin typeface="Arial MT"/>
                <a:cs typeface="Arial MT"/>
              </a:rPr>
              <a:t>be able to distinguish between </a:t>
            </a:r>
            <a:r>
              <a:rPr sz="2800" spc="-6" dirty="0">
                <a:latin typeface="Arial MT"/>
                <a:cs typeface="Arial MT"/>
              </a:rPr>
              <a:t>whole, </a:t>
            </a:r>
            <a:r>
              <a:rPr sz="2800" dirty="0" smtClean="0">
                <a:latin typeface="Arial MT"/>
                <a:cs typeface="Arial MT"/>
              </a:rPr>
              <a:t>vertical</a:t>
            </a:r>
            <a:r>
              <a:rPr sz="2800" dirty="0">
                <a:latin typeface="Arial MT"/>
                <a:cs typeface="Arial MT"/>
              </a:rPr>
              <a:t>,</a:t>
            </a:r>
            <a:r>
              <a:rPr sz="2800" spc="-6" dirty="0">
                <a:latin typeface="Arial MT"/>
                <a:cs typeface="Arial MT"/>
              </a:rPr>
              <a:t> diagonal</a:t>
            </a:r>
            <a:r>
              <a:rPr sz="2800" dirty="0">
                <a:latin typeface="Arial MT"/>
                <a:cs typeface="Arial MT"/>
              </a:rPr>
              <a:t> and</a:t>
            </a:r>
            <a:r>
              <a:rPr sz="2800" spc="31" dirty="0">
                <a:latin typeface="Arial MT"/>
                <a:cs typeface="Arial MT"/>
              </a:rPr>
              <a:t> </a:t>
            </a:r>
            <a:r>
              <a:rPr sz="2800" spc="-6" dirty="0">
                <a:latin typeface="Arial MT"/>
                <a:cs typeface="Arial MT"/>
              </a:rPr>
              <a:t>horizontal</a:t>
            </a:r>
            <a:r>
              <a:rPr sz="2800" spc="31" dirty="0">
                <a:latin typeface="Arial MT"/>
                <a:cs typeface="Arial MT"/>
              </a:rPr>
              <a:t> </a:t>
            </a:r>
            <a:r>
              <a:rPr sz="2800" spc="-6" dirty="0">
                <a:latin typeface="Arial MT"/>
                <a:cs typeface="Arial MT"/>
              </a:rPr>
              <a:t>patterns.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3" name="objec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3334"/>
            <a:ext cx="9067800" cy="53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0000" y="1769534"/>
            <a:ext cx="10547256" cy="1437281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 marR="6387">
              <a:lnSpc>
                <a:spcPct val="101699"/>
              </a:lnSpc>
              <a:spcBef>
                <a:spcPts val="57"/>
              </a:spcBef>
            </a:pPr>
            <a:r>
              <a:rPr sz="3018" spc="-6" dirty="0">
                <a:latin typeface="Arial MT"/>
                <a:cs typeface="Arial MT"/>
              </a:rPr>
              <a:t>How </a:t>
            </a:r>
            <a:r>
              <a:rPr sz="3018" dirty="0">
                <a:latin typeface="Arial MT"/>
                <a:cs typeface="Arial MT"/>
              </a:rPr>
              <a:t>Deep Neural Networks Work - </a:t>
            </a:r>
            <a:r>
              <a:rPr sz="3018" spc="-6" dirty="0">
                <a:latin typeface="Arial MT"/>
                <a:cs typeface="Arial MT"/>
              </a:rPr>
              <a:t>Full </a:t>
            </a:r>
            <a:r>
              <a:rPr sz="3018" dirty="0">
                <a:latin typeface="Arial MT"/>
                <a:cs typeface="Arial MT"/>
              </a:rPr>
              <a:t>Course for Beginners </a:t>
            </a:r>
            <a:r>
              <a:rPr sz="3018" spc="-824" dirty="0">
                <a:latin typeface="Arial MT"/>
                <a:cs typeface="Arial MT"/>
              </a:rPr>
              <a:t> </a:t>
            </a:r>
            <a:r>
              <a:rPr sz="3018" u="heavy" spc="-6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 MT"/>
                <a:cs typeface="Arial MT"/>
              </a:rPr>
              <a:t>https://</a:t>
            </a:r>
            <a:r>
              <a:rPr sz="3018" u="heavy" spc="-6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 MT"/>
                <a:cs typeface="Arial MT"/>
                <a:hlinkClick r:id="rId2"/>
              </a:rPr>
              <a:t>www.</a:t>
            </a:r>
            <a:r>
              <a:rPr sz="3018" spc="-6" dirty="0">
                <a:solidFill>
                  <a:srgbClr val="0000ED"/>
                </a:solidFill>
                <a:latin typeface="Arial MT"/>
                <a:cs typeface="Arial MT"/>
                <a:hlinkClick r:id="rId2"/>
              </a:rPr>
              <a:t>y</a:t>
            </a:r>
            <a:r>
              <a:rPr sz="3018" u="heavy" spc="-6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 MT"/>
                <a:cs typeface="Arial MT"/>
                <a:hlinkClick r:id="rId2"/>
              </a:rPr>
              <a:t>outube.com/watch? </a:t>
            </a:r>
            <a:r>
              <a:rPr sz="3018" dirty="0">
                <a:solidFill>
                  <a:srgbClr val="0000ED"/>
                </a:solidFill>
                <a:latin typeface="Arial MT"/>
                <a:cs typeface="Arial MT"/>
              </a:rPr>
              <a:t> </a:t>
            </a:r>
            <a:r>
              <a:rPr sz="3018" u="heavy" spc="-6" dirty="0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 MT"/>
                <a:cs typeface="Arial MT"/>
              </a:rPr>
              <a:t>v=dPWYUELwIdM&amp;t=1264s&amp;ab_channel=freeCodeCamp.or</a:t>
            </a:r>
            <a:r>
              <a:rPr sz="3018" spc="-6" dirty="0">
                <a:solidFill>
                  <a:srgbClr val="0000ED"/>
                </a:solidFill>
                <a:latin typeface="Arial MT"/>
                <a:cs typeface="Arial MT"/>
              </a:rPr>
              <a:t>g</a:t>
            </a:r>
            <a:endParaRPr sz="3018" dirty="0">
              <a:latin typeface="Arial MT"/>
              <a:cs typeface="Arial M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0000" y="140862"/>
            <a:ext cx="10814658" cy="696473"/>
          </a:xfrm>
        </p:spPr>
        <p:txBody>
          <a:bodyPr/>
          <a:lstStyle/>
          <a:p>
            <a:r>
              <a:rPr lang="en-US" sz="4526" spc="-6" dirty="0">
                <a:latin typeface="Arial MT"/>
                <a:cs typeface="Arial MT"/>
              </a:rPr>
              <a:t>Source</a:t>
            </a:r>
            <a:endParaRPr lang="en-US" sz="35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000" y="0"/>
            <a:ext cx="7155669" cy="955577"/>
          </a:xfrm>
          <a:prstGeom prst="rect">
            <a:avLst/>
          </a:prstGeom>
        </p:spPr>
        <p:txBody>
          <a:bodyPr vert="horz" wrap="square" lIns="0" tIns="31935" rIns="0" bIns="0" rtlCol="0">
            <a:spAutoFit/>
          </a:bodyPr>
          <a:lstStyle/>
          <a:p>
            <a:pPr marL="23153" marR="6387" indent="-7984">
              <a:lnSpc>
                <a:spcPts val="3608"/>
              </a:lnSpc>
              <a:spcBef>
                <a:spcPts val="251"/>
              </a:spcBef>
            </a:pPr>
            <a:r>
              <a:rPr b="0" spc="-6" dirty="0"/>
              <a:t>The input</a:t>
            </a:r>
            <a:r>
              <a:rPr b="0" spc="31" dirty="0"/>
              <a:t> </a:t>
            </a:r>
            <a:r>
              <a:rPr b="0" spc="-6" dirty="0"/>
              <a:t>fields</a:t>
            </a:r>
            <a:r>
              <a:rPr b="0" dirty="0"/>
              <a:t> can</a:t>
            </a:r>
            <a:r>
              <a:rPr b="0" spc="-6" dirty="0"/>
              <a:t> </a:t>
            </a:r>
            <a:r>
              <a:rPr b="0" dirty="0"/>
              <a:t>have</a:t>
            </a:r>
            <a:r>
              <a:rPr b="0" spc="-19" dirty="0"/>
              <a:t> </a:t>
            </a:r>
            <a:r>
              <a:rPr b="0" spc="-6" dirty="0"/>
              <a:t>continuous</a:t>
            </a:r>
            <a:r>
              <a:rPr b="0" spc="31" dirty="0"/>
              <a:t> </a:t>
            </a:r>
            <a:r>
              <a:rPr b="0" spc="-6" dirty="0"/>
              <a:t>values</a:t>
            </a:r>
            <a:r>
              <a:rPr b="0" spc="25" dirty="0"/>
              <a:t> </a:t>
            </a:r>
            <a:r>
              <a:rPr b="0" dirty="0"/>
              <a:t>in</a:t>
            </a:r>
            <a:r>
              <a:rPr b="0" spc="-19" dirty="0"/>
              <a:t> </a:t>
            </a:r>
            <a:r>
              <a:rPr b="0" dirty="0"/>
              <a:t>the range [-1, </a:t>
            </a:r>
            <a:r>
              <a:rPr b="0" spc="-824" dirty="0"/>
              <a:t> </a:t>
            </a:r>
            <a:r>
              <a:rPr b="0" dirty="0"/>
              <a:t>1].</a:t>
            </a:r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8975949" cy="5306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0000" y="276225"/>
            <a:ext cx="10814658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b="0" spc="-6" dirty="0"/>
              <a:t>Example</a:t>
            </a:r>
            <a:r>
              <a:rPr b="0" spc="13" dirty="0"/>
              <a:t> </a:t>
            </a:r>
            <a:r>
              <a:rPr b="0" dirty="0"/>
              <a:t>for</a:t>
            </a:r>
            <a:r>
              <a:rPr b="0" spc="19" dirty="0"/>
              <a:t> </a:t>
            </a:r>
            <a:r>
              <a:rPr b="0" dirty="0"/>
              <a:t>the </a:t>
            </a:r>
            <a:r>
              <a:rPr b="0" spc="-6" dirty="0"/>
              <a:t>recognition</a:t>
            </a:r>
            <a:r>
              <a:rPr b="0" dirty="0"/>
              <a:t> of</a:t>
            </a:r>
            <a:r>
              <a:rPr b="0" spc="31" dirty="0"/>
              <a:t> </a:t>
            </a:r>
            <a:r>
              <a:rPr b="0" dirty="0"/>
              <a:t>a</a:t>
            </a:r>
            <a:r>
              <a:rPr b="0" spc="-19" dirty="0"/>
              <a:t> </a:t>
            </a:r>
            <a:r>
              <a:rPr b="0" spc="-6" dirty="0"/>
              <a:t>horizontal</a:t>
            </a:r>
            <a:r>
              <a:rPr b="0" dirty="0"/>
              <a:t> pattern</a:t>
            </a: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10978" cy="5327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000" y="428625"/>
            <a:ext cx="10814658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b="0" spc="-6" dirty="0"/>
              <a:t>The</a:t>
            </a:r>
            <a:r>
              <a:rPr b="0" spc="-19" dirty="0"/>
              <a:t> </a:t>
            </a:r>
            <a:r>
              <a:rPr b="0" dirty="0"/>
              <a:t>neuron</a:t>
            </a:r>
            <a:r>
              <a:rPr b="0" spc="19" dirty="0"/>
              <a:t> </a:t>
            </a:r>
            <a:r>
              <a:rPr b="0" dirty="0"/>
              <a:t>forms</a:t>
            </a:r>
            <a:r>
              <a:rPr b="0" spc="-13" dirty="0"/>
              <a:t> </a:t>
            </a:r>
            <a:r>
              <a:rPr b="0" dirty="0"/>
              <a:t>the</a:t>
            </a:r>
            <a:r>
              <a:rPr b="0" spc="-13" dirty="0"/>
              <a:t> </a:t>
            </a:r>
            <a:r>
              <a:rPr b="0" dirty="0"/>
              <a:t>sum</a:t>
            </a:r>
            <a:r>
              <a:rPr b="0" spc="6" dirty="0"/>
              <a:t> </a:t>
            </a:r>
            <a:r>
              <a:rPr b="0" dirty="0"/>
              <a:t>of</a:t>
            </a:r>
            <a:r>
              <a:rPr b="0" spc="-19" dirty="0"/>
              <a:t> </a:t>
            </a:r>
            <a:r>
              <a:rPr b="0" dirty="0"/>
              <a:t>the</a:t>
            </a:r>
            <a:r>
              <a:rPr b="0" spc="-13" dirty="0"/>
              <a:t> </a:t>
            </a:r>
            <a:r>
              <a:rPr b="0" spc="-6" dirty="0"/>
              <a:t>input</a:t>
            </a:r>
            <a:r>
              <a:rPr b="0" spc="19" dirty="0"/>
              <a:t> </a:t>
            </a:r>
            <a:r>
              <a:rPr b="0" dirty="0"/>
              <a:t>vector.</a:t>
            </a:r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000" y="140861"/>
            <a:ext cx="9005605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b="0" spc="-6" dirty="0"/>
              <a:t>The</a:t>
            </a:r>
            <a:r>
              <a:rPr b="0" spc="-19" dirty="0"/>
              <a:t> </a:t>
            </a:r>
            <a:r>
              <a:rPr b="0" spc="-6" dirty="0"/>
              <a:t>connections</a:t>
            </a:r>
            <a:r>
              <a:rPr b="0" spc="-13" dirty="0"/>
              <a:t> </a:t>
            </a:r>
            <a:r>
              <a:rPr b="0" dirty="0"/>
              <a:t>have</a:t>
            </a:r>
            <a:r>
              <a:rPr b="0" spc="-13" dirty="0"/>
              <a:t> </a:t>
            </a:r>
            <a:r>
              <a:rPr b="0" dirty="0"/>
              <a:t>different</a:t>
            </a:r>
            <a:r>
              <a:rPr b="0" spc="19" dirty="0"/>
              <a:t> </a:t>
            </a:r>
            <a:r>
              <a:rPr b="0" spc="-6" dirty="0"/>
              <a:t>weights.</a:t>
            </a:r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9005605" cy="53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E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269</Words>
  <Application>Microsoft Office PowerPoint</Application>
  <PresentationFormat>Benutzerdefiniert</PresentationFormat>
  <Paragraphs>24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Arial MT</vt:lpstr>
      <vt:lpstr>Calibri</vt:lpstr>
      <vt:lpstr>Poppins</vt:lpstr>
      <vt:lpstr>Office Theme</vt:lpstr>
      <vt:lpstr>Neural Networks II receptive Fields </vt:lpstr>
      <vt:lpstr>PowerPoint-Präsentation</vt:lpstr>
      <vt:lpstr>The input fields can have continuous values in the range [-1,  1].</vt:lpstr>
      <vt:lpstr>Example for the recognition of a horizontal pattern</vt:lpstr>
      <vt:lpstr>PowerPoint-Präsentation</vt:lpstr>
      <vt:lpstr>PowerPoint-Präsentation</vt:lpstr>
      <vt:lpstr>The neuron forms the sum of the input vector.</vt:lpstr>
      <vt:lpstr>The connections have different weights.</vt:lpstr>
      <vt:lpstr>PowerPoint-Präsentation</vt:lpstr>
      <vt:lpstr>PowerPoint-Präsentation</vt:lpstr>
      <vt:lpstr>PowerPoint-Präsentation</vt:lpstr>
      <vt:lpstr>PowerPoint-Präsentation</vt:lpstr>
      <vt:lpstr>For the sake of simplicity, we combine both.</vt:lpstr>
      <vt:lpstr>We add more elements in this layer.</vt:lpstr>
      <vt:lpstr>We now add another layer. </vt:lpstr>
      <vt:lpstr>Finally, another layer with another type of neural cell. In contrast to the previous activation function, this Function does not  pass through negative values and sets them to 0.</vt:lpstr>
      <vt:lpstr>PowerPoint-Präsentation</vt:lpstr>
      <vt:lpstr>Complete network showing the receptive field for each neuron</vt:lpstr>
      <vt:lpstr>PowerPoint-Präsentation</vt:lpstr>
      <vt:lpstr>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Neuronale Netze II - rezeptive Felder.docx</dc:title>
  <dc:creator>hausmeister</dc:creator>
  <cp:lastModifiedBy>hausmeister</cp:lastModifiedBy>
  <cp:revision>23</cp:revision>
  <dcterms:created xsi:type="dcterms:W3CDTF">2023-01-08T22:10:34Z</dcterms:created>
  <dcterms:modified xsi:type="dcterms:W3CDTF">2023-03-13T13:46:44Z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2023-01-08T00:00:00Z</vt:filetime>
  </property>
  <property fmtid="{D5CDD505-2E9C-101B-9397-08002B2CF9AE}" pid="3" name="LastSaved">
    <vt:filetime>2023-01-08T00:00:00Z</vt:filetime>
  </property>
</Properties>
</file>