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6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2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2" d="100"/>
          <a:sy n="62" d="100"/>
        </p:scale>
        <p:origin x="11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05" y="-11620"/>
            <a:ext cx="8501927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" y="4961770"/>
            <a:ext cx="860699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060" y="6427452"/>
            <a:ext cx="2733089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99" y="1537048"/>
            <a:ext cx="6910235" cy="3930263"/>
          </a:xfrm>
        </p:spPr>
        <p:txBody>
          <a:bodyPr anchor="b"/>
          <a:lstStyle>
            <a:lvl1pPr algn="ctr">
              <a:defRPr sz="5263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094" y="6425242"/>
            <a:ext cx="1233989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0" y="6160572"/>
            <a:ext cx="115398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3" y="6881149"/>
            <a:ext cx="1662063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4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1088910"/>
            <a:ext cx="3448900" cy="1179945"/>
          </a:xfrm>
        </p:spPr>
        <p:txBody>
          <a:bodyPr anchor="b"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4671623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0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8383626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62" y="400901"/>
            <a:ext cx="7859649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13818" y="1953245"/>
            <a:ext cx="7643493" cy="4798559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500" y="252095"/>
            <a:ext cx="1153982" cy="76298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951713" y="5808269"/>
            <a:ext cx="245948" cy="6856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0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8383626" cy="756285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568277" y="6448467"/>
            <a:ext cx="1450929" cy="6068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930326" y="5808269"/>
            <a:ext cx="256642" cy="658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05" y="-11620"/>
            <a:ext cx="8501927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" y="4961770"/>
            <a:ext cx="860699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060" y="6427452"/>
            <a:ext cx="2733089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99" y="1537048"/>
            <a:ext cx="6910235" cy="3930263"/>
          </a:xfrm>
        </p:spPr>
        <p:txBody>
          <a:bodyPr anchor="b"/>
          <a:lstStyle>
            <a:lvl1pPr algn="ctr">
              <a:defRPr sz="5263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094" y="6425242"/>
            <a:ext cx="1233989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0" y="6160572"/>
            <a:ext cx="115398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3" y="6881149"/>
            <a:ext cx="1662063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59" y="402652"/>
            <a:ext cx="8601669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2013259"/>
            <a:ext cx="8501927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6" y="396428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64009"/>
            <a:ext cx="10693400" cy="8126858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566482" y="1046895"/>
            <a:ext cx="9223057" cy="4973624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847320"/>
            <a:ext cx="8459472" cy="3919728"/>
          </a:xfrm>
        </p:spPr>
        <p:txBody>
          <a:bodyPr anchor="b"/>
          <a:lstStyle>
            <a:lvl1pPr>
              <a:defRPr sz="5263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64" y="-12000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6" y="402652"/>
            <a:ext cx="8580283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94" y="402652"/>
            <a:ext cx="7706551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124979" cy="908592"/>
          </a:xfrm>
        </p:spPr>
        <p:txBody>
          <a:bodyPr anchor="b"/>
          <a:lstStyle>
            <a:lvl1pPr marL="0" indent="0">
              <a:buNone/>
              <a:defRPr sz="2105" b="1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124979" cy="4063282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9265" y="1853949"/>
            <a:ext cx="4124979" cy="908592"/>
          </a:xfrm>
        </p:spPr>
        <p:txBody>
          <a:bodyPr anchor="b"/>
          <a:lstStyle>
            <a:lvl1pPr marL="0" indent="0">
              <a:buNone/>
              <a:defRPr sz="2105" b="1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9265" y="2762541"/>
            <a:ext cx="4124979" cy="4063282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37118"/>
            <a:ext cx="10693400" cy="8126858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735171" y="899639"/>
            <a:ext cx="9223057" cy="164187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0" y="935892"/>
            <a:ext cx="9223058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8179" y="-121584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1565275" y="-1565275"/>
            <a:ext cx="7562850" cy="106934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8180" y="258118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73" y="402652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1088910"/>
            <a:ext cx="3448900" cy="1179945"/>
          </a:xfrm>
        </p:spPr>
        <p:txBody>
          <a:bodyPr anchor="b"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8911"/>
            <a:ext cx="4628849" cy="5374525"/>
          </a:xfrm>
        </p:spPr>
        <p:txBody>
          <a:bodyPr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  <a:lvl2pPr>
              <a:defRPr sz="2456">
                <a:latin typeface="Poppins" pitchFamily="2" charset="77"/>
                <a:cs typeface="Poppins" pitchFamily="2" charset="77"/>
              </a:defRPr>
            </a:lvl2pPr>
            <a:lvl3pPr>
              <a:defRPr sz="2105">
                <a:latin typeface="Poppins" pitchFamily="2" charset="77"/>
                <a:cs typeface="Poppins" pitchFamily="2" charset="77"/>
              </a:defRPr>
            </a:lvl3pPr>
            <a:lvl4pPr>
              <a:defRPr sz="1754">
                <a:latin typeface="Poppins" pitchFamily="2" charset="77"/>
                <a:cs typeface="Poppins" pitchFamily="2" charset="77"/>
              </a:defRPr>
            </a:lvl4pPr>
            <a:lvl5pPr>
              <a:defRPr sz="1754">
                <a:latin typeface="Poppins" pitchFamily="2" charset="77"/>
                <a:cs typeface="Poppins" pitchFamily="2" charset="77"/>
              </a:defRPr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11.01.2023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8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050F-8173-47AC-9910-F81AA0F688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BA094-58A0-4A4D-A3E1-DADDAF3C8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3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050F-8173-47AC-9910-F81AA0F688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BA094-58A0-4A4D-A3E1-DADDAF3C8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22300" y="2790825"/>
            <a:ext cx="9067799" cy="15138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415" marR="5080" indent="-6350">
              <a:lnSpc>
                <a:spcPts val="5750"/>
              </a:lnSpc>
              <a:spcBef>
                <a:spcPts val="204"/>
              </a:spcBef>
              <a:tabLst>
                <a:tab pos="2691765" algn="l"/>
                <a:tab pos="2820035" algn="l"/>
                <a:tab pos="5734050" algn="l"/>
              </a:tabLst>
            </a:pPr>
            <a:r>
              <a:rPr b="1" dirty="0" smtClean="0">
                <a:latin typeface="Arial"/>
                <a:cs typeface="Arial"/>
              </a:rPr>
              <a:t>Neuron</a:t>
            </a:r>
            <a:r>
              <a:rPr b="1" spc="-30" dirty="0" smtClean="0">
                <a:latin typeface="Arial"/>
                <a:cs typeface="Arial"/>
              </a:rPr>
              <a:t>a</a:t>
            </a:r>
            <a:r>
              <a:rPr b="1" dirty="0" smtClean="0">
                <a:latin typeface="Arial"/>
                <a:cs typeface="Arial"/>
              </a:rPr>
              <a:t>l</a:t>
            </a:r>
            <a:r>
              <a:rPr lang="de-DE" b="1" dirty="0" smtClean="0">
                <a:latin typeface="Arial"/>
                <a:cs typeface="Arial"/>
              </a:rPr>
              <a:t> </a:t>
            </a:r>
            <a:r>
              <a:rPr b="1" spc="35" dirty="0" smtClean="0">
                <a:latin typeface="Arial"/>
                <a:cs typeface="Arial"/>
              </a:rPr>
              <a:t>N</a:t>
            </a:r>
            <a:r>
              <a:rPr b="1" spc="-30" dirty="0" smtClean="0">
                <a:latin typeface="Arial"/>
                <a:cs typeface="Arial"/>
              </a:rPr>
              <a:t>e</a:t>
            </a:r>
            <a:r>
              <a:rPr b="1" dirty="0" smtClean="0">
                <a:latin typeface="Arial"/>
                <a:cs typeface="Arial"/>
              </a:rPr>
              <a:t>tworks</a:t>
            </a:r>
            <a:r>
              <a:rPr b="1" dirty="0">
                <a:latin typeface="Arial"/>
                <a:cs typeface="Arial"/>
              </a:rPr>
              <a:t>	III  </a:t>
            </a:r>
            <a:r>
              <a:rPr b="1" spc="-5" dirty="0">
                <a:latin typeface="Arial"/>
                <a:cs typeface="Arial"/>
              </a:rPr>
              <a:t>practical	</a:t>
            </a:r>
            <a:r>
              <a:rPr b="1" dirty="0">
                <a:latin typeface="Arial"/>
                <a:cs typeface="Arial"/>
              </a:rPr>
              <a:t>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9100" y="1495425"/>
            <a:ext cx="7239000" cy="4798559"/>
          </a:xfrm>
        </p:spPr>
        <p:txBody>
          <a:bodyPr/>
          <a:lstStyle/>
          <a:p>
            <a:pPr marL="0" indent="0">
              <a:buNone/>
            </a:pPr>
            <a:r>
              <a:rPr lang="en-US" spc="5" dirty="0"/>
              <a:t>We </a:t>
            </a:r>
            <a:r>
              <a:rPr lang="en-US" spc="-5" dirty="0"/>
              <a:t>want </a:t>
            </a:r>
            <a:r>
              <a:rPr lang="en-US" dirty="0"/>
              <a:t>to deepen what </a:t>
            </a:r>
            <a:r>
              <a:rPr lang="en-US" spc="5" dirty="0"/>
              <a:t>we </a:t>
            </a:r>
            <a:r>
              <a:rPr lang="en-US" dirty="0"/>
              <a:t>have </a:t>
            </a:r>
            <a:r>
              <a:rPr lang="en-US" spc="-5" dirty="0"/>
              <a:t>learned </a:t>
            </a:r>
            <a:r>
              <a:rPr lang="en-US" dirty="0"/>
              <a:t>so far </a:t>
            </a:r>
            <a:r>
              <a:rPr lang="en-US" spc="-5" dirty="0"/>
              <a:t>and </a:t>
            </a:r>
            <a:r>
              <a:rPr lang="en-US" dirty="0"/>
              <a:t>do the </a:t>
            </a:r>
            <a:r>
              <a:rPr lang="en-US" spc="5" dirty="0"/>
              <a:t> </a:t>
            </a:r>
            <a:r>
              <a:rPr lang="en-US" spc="-5" dirty="0"/>
              <a:t>calculations</a:t>
            </a:r>
            <a:r>
              <a:rPr lang="en-US" dirty="0"/>
              <a:t> for</a:t>
            </a:r>
            <a:r>
              <a:rPr lang="en-US" spc="15" dirty="0"/>
              <a:t> </a:t>
            </a:r>
            <a:r>
              <a:rPr lang="en-US" dirty="0"/>
              <a:t>a</a:t>
            </a:r>
            <a:r>
              <a:rPr lang="en-US" spc="-10" dirty="0"/>
              <a:t> </a:t>
            </a:r>
            <a:r>
              <a:rPr lang="en-US" spc="-5" dirty="0"/>
              <a:t>neural</a:t>
            </a:r>
            <a:r>
              <a:rPr lang="en-US" dirty="0"/>
              <a:t> network </a:t>
            </a:r>
            <a:r>
              <a:rPr lang="en-US" spc="-5" dirty="0" smtClean="0"/>
              <a:t>manually.</a:t>
            </a:r>
            <a:endParaRPr lang="en-US" spc="5" dirty="0"/>
          </a:p>
          <a:p>
            <a:pPr marL="0" indent="0">
              <a:buNone/>
            </a:pPr>
            <a:r>
              <a:rPr lang="en-US" dirty="0" smtClean="0"/>
              <a:t>For</a:t>
            </a:r>
            <a:r>
              <a:rPr lang="en-US" spc="15" dirty="0" smtClean="0"/>
              <a:t> </a:t>
            </a:r>
            <a:r>
              <a:rPr lang="en-US" dirty="0"/>
              <a:t>this we</a:t>
            </a:r>
            <a:r>
              <a:rPr lang="en-US" spc="-10" dirty="0"/>
              <a:t> </a:t>
            </a:r>
            <a:r>
              <a:rPr lang="en-US" dirty="0"/>
              <a:t>use a </a:t>
            </a:r>
            <a:r>
              <a:rPr lang="en-US" spc="5" dirty="0"/>
              <a:t>very </a:t>
            </a:r>
            <a:r>
              <a:rPr lang="en-US" spc="-650" dirty="0"/>
              <a:t> </a:t>
            </a:r>
            <a:r>
              <a:rPr lang="en-US" spc="-5" dirty="0"/>
              <a:t>simple </a:t>
            </a:r>
            <a:r>
              <a:rPr lang="en-US" dirty="0"/>
              <a:t>network and at the same time show the </a:t>
            </a:r>
            <a:r>
              <a:rPr lang="en-US" spc="-5" dirty="0"/>
              <a:t>application </a:t>
            </a:r>
            <a:r>
              <a:rPr lang="en-US" dirty="0"/>
              <a:t>of a </a:t>
            </a:r>
            <a:r>
              <a:rPr lang="en-US" spc="5" dirty="0"/>
              <a:t> </a:t>
            </a:r>
            <a:r>
              <a:rPr lang="en-US" dirty="0"/>
              <a:t>non-graphic</a:t>
            </a:r>
            <a:r>
              <a:rPr lang="en-US" spc="-5" dirty="0"/>
              <a:t> task.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700" y="276225"/>
            <a:ext cx="6640496" cy="238596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765300" y="3095625"/>
            <a:ext cx="8219687" cy="3667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-5" dirty="0" smtClean="0">
                <a:latin typeface="Arial MT"/>
                <a:cs typeface="Arial MT"/>
              </a:rPr>
              <a:t>This network consists of only 5 </a:t>
            </a:r>
            <a:r>
              <a:rPr lang="en-US" sz="2400" spc="-5" dirty="0" smtClean="0">
                <a:latin typeface="Arial MT"/>
                <a:cs typeface="Arial MT"/>
              </a:rPr>
              <a:t>neurons.</a:t>
            </a:r>
            <a:br>
              <a:rPr lang="en-US" sz="2400" spc="-5" dirty="0" smtClean="0">
                <a:latin typeface="Arial MT"/>
                <a:cs typeface="Arial MT"/>
              </a:rPr>
            </a:br>
            <a:r>
              <a:rPr lang="en-US" sz="2400" spc="-5" dirty="0" smtClean="0">
                <a:latin typeface="Arial MT"/>
                <a:cs typeface="Arial MT"/>
              </a:rPr>
              <a:t>  </a:t>
            </a:r>
            <a:r>
              <a:rPr lang="en-US" dirty="0" smtClean="0"/>
              <a:t>• </a:t>
            </a:r>
            <a:r>
              <a:rPr lang="en-US" sz="2400" spc="-5" dirty="0" smtClean="0">
                <a:latin typeface="Arial MT"/>
                <a:cs typeface="Arial MT"/>
              </a:rPr>
              <a:t>2 </a:t>
            </a:r>
            <a:r>
              <a:rPr lang="en-US" sz="2400" spc="-5" dirty="0" smtClean="0">
                <a:latin typeface="Arial MT"/>
                <a:cs typeface="Arial MT"/>
              </a:rPr>
              <a:t>input </a:t>
            </a:r>
            <a:r>
              <a:rPr lang="en-US" sz="2400" spc="-5" dirty="0" smtClean="0">
                <a:latin typeface="Arial MT"/>
                <a:cs typeface="Arial MT"/>
              </a:rPr>
              <a:t>neuron</a:t>
            </a:r>
            <a:br>
              <a:rPr lang="en-US" sz="2400" spc="-5" dirty="0" smtClean="0">
                <a:latin typeface="Arial MT"/>
                <a:cs typeface="Arial MT"/>
              </a:rPr>
            </a:br>
            <a:r>
              <a:rPr lang="en-US" sz="2400" spc="-5" dirty="0" smtClean="0">
                <a:latin typeface="Arial MT"/>
                <a:cs typeface="Arial MT"/>
              </a:rPr>
              <a:t>  </a:t>
            </a:r>
            <a:r>
              <a:rPr lang="en-US" dirty="0" smtClean="0"/>
              <a:t>• </a:t>
            </a:r>
            <a:r>
              <a:rPr lang="en-US" sz="2400" spc="-5" dirty="0" smtClean="0">
                <a:latin typeface="Arial MT"/>
                <a:cs typeface="Arial MT"/>
              </a:rPr>
              <a:t>2 </a:t>
            </a:r>
            <a:r>
              <a:rPr lang="en-US" sz="2400" spc="-5" dirty="0" smtClean="0">
                <a:latin typeface="Arial MT"/>
                <a:cs typeface="Arial MT"/>
              </a:rPr>
              <a:t>neurons in a hidden </a:t>
            </a:r>
            <a:r>
              <a:rPr lang="en-US" sz="2400" spc="-5" dirty="0" smtClean="0">
                <a:latin typeface="Arial MT"/>
                <a:cs typeface="Arial MT"/>
              </a:rPr>
              <a:t>layer</a:t>
            </a:r>
            <a:br>
              <a:rPr lang="en-US" sz="2400" spc="-5" dirty="0" smtClean="0">
                <a:latin typeface="Arial MT"/>
                <a:cs typeface="Arial MT"/>
              </a:rPr>
            </a:br>
            <a:r>
              <a:rPr lang="en-US" sz="2400" spc="-5" dirty="0" smtClean="0">
                <a:latin typeface="Arial MT"/>
                <a:cs typeface="Arial MT"/>
              </a:rPr>
              <a:t>  </a:t>
            </a:r>
            <a:r>
              <a:rPr lang="en-US" dirty="0" smtClean="0"/>
              <a:t>• </a:t>
            </a:r>
            <a:r>
              <a:rPr lang="en-US" sz="2400" spc="-5" dirty="0" smtClean="0">
                <a:latin typeface="Arial MT"/>
                <a:cs typeface="Arial MT"/>
              </a:rPr>
              <a:t>1 </a:t>
            </a:r>
            <a:r>
              <a:rPr lang="en-US" sz="2400" spc="-5" dirty="0" smtClean="0">
                <a:latin typeface="Arial MT"/>
                <a:cs typeface="Arial MT"/>
              </a:rPr>
              <a:t>output neuron</a:t>
            </a:r>
          </a:p>
          <a:p>
            <a:pPr marL="12065" marR="5080">
              <a:lnSpc>
                <a:spcPts val="2870"/>
              </a:lnSpc>
              <a:spcBef>
                <a:spcPts val="2385"/>
              </a:spcBef>
            </a:pPr>
            <a:r>
              <a:rPr lang="en-US" sz="2400" spc="-5" dirty="0" smtClean="0">
                <a:latin typeface="Arial MT"/>
                <a:cs typeface="Arial MT"/>
              </a:rPr>
              <a:t>The network should read a person's</a:t>
            </a:r>
            <a:br>
              <a:rPr lang="en-US" sz="2400" spc="-5" dirty="0" smtClean="0">
                <a:latin typeface="Arial MT"/>
                <a:cs typeface="Arial MT"/>
              </a:rPr>
            </a:b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 </a:t>
            </a:r>
            <a:r>
              <a:rPr lang="en-US" dirty="0" smtClean="0"/>
              <a:t>• </a:t>
            </a:r>
            <a:r>
              <a:rPr lang="en-US" sz="2400" spc="-5" dirty="0" smtClean="0">
                <a:latin typeface="Arial MT"/>
                <a:cs typeface="Arial MT"/>
              </a:rPr>
              <a:t>weight </a:t>
            </a:r>
            <a:r>
              <a:rPr lang="en-US" sz="2400" spc="-5" dirty="0" smtClean="0">
                <a:latin typeface="Arial MT"/>
                <a:cs typeface="Arial MT"/>
              </a:rPr>
              <a:t>[kg] and</a:t>
            </a:r>
            <a:br>
              <a:rPr lang="en-US" sz="2400" spc="-5" dirty="0" smtClean="0">
                <a:latin typeface="Arial MT"/>
                <a:cs typeface="Arial MT"/>
              </a:rPr>
            </a:br>
            <a:r>
              <a:rPr lang="en-US" sz="2400" spc="-5" dirty="0" smtClean="0">
                <a:latin typeface="Arial MT"/>
                <a:cs typeface="Arial MT"/>
              </a:rPr>
              <a:t>  </a:t>
            </a:r>
            <a:r>
              <a:rPr lang="en-US" dirty="0" smtClean="0"/>
              <a:t>• </a:t>
            </a:r>
            <a:r>
              <a:rPr lang="en-US" sz="2400" spc="-5" dirty="0" smtClean="0">
                <a:latin typeface="Arial MT"/>
                <a:cs typeface="Arial MT"/>
              </a:rPr>
              <a:t>height </a:t>
            </a:r>
            <a:r>
              <a:rPr lang="en-US" sz="2400" spc="-5" dirty="0" smtClean="0">
                <a:latin typeface="Arial MT"/>
                <a:cs typeface="Arial MT"/>
              </a:rPr>
              <a:t>[</a:t>
            </a:r>
            <a:r>
              <a:rPr lang="en-US" sz="2400" spc="-5" dirty="0" smtClean="0">
                <a:latin typeface="Arial MT"/>
                <a:cs typeface="Arial MT"/>
              </a:rPr>
              <a:t>cm]</a:t>
            </a:r>
            <a:br>
              <a:rPr lang="en-US" sz="2400" spc="-5" dirty="0" smtClean="0">
                <a:latin typeface="Arial MT"/>
                <a:cs typeface="Arial MT"/>
              </a:rPr>
            </a:br>
            <a:r>
              <a:rPr lang="en-US" sz="2400" spc="-5" dirty="0" smtClean="0">
                <a:latin typeface="Arial MT"/>
                <a:cs typeface="Arial MT"/>
              </a:rPr>
              <a:t>into </a:t>
            </a:r>
            <a:r>
              <a:rPr lang="en-US" sz="2400" spc="-5" dirty="0" smtClean="0">
                <a:latin typeface="Arial MT"/>
                <a:cs typeface="Arial MT"/>
              </a:rPr>
              <a:t>the two input neurons.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900" y="504825"/>
            <a:ext cx="7193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output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neuron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should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give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likelyhood</a:t>
            </a:r>
            <a:r>
              <a:rPr sz="2400" dirty="0">
                <a:latin typeface="Arial MT"/>
                <a:cs typeface="Arial MT"/>
              </a:rPr>
              <a:t> that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corresponding </a:t>
            </a:r>
            <a:r>
              <a:rPr sz="2400" dirty="0">
                <a:latin typeface="Arial MT"/>
                <a:cs typeface="Arial MT"/>
              </a:rPr>
              <a:t>person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female.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Is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even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possible?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926" y="5762625"/>
            <a:ext cx="7772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Yes,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least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partially.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graph above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shows the distribution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weight</a:t>
            </a:r>
            <a:r>
              <a:rPr sz="2400" dirty="0">
                <a:latin typeface="Arial MT"/>
                <a:cs typeface="Arial MT"/>
              </a:rPr>
              <a:t> 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height </a:t>
            </a:r>
            <a:r>
              <a:rPr sz="2400" dirty="0">
                <a:latin typeface="Arial MT"/>
                <a:cs typeface="Arial MT"/>
              </a:rPr>
              <a:t>from a list of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500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random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people.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926" y="1800225"/>
            <a:ext cx="5560174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100" y="1419225"/>
            <a:ext cx="7239000" cy="375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sz="2400" spc="5" dirty="0">
                <a:latin typeface="Arial MT"/>
                <a:cs typeface="Arial MT"/>
              </a:rPr>
              <a:t>We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 see an </a:t>
            </a:r>
            <a:r>
              <a:rPr sz="2400" spc="-5" dirty="0">
                <a:latin typeface="Arial MT"/>
                <a:cs typeface="Arial MT"/>
              </a:rPr>
              <a:t>overlap</a:t>
            </a:r>
            <a:r>
              <a:rPr sz="2400" dirty="0">
                <a:latin typeface="Arial MT"/>
                <a:cs typeface="Arial MT"/>
              </a:rPr>
              <a:t> area </a:t>
            </a:r>
            <a:r>
              <a:rPr sz="2400" spc="5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no</a:t>
            </a:r>
            <a:r>
              <a:rPr sz="2400" dirty="0">
                <a:latin typeface="Arial MT"/>
                <a:cs typeface="Arial MT"/>
              </a:rPr>
              <a:t> good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predictions</a:t>
            </a:r>
            <a:r>
              <a:rPr sz="2400" dirty="0">
                <a:latin typeface="Arial MT"/>
                <a:cs typeface="Arial MT"/>
              </a:rPr>
              <a:t> will be </a:t>
            </a:r>
            <a:r>
              <a:rPr sz="2400" spc="-5" dirty="0">
                <a:latin typeface="Arial MT"/>
                <a:cs typeface="Arial MT"/>
              </a:rPr>
              <a:t>possible,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principle,</a:t>
            </a:r>
            <a:r>
              <a:rPr sz="2400" dirty="0">
                <a:latin typeface="Arial MT"/>
                <a:cs typeface="Arial MT"/>
              </a:rPr>
              <a:t> if</a:t>
            </a:r>
            <a:r>
              <a:rPr sz="2400" spc="5" dirty="0">
                <a:latin typeface="Arial MT"/>
                <a:cs typeface="Arial MT"/>
              </a:rPr>
              <a:t> it</a:t>
            </a:r>
            <a:r>
              <a:rPr sz="2400" dirty="0">
                <a:latin typeface="Arial MT"/>
                <a:cs typeface="Arial MT"/>
              </a:rPr>
              <a:t> 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only 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question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probabilities,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certain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prediction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 b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network should indicate in the output layer </a:t>
            </a:r>
            <a:r>
              <a:rPr sz="2400" spc="-5" dirty="0">
                <a:latin typeface="Arial MT"/>
                <a:cs typeface="Arial MT"/>
              </a:rPr>
              <a:t>whether </a:t>
            </a:r>
            <a:r>
              <a:rPr sz="2400" dirty="0">
                <a:latin typeface="Arial MT"/>
                <a:cs typeface="Arial MT"/>
              </a:rPr>
              <a:t>a woman </a:t>
            </a:r>
            <a:r>
              <a:rPr sz="2400" spc="-10" dirty="0">
                <a:latin typeface="Arial MT"/>
                <a:cs typeface="Arial MT"/>
              </a:rPr>
              <a:t>or </a:t>
            </a:r>
            <a:r>
              <a:rPr sz="2400" dirty="0">
                <a:latin typeface="Arial MT"/>
                <a:cs typeface="Arial MT"/>
              </a:rPr>
              <a:t>a m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suspected</a:t>
            </a:r>
            <a:r>
              <a:rPr sz="2400" spc="-5" dirty="0" smtClean="0">
                <a:latin typeface="Arial MT"/>
                <a:cs typeface="Arial MT"/>
              </a:rPr>
              <a:t>.</a:t>
            </a:r>
            <a:endParaRPr lang="de-DE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endParaRPr lang="de-DE" sz="2400" spc="-5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en-US" dirty="0" smtClean="0"/>
              <a:t>  • </a:t>
            </a:r>
            <a:r>
              <a:rPr sz="2400" spc="-5" dirty="0" smtClean="0">
                <a:latin typeface="Arial MT"/>
                <a:cs typeface="Arial MT"/>
              </a:rPr>
              <a:t>Values </a:t>
            </a:r>
            <a:r>
              <a:rPr sz="2400" dirty="0">
                <a:latin typeface="Arial MT"/>
                <a:cs typeface="Arial MT"/>
              </a:rPr>
              <a:t>close </a:t>
            </a:r>
            <a:r>
              <a:rPr sz="2400" spc="10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1 should indicate a </a:t>
            </a:r>
            <a:r>
              <a:rPr sz="2400" dirty="0" smtClean="0">
                <a:latin typeface="Arial MT"/>
                <a:cs typeface="Arial MT"/>
              </a:rPr>
              <a:t>woman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en-US" dirty="0" smtClean="0"/>
              <a:t>  • </a:t>
            </a:r>
            <a:r>
              <a:rPr lang="en-US" sz="2400" spc="-5" dirty="0">
                <a:latin typeface="Arial MT"/>
              </a:rPr>
              <a:t>V</a:t>
            </a:r>
            <a:r>
              <a:rPr sz="2400" spc="-5" dirty="0" smtClean="0">
                <a:latin typeface="Arial MT"/>
                <a:cs typeface="Arial MT"/>
              </a:rPr>
              <a:t>alues </a:t>
            </a:r>
            <a:r>
              <a:rPr sz="2400" spc="5" dirty="0">
                <a:latin typeface="Arial MT"/>
                <a:cs typeface="Arial MT"/>
              </a:rPr>
              <a:t>close </a:t>
            </a:r>
            <a:r>
              <a:rPr sz="2400" dirty="0">
                <a:latin typeface="Arial MT"/>
                <a:cs typeface="Arial MT"/>
              </a:rPr>
              <a:t>to 0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 smtClean="0">
                <a:latin typeface="Arial MT"/>
                <a:cs typeface="Arial MT"/>
              </a:rPr>
              <a:t>man</a:t>
            </a:r>
            <a:endParaRPr lang="de-DE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en-US" dirty="0" smtClean="0"/>
              <a:t>  • </a:t>
            </a:r>
            <a:r>
              <a:rPr sz="2400" spc="-5" dirty="0" smtClean="0">
                <a:latin typeface="Arial MT"/>
                <a:cs typeface="Arial MT"/>
              </a:rPr>
              <a:t>Values </a:t>
            </a:r>
            <a:r>
              <a:rPr sz="2400" dirty="0">
                <a:latin typeface="Arial MT"/>
                <a:cs typeface="Arial MT"/>
              </a:rPr>
              <a:t>around 0.5 </a:t>
            </a:r>
            <a:r>
              <a:rPr sz="2400" spc="5" dirty="0">
                <a:latin typeface="Arial MT"/>
                <a:cs typeface="Arial MT"/>
              </a:rPr>
              <a:t>are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intended</a:t>
            </a:r>
            <a:r>
              <a:rPr sz="2400" dirty="0">
                <a:latin typeface="Arial MT"/>
                <a:cs typeface="Arial MT"/>
              </a:rPr>
              <a:t> to show </a:t>
            </a:r>
            <a:r>
              <a:rPr sz="2400" spc="-10" dirty="0" smtClean="0">
                <a:latin typeface="Arial MT"/>
                <a:cs typeface="Arial MT"/>
              </a:rPr>
              <a:t>an</a:t>
            </a:r>
            <a:endParaRPr lang="de-DE" sz="24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de-DE" sz="2400" dirty="0">
                <a:latin typeface="Arial MT"/>
                <a:cs typeface="Arial MT"/>
              </a:rPr>
              <a:t> </a:t>
            </a:r>
            <a:r>
              <a:rPr lang="de-DE" sz="2400" dirty="0" smtClean="0">
                <a:latin typeface="Arial MT"/>
                <a:cs typeface="Arial MT"/>
              </a:rPr>
              <a:t>   </a:t>
            </a:r>
            <a:r>
              <a:rPr sz="2400" dirty="0" smtClean="0">
                <a:latin typeface="Arial MT"/>
                <a:cs typeface="Arial MT"/>
              </a:rPr>
              <a:t>indeterminate </a:t>
            </a:r>
            <a:r>
              <a:rPr sz="2400" spc="-5" dirty="0" smtClean="0">
                <a:latin typeface="Arial MT"/>
                <a:cs typeface="Arial MT"/>
              </a:rPr>
              <a:t>result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7700" y="3857625"/>
            <a:ext cx="71628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spcBef>
                <a:spcPts val="100"/>
              </a:spcBef>
            </a:pPr>
            <a:r>
              <a:rPr lang="en-US" dirty="0" smtClean="0"/>
              <a:t>  •  </a:t>
            </a:r>
            <a:r>
              <a:rPr sz="2400" dirty="0" smtClean="0">
                <a:latin typeface="Arial MT"/>
                <a:cs typeface="Arial MT"/>
              </a:rPr>
              <a:t>h1</a:t>
            </a:r>
            <a:r>
              <a:rPr sz="2400" spc="-1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 h2 </a:t>
            </a:r>
            <a:r>
              <a:rPr sz="2400" spc="5" dirty="0">
                <a:latin typeface="Arial MT"/>
                <a:cs typeface="Arial MT"/>
              </a:rPr>
              <a:t>are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 smtClean="0">
                <a:latin typeface="Arial MT"/>
                <a:cs typeface="Arial MT"/>
              </a:rPr>
              <a:t>activations</a:t>
            </a:r>
            <a:r>
              <a:rPr lang="de-DE" sz="2400" dirty="0">
                <a:latin typeface="Arial MT"/>
                <a:cs typeface="Arial MT"/>
              </a:rPr>
              <a:t/>
            </a:r>
            <a:br>
              <a:rPr lang="de-DE" sz="2400" dirty="0">
                <a:latin typeface="Arial MT"/>
                <a:cs typeface="Arial MT"/>
              </a:rPr>
            </a:br>
            <a:r>
              <a:rPr lang="de-DE" sz="2400" dirty="0" smtClean="0">
                <a:latin typeface="Arial MT"/>
                <a:cs typeface="Arial MT"/>
              </a:rPr>
              <a:t>   </a:t>
            </a:r>
            <a:r>
              <a:rPr sz="2400" dirty="0" smtClean="0">
                <a:latin typeface="Arial MT"/>
                <a:cs typeface="Arial MT"/>
              </a:rPr>
              <a:t>of</a:t>
            </a:r>
            <a:r>
              <a:rPr sz="2400" spc="30" dirty="0" smtClean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2 </a:t>
            </a:r>
            <a:r>
              <a:rPr sz="2400" spc="-5" dirty="0">
                <a:latin typeface="Arial MT"/>
                <a:cs typeface="Arial MT"/>
              </a:rPr>
              <a:t>inner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(hidden)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 smtClean="0">
                <a:latin typeface="Arial MT"/>
                <a:cs typeface="Arial MT"/>
              </a:rPr>
              <a:t>neurons</a:t>
            </a:r>
            <a:endParaRPr sz="24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en-US" dirty="0" smtClean="0"/>
              <a:t>  •  </a:t>
            </a:r>
            <a:r>
              <a:rPr sz="2400" dirty="0" smtClean="0">
                <a:latin typeface="Arial MT"/>
                <a:cs typeface="Arial MT"/>
              </a:rPr>
              <a:t>o1 </a:t>
            </a:r>
            <a:r>
              <a:rPr sz="2400" spc="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the output </a:t>
            </a:r>
            <a:r>
              <a:rPr sz="2400" spc="-10" dirty="0" smtClean="0">
                <a:latin typeface="Arial MT"/>
                <a:cs typeface="Arial MT"/>
              </a:rPr>
              <a:t>value</a:t>
            </a:r>
            <a:r>
              <a:rPr lang="de-DE" sz="2400" spc="-10" dirty="0" smtClean="0">
                <a:latin typeface="Arial MT"/>
                <a:cs typeface="Arial MT"/>
              </a:rPr>
              <a:t/>
            </a:r>
            <a:br>
              <a:rPr lang="de-DE" sz="2400" spc="-10" dirty="0" smtClean="0">
                <a:latin typeface="Arial MT"/>
                <a:cs typeface="Arial MT"/>
              </a:rPr>
            </a:br>
            <a:r>
              <a:rPr lang="de-DE" sz="2400" spc="-10" dirty="0" smtClean="0">
                <a:latin typeface="Arial MT"/>
                <a:cs typeface="Arial MT"/>
              </a:rPr>
              <a:t> </a:t>
            </a:r>
            <a:r>
              <a:rPr lang="en-US" dirty="0" smtClean="0"/>
              <a:t>•  </a:t>
            </a:r>
            <a:r>
              <a:rPr sz="2400" dirty="0" smtClean="0">
                <a:latin typeface="Arial MT"/>
                <a:cs typeface="Arial MT"/>
              </a:rPr>
              <a:t>w1-w6 </a:t>
            </a:r>
            <a:r>
              <a:rPr sz="2400" dirty="0">
                <a:latin typeface="Arial MT"/>
                <a:cs typeface="Arial MT"/>
              </a:rPr>
              <a:t>are the </a:t>
            </a:r>
            <a:r>
              <a:rPr sz="2400" spc="-5" dirty="0" smtClean="0">
                <a:latin typeface="Arial MT"/>
                <a:cs typeface="Arial MT"/>
              </a:rPr>
              <a:t>weights</a:t>
            </a:r>
            <a:endParaRPr lang="de-DE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de-DE" sz="2400" spc="-5" dirty="0" smtClean="0">
                <a:latin typeface="Arial MT"/>
                <a:cs typeface="Arial MT"/>
              </a:rPr>
              <a:t> </a:t>
            </a:r>
            <a:r>
              <a:rPr lang="en-US" dirty="0" smtClean="0"/>
              <a:t>•  </a:t>
            </a:r>
            <a:r>
              <a:rPr sz="2400" spc="-5" dirty="0" smtClean="0">
                <a:latin typeface="Arial MT"/>
                <a:cs typeface="Arial MT"/>
              </a:rPr>
              <a:t>b1-b3 </a:t>
            </a:r>
            <a:r>
              <a:rPr sz="2400" spc="5" dirty="0">
                <a:latin typeface="Arial MT"/>
                <a:cs typeface="Arial MT"/>
              </a:rPr>
              <a:t>are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dirty="0" smtClean="0">
                <a:latin typeface="Arial MT"/>
                <a:cs typeface="Arial MT"/>
              </a:rPr>
              <a:t>biases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endParaRPr lang="de-DE" sz="2400" spc="-655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sz="2400" dirty="0" err="1" smtClean="0">
                <a:latin typeface="Arial MT"/>
                <a:cs typeface="Arial MT"/>
              </a:rPr>
              <a:t>hr</a:t>
            </a:r>
            <a:r>
              <a:rPr sz="2400" dirty="0">
                <a:latin typeface="Arial MT"/>
                <a:cs typeface="Arial MT"/>
              </a:rPr>
              <a:t>, h2 and </a:t>
            </a:r>
            <a:r>
              <a:rPr sz="2400" spc="-10" dirty="0">
                <a:latin typeface="Arial MT"/>
                <a:cs typeface="Arial MT"/>
              </a:rPr>
              <a:t>o1 </a:t>
            </a:r>
            <a:r>
              <a:rPr sz="2400" spc="5" dirty="0">
                <a:latin typeface="Arial MT"/>
                <a:cs typeface="Arial MT"/>
              </a:rPr>
              <a:t>are </a:t>
            </a:r>
            <a:r>
              <a:rPr sz="2400" spc="-5" dirty="0">
                <a:latin typeface="Arial MT"/>
                <a:cs typeface="Arial MT"/>
              </a:rPr>
              <a:t>calculated </a:t>
            </a:r>
            <a:r>
              <a:rPr sz="2400" dirty="0">
                <a:latin typeface="Arial MT"/>
                <a:cs typeface="Arial MT"/>
              </a:rPr>
              <a:t>as shown </a:t>
            </a:r>
            <a:r>
              <a:rPr sz="2400" dirty="0" smtClean="0">
                <a:latin typeface="Arial MT"/>
                <a:cs typeface="Arial MT"/>
              </a:rPr>
              <a:t>above.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de-DE" sz="2400" dirty="0" smtClean="0">
                <a:latin typeface="Arial MT"/>
                <a:cs typeface="Arial MT"/>
              </a:rPr>
              <a:t/>
            </a:r>
            <a:br>
              <a:rPr lang="de-DE" sz="2400" dirty="0" smtClean="0">
                <a:latin typeface="Arial MT"/>
                <a:cs typeface="Arial MT"/>
              </a:rPr>
            </a:br>
            <a:endParaRPr lang="de-DE" sz="2400" dirty="0" smtClean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156" y="657225"/>
            <a:ext cx="8458343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12900" y="1495425"/>
            <a:ext cx="716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en-US" sz="2400" spc="5" dirty="0">
                <a:latin typeface="Arial MT"/>
                <a:cs typeface="Arial MT"/>
              </a:rPr>
              <a:t>We </a:t>
            </a:r>
            <a:r>
              <a:rPr lang="en-US" sz="2400" dirty="0">
                <a:latin typeface="Arial MT"/>
                <a:cs typeface="Arial MT"/>
              </a:rPr>
              <a:t>use the 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"restrict()" </a:t>
            </a:r>
            <a:r>
              <a:rPr lang="en-US" sz="2400" spc="-5" dirty="0">
                <a:latin typeface="Arial MT"/>
                <a:cs typeface="Arial MT"/>
              </a:rPr>
              <a:t>function </a:t>
            </a:r>
            <a:r>
              <a:rPr lang="en-US" sz="2400" dirty="0">
                <a:latin typeface="Arial MT"/>
                <a:cs typeface="Arial MT"/>
              </a:rPr>
              <a:t>so that </a:t>
            </a:r>
            <a:r>
              <a:rPr lang="en-US" sz="2400" spc="-5" dirty="0">
                <a:latin typeface="Arial MT"/>
                <a:cs typeface="Arial MT"/>
              </a:rPr>
              <a:t>the values </a:t>
            </a:r>
            <a:r>
              <a:rPr lang="en-US" sz="2400" spc="5" dirty="0">
                <a:latin typeface="Arial MT"/>
                <a:cs typeface="Arial MT"/>
              </a:rPr>
              <a:t>in </a:t>
            </a:r>
            <a:r>
              <a:rPr lang="en-US" sz="2400" dirty="0">
                <a:latin typeface="Arial MT"/>
                <a:cs typeface="Arial MT"/>
              </a:rPr>
              <a:t>the nodes </a:t>
            </a:r>
            <a:r>
              <a:rPr lang="en-US" sz="2400" spc="5" dirty="0">
                <a:latin typeface="Arial MT"/>
                <a:cs typeface="Arial MT"/>
              </a:rPr>
              <a:t>are </a:t>
            </a:r>
            <a:r>
              <a:rPr lang="en-US" sz="2400" spc="-5" dirty="0">
                <a:latin typeface="Arial MT"/>
                <a:cs typeface="Arial MT"/>
              </a:rPr>
              <a:t>always </a:t>
            </a:r>
            <a:r>
              <a:rPr lang="en-US" sz="2400" spc="5" dirty="0">
                <a:latin typeface="Arial MT"/>
                <a:cs typeface="Arial MT"/>
              </a:rPr>
              <a:t>in </a:t>
            </a:r>
            <a:r>
              <a:rPr lang="en-US" sz="2400" spc="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interval [-1, 1].</a:t>
            </a: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endParaRPr lang="en-US" sz="2400" spc="-5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en-US" sz="2400" spc="-5" dirty="0">
                <a:latin typeface="Arial MT"/>
                <a:cs typeface="Arial MT"/>
              </a:rPr>
              <a:t>Otherwise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 </a:t>
            </a:r>
            <a:r>
              <a:rPr lang="en-US" sz="2400" spc="-5" dirty="0">
                <a:latin typeface="Arial MT"/>
                <a:cs typeface="Arial MT"/>
              </a:rPr>
              <a:t>activations</a:t>
            </a:r>
            <a:r>
              <a:rPr lang="en-US" sz="2400" spc="2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could</a:t>
            </a:r>
            <a:r>
              <a:rPr lang="en-US" sz="2400" dirty="0">
                <a:latin typeface="Arial MT"/>
                <a:cs typeface="Arial MT"/>
              </a:rPr>
              <a:t> increase too 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much.</a:t>
            </a:r>
            <a:br>
              <a:rPr lang="en-US" sz="2400" dirty="0">
                <a:latin typeface="Arial MT"/>
                <a:cs typeface="Arial MT"/>
              </a:rPr>
            </a:br>
            <a:r>
              <a:rPr lang="en-US" sz="2400" dirty="0">
                <a:latin typeface="Arial MT"/>
                <a:cs typeface="Arial MT"/>
              </a:rPr>
              <a:t>Values that </a:t>
            </a:r>
            <a:r>
              <a:rPr lang="en-US" sz="2400" spc="5" dirty="0">
                <a:latin typeface="Arial MT"/>
                <a:cs typeface="Arial MT"/>
              </a:rPr>
              <a:t>are </a:t>
            </a:r>
            <a:r>
              <a:rPr lang="en-US" sz="2400" dirty="0">
                <a:latin typeface="Arial MT"/>
                <a:cs typeface="Arial MT"/>
              </a:rPr>
              <a:t>already between 0 and 1 </a:t>
            </a:r>
            <a:r>
              <a:rPr lang="en-US" sz="2400" spc="5" dirty="0">
                <a:latin typeface="Arial MT"/>
                <a:cs typeface="Arial MT"/>
              </a:rPr>
              <a:t>are </a:t>
            </a:r>
            <a:r>
              <a:rPr lang="en-US" sz="2400" spc="-5" dirty="0">
                <a:latin typeface="Arial MT"/>
                <a:cs typeface="Arial MT"/>
              </a:rPr>
              <a:t>hardly 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changed </a:t>
            </a:r>
            <a:r>
              <a:rPr lang="en-US" sz="2400" dirty="0">
                <a:latin typeface="Arial MT"/>
                <a:cs typeface="Arial MT"/>
              </a:rPr>
              <a:t>or</a:t>
            </a:r>
            <a:r>
              <a:rPr lang="en-US" sz="2400" spc="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not</a:t>
            </a:r>
            <a:r>
              <a:rPr lang="en-US" sz="2400" spc="-5" dirty="0">
                <a:latin typeface="Arial MT"/>
                <a:cs typeface="Arial MT"/>
              </a:rPr>
              <a:t> changed</a:t>
            </a:r>
            <a:r>
              <a:rPr lang="en-US" sz="2400" dirty="0">
                <a:latin typeface="Arial MT"/>
                <a:cs typeface="Arial MT"/>
              </a:rPr>
              <a:t> at</a:t>
            </a:r>
            <a:r>
              <a:rPr lang="en-US" sz="2400" spc="2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all,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values </a:t>
            </a:r>
            <a:r>
              <a:rPr lang="en-US" sz="2400" dirty="0">
                <a:latin typeface="Arial MT"/>
                <a:cs typeface="Arial MT"/>
              </a:rPr>
              <a:t>that</a:t>
            </a:r>
            <a:r>
              <a:rPr lang="en-US" sz="2400" spc="2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are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too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large or</a:t>
            </a:r>
            <a:r>
              <a:rPr lang="en-US" sz="2400" spc="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too 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small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are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compressed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spc="10" dirty="0">
                <a:latin typeface="Arial MT"/>
                <a:cs typeface="Arial MT"/>
              </a:rPr>
              <a:t>so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that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they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fall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within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desired</a:t>
            </a:r>
            <a:r>
              <a:rPr lang="en-US" sz="2400" spc="-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limits.</a:t>
            </a:r>
          </a:p>
        </p:txBody>
      </p:sp>
    </p:spTree>
    <p:extLst>
      <p:ext uri="{BB962C8B-B14F-4D97-AF65-F5344CB8AC3E}">
        <p14:creationId xmlns:p14="http://schemas.microsoft.com/office/powerpoint/2010/main" val="365612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2900" y="1724025"/>
            <a:ext cx="8501927" cy="47985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400" spc="-5" dirty="0">
                <a:latin typeface="Arial MT"/>
                <a:cs typeface="Arial MT"/>
              </a:rPr>
              <a:t>Advanced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content, </a:t>
            </a:r>
            <a:r>
              <a:rPr lang="en-US" sz="2400" spc="-5" dirty="0">
                <a:latin typeface="Arial MT"/>
                <a:cs typeface="Arial MT"/>
              </a:rPr>
              <a:t>training of the </a:t>
            </a:r>
            <a:r>
              <a:rPr lang="en-US" sz="2400" spc="-5" dirty="0">
                <a:latin typeface="Arial MT"/>
                <a:cs typeface="Arial MT"/>
              </a:rPr>
              <a:t>network: </a:t>
            </a:r>
            <a:r>
              <a:rPr lang="en-US" sz="2400" spc="-5" dirty="0" smtClean="0">
                <a:latin typeface="Arial MT"/>
                <a:cs typeface="Arial MT"/>
              </a:rPr>
              <a:t>training.pptx</a:t>
            </a:r>
            <a:endParaRPr lang="en-US" sz="2400" spc="-5" dirty="0">
              <a:latin typeface="Arial MT"/>
              <a:cs typeface="Arial MT"/>
            </a:endParaRPr>
          </a:p>
          <a:p>
            <a:pPr marL="12065" marR="866775" indent="0">
              <a:lnSpc>
                <a:spcPct val="100000"/>
              </a:lnSpc>
              <a:spcBef>
                <a:spcPts val="2280"/>
              </a:spcBef>
              <a:buNone/>
            </a:pPr>
            <a:r>
              <a:rPr lang="en-US" sz="2400" dirty="0">
                <a:latin typeface="Arial MT"/>
                <a:cs typeface="Arial MT"/>
              </a:rPr>
              <a:t>In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 simulator </a:t>
            </a:r>
            <a:r>
              <a:rPr lang="en-US" sz="2400" dirty="0" smtClean="0">
                <a:latin typeface="Arial MT"/>
                <a:cs typeface="Arial MT"/>
              </a:rPr>
              <a:t>(</a:t>
            </a:r>
            <a:r>
              <a:rPr lang="en-US" sz="2400" dirty="0">
                <a:latin typeface="Arial MT"/>
                <a:cs typeface="Arial MT"/>
              </a:rPr>
              <a:t>see </a:t>
            </a:r>
            <a:r>
              <a:rPr lang="en-US" sz="2400" dirty="0" smtClean="0">
                <a:latin typeface="Arial MT"/>
                <a:cs typeface="Arial MT"/>
              </a:rPr>
              <a:t>index.html in the folder simulator) </a:t>
            </a:r>
            <a:r>
              <a:rPr lang="en-US" sz="2400" dirty="0">
                <a:latin typeface="Arial MT"/>
                <a:cs typeface="Arial MT"/>
              </a:rPr>
              <a:t>you </a:t>
            </a:r>
            <a:r>
              <a:rPr lang="en-US" sz="2400" dirty="0">
                <a:latin typeface="Arial MT"/>
                <a:cs typeface="Arial MT"/>
              </a:rPr>
              <a:t>can try out the response of the network  yourself for </a:t>
            </a:r>
            <a:r>
              <a:rPr lang="en-US" sz="2400" dirty="0">
                <a:latin typeface="Arial MT"/>
                <a:cs typeface="Arial MT"/>
              </a:rPr>
              <a:t>different inputs.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50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276225"/>
            <a:ext cx="8601669" cy="1461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</a:t>
            </a:r>
            <a:r>
              <a:rPr spc="-30" dirty="0"/>
              <a:t>n</a:t>
            </a:r>
            <a:r>
              <a:rPr dirty="0"/>
              <a:t>ks</a:t>
            </a:r>
          </a:p>
        </p:txBody>
      </p:sp>
      <p:sp>
        <p:nvSpPr>
          <p:cNvPr id="5" name="Rechteck 4"/>
          <p:cNvSpPr/>
          <p:nvPr/>
        </p:nvSpPr>
        <p:spPr>
          <a:xfrm>
            <a:off x="1536700" y="1700033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for </a:t>
            </a:r>
            <a:r>
              <a:rPr lang="en-US" sz="2400" dirty="0" smtClean="0"/>
              <a:t>Beginners, an </a:t>
            </a:r>
            <a:r>
              <a:rPr lang="en-US" sz="2400" dirty="0"/>
              <a:t>Introduction to Neural </a:t>
            </a:r>
            <a:r>
              <a:rPr lang="en-US" sz="2400" dirty="0" smtClean="0"/>
              <a:t>Networks: 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https://towardsdatascience.com/machine-learning-forbeginners-an- 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introduction-to-neural-networksd49f22d238f9</a:t>
            </a:r>
          </a:p>
          <a:p>
            <a:endParaRPr lang="en-US" sz="2400" dirty="0"/>
          </a:p>
          <a:p>
            <a:r>
              <a:rPr lang="en-US" sz="2400" dirty="0"/>
              <a:t>Like above on the author's </a:t>
            </a:r>
            <a:r>
              <a:rPr lang="en-US" sz="2400" dirty="0" smtClean="0"/>
              <a:t>page:</a:t>
            </a:r>
          </a:p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https://victorzhou.com/blog/intro-to-neu  networks/</a:t>
            </a:r>
          </a:p>
          <a:p>
            <a:endParaRPr lang="en-US" sz="2400" dirty="0" smtClean="0"/>
          </a:p>
          <a:p>
            <a:r>
              <a:rPr lang="en-US" sz="2400" dirty="0" smtClean="0"/>
              <a:t>Source </a:t>
            </a:r>
            <a:r>
              <a:rPr lang="en-US" sz="2400" dirty="0"/>
              <a:t>of weight </a:t>
            </a:r>
            <a:r>
              <a:rPr lang="en-US" sz="2400" dirty="0" smtClean="0"/>
              <a:t>data:</a:t>
            </a: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www.kaggle.com/</a:t>
            </a:r>
            <a:endParaRPr lang="en-US" sz="2400" dirty="0" smtClean="0"/>
          </a:p>
          <a:p>
            <a:r>
              <a:rPr lang="de-DE" sz="2400" dirty="0" smtClean="0"/>
              <a:t> </a:t>
            </a:r>
            <a:r>
              <a:rPr lang="de-DE" sz="2400" dirty="0" err="1" smtClean="0"/>
              <a:t>vc</a:t>
            </a:r>
            <a:endParaRPr lang="en-US" sz="2400" dirty="0"/>
          </a:p>
          <a:p>
            <a:r>
              <a:rPr lang="en-US" sz="2400" dirty="0" smtClean="0"/>
              <a:t>Python </a:t>
            </a:r>
            <a:r>
              <a:rPr lang="en-US" sz="2400" dirty="0"/>
              <a:t>program of this </a:t>
            </a:r>
            <a:r>
              <a:rPr lang="en-US" sz="2400" dirty="0" smtClean="0"/>
              <a:t>network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6"/>
                </a:solidFill>
              </a:rPr>
              <a:t>simple_nn.py</a:t>
            </a:r>
          </a:p>
          <a:p>
            <a:r>
              <a:rPr lang="en-US" sz="2400" dirty="0"/>
              <a:t>Another version with "leaky </a:t>
            </a:r>
            <a:r>
              <a:rPr lang="en-US" sz="2400" dirty="0" err="1"/>
              <a:t>ReLU</a:t>
            </a:r>
            <a:r>
              <a:rPr lang="en-US" sz="2400" dirty="0"/>
              <a:t>" instead of sigmoid: </a:t>
            </a:r>
            <a:r>
              <a:rPr lang="en-US" sz="2400" dirty="0">
                <a:solidFill>
                  <a:schemeClr val="accent6"/>
                </a:solidFill>
              </a:rPr>
              <a:t>simple_nn_leaky_relu.py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</Words>
  <Application>Microsoft Office PowerPoint</Application>
  <PresentationFormat>Benutzerdefiniert</PresentationFormat>
  <Paragraphs>36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Calibri Light</vt:lpstr>
      <vt:lpstr>Poppins</vt:lpstr>
      <vt:lpstr>Benutzerdefiniertes Design</vt:lpstr>
      <vt:lpstr>1_Benutzerdefiniertes Design</vt:lpstr>
      <vt:lpstr>Neuronal Networks III  practical Example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Neural Networks III - practical Example.docx</dc:title>
  <dc:creator>hausmeister</dc:creator>
  <cp:lastModifiedBy>hausmeister</cp:lastModifiedBy>
  <cp:revision>14</cp:revision>
  <dcterms:created xsi:type="dcterms:W3CDTF">2023-01-10T08:13:58Z</dcterms:created>
  <dcterms:modified xsi:type="dcterms:W3CDTF">2023-01-19T10:10:15Z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LastSaved">
    <vt:filetime>2023-01-10T00:00:00Z</vt:filetime>
  </property>
</Properties>
</file>