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0693400" cy="7562850"/>
  <p:notesSz cx="10693400" cy="75628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437" y="6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31951" y="333259"/>
            <a:ext cx="9429496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31951" y="1473211"/>
            <a:ext cx="9429496" cy="2511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55598" y="878853"/>
            <a:ext cx="2876805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600" b="1" spc="-5" dirty="0">
                <a:latin typeface="Arial"/>
                <a:cs typeface="Arial"/>
              </a:rPr>
              <a:t>Training</a:t>
            </a:r>
            <a:endParaRPr sz="36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46455" y="1601227"/>
            <a:ext cx="6496050" cy="1046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5" dirty="0">
                <a:latin typeface="Arial MT"/>
                <a:cs typeface="Arial MT"/>
              </a:rPr>
              <a:t>We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had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left</a:t>
            </a:r>
            <a:r>
              <a:rPr sz="2400" spc="2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out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area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of</a:t>
            </a:r>
            <a:r>
              <a:rPr sz="2400" spc="-5" dirty="0">
                <a:latin typeface="Arial MT"/>
                <a:cs typeface="Arial MT"/>
              </a:rPr>
              <a:t> training</a:t>
            </a:r>
            <a:r>
              <a:rPr sz="2400" spc="2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until now.</a:t>
            </a:r>
            <a:endParaRPr sz="24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2280"/>
              </a:spcBef>
            </a:pPr>
            <a:r>
              <a:rPr sz="2400" spc="-5" dirty="0">
                <a:latin typeface="Arial MT"/>
                <a:cs typeface="Arial MT"/>
              </a:rPr>
              <a:t>The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network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is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fed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with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sample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data</a:t>
            </a:r>
            <a:r>
              <a:rPr sz="2400" spc="2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for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training.</a:t>
            </a:r>
            <a:endParaRPr sz="2400">
              <a:latin typeface="Arial MT"/>
              <a:cs typeface="Arial MT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9706351"/>
              </p:ext>
            </p:extLst>
          </p:nvPr>
        </p:nvGraphicFramePr>
        <p:xfrm>
          <a:off x="1100551" y="2942765"/>
          <a:ext cx="3603623" cy="11871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804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48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66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83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34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0411">
                <a:tc>
                  <a:txBody>
                    <a:bodyPr/>
                    <a:lstStyle/>
                    <a:p>
                      <a:pPr marL="31750">
                        <a:lnSpc>
                          <a:spcPts val="1845"/>
                        </a:lnSpc>
                      </a:pPr>
                      <a:r>
                        <a:rPr sz="1950" spc="-5" dirty="0">
                          <a:latin typeface="Consolas"/>
                          <a:cs typeface="Consolas"/>
                        </a:rPr>
                        <a:t>["f",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84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60,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84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165]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ts val="184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#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845"/>
                        </a:lnSpc>
                      </a:pPr>
                      <a:r>
                        <a:rPr sz="1950" spc="-5" dirty="0">
                          <a:latin typeface="Consolas"/>
                          <a:cs typeface="Consolas"/>
                        </a:rPr>
                        <a:t>Alice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3181">
                <a:tc>
                  <a:txBody>
                    <a:bodyPr/>
                    <a:lstStyle/>
                    <a:p>
                      <a:pPr marL="31750">
                        <a:lnSpc>
                          <a:spcPts val="2095"/>
                        </a:lnSpc>
                      </a:pPr>
                      <a:r>
                        <a:rPr sz="1950" spc="-5" dirty="0">
                          <a:latin typeface="Consolas"/>
                          <a:cs typeface="Consolas"/>
                        </a:rPr>
                        <a:t>["m",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209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73,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209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183]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ts val="209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#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209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Bob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3182">
                <a:tc>
                  <a:txBody>
                    <a:bodyPr/>
                    <a:lstStyle/>
                    <a:p>
                      <a:pPr marL="31750">
                        <a:lnSpc>
                          <a:spcPts val="2100"/>
                        </a:lnSpc>
                      </a:pPr>
                      <a:r>
                        <a:rPr sz="1950" spc="-5" dirty="0">
                          <a:latin typeface="Consolas"/>
                          <a:cs typeface="Consolas"/>
                        </a:rPr>
                        <a:t>["m",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2100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69,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2100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178]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ts val="2100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#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2100"/>
                        </a:lnSpc>
                      </a:pPr>
                      <a:r>
                        <a:rPr sz="1950" spc="-5" dirty="0">
                          <a:latin typeface="Consolas"/>
                          <a:cs typeface="Consolas"/>
                        </a:rPr>
                        <a:t>Charlie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411">
                <a:tc>
                  <a:txBody>
                    <a:bodyPr/>
                    <a:lstStyle/>
                    <a:p>
                      <a:pPr marL="31750">
                        <a:lnSpc>
                          <a:spcPts val="2095"/>
                        </a:lnSpc>
                      </a:pPr>
                      <a:r>
                        <a:rPr sz="1950" spc="-5" dirty="0">
                          <a:latin typeface="Consolas"/>
                          <a:cs typeface="Consolas"/>
                        </a:rPr>
                        <a:t>["f",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209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54,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209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152]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ts val="209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#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2095"/>
                        </a:lnSpc>
                      </a:pPr>
                      <a:r>
                        <a:rPr sz="1950" spc="-5" dirty="0">
                          <a:latin typeface="Consolas"/>
                          <a:cs typeface="Consolas"/>
                        </a:rPr>
                        <a:t>Diana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846455" y="4448059"/>
            <a:ext cx="701484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 marR="5080" indent="-635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Arial MT"/>
                <a:cs typeface="Arial MT"/>
              </a:rPr>
              <a:t>The </a:t>
            </a:r>
            <a:r>
              <a:rPr sz="2400" dirty="0">
                <a:latin typeface="Arial MT"/>
                <a:cs typeface="Arial MT"/>
              </a:rPr>
              <a:t>data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spc="5" dirty="0">
                <a:latin typeface="Arial MT"/>
                <a:cs typeface="Arial MT"/>
              </a:rPr>
              <a:t>are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marked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with "m"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(male)</a:t>
            </a:r>
            <a:r>
              <a:rPr sz="2400" spc="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or</a:t>
            </a:r>
            <a:r>
              <a:rPr sz="2400" spc="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"f"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(female).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This </a:t>
            </a:r>
            <a:r>
              <a:rPr sz="2400" dirty="0">
                <a:latin typeface="Arial MT"/>
                <a:cs typeface="Arial MT"/>
              </a:rPr>
              <a:t>is called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supervised learning.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7500" y="733425"/>
            <a:ext cx="5171949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Overall,</a:t>
            </a:r>
            <a:r>
              <a:rPr spc="-30" dirty="0"/>
              <a:t> </a:t>
            </a:r>
            <a:r>
              <a:rPr dirty="0"/>
              <a:t>we</a:t>
            </a:r>
            <a:r>
              <a:rPr spc="-40" dirty="0"/>
              <a:t> </a:t>
            </a:r>
            <a:r>
              <a:rPr lang="de-DE" spc="-40" dirty="0" err="1" smtClean="0"/>
              <a:t>can</a:t>
            </a:r>
            <a:r>
              <a:rPr lang="de-DE" spc="-40" dirty="0" smtClean="0"/>
              <a:t> </a:t>
            </a:r>
            <a:r>
              <a:rPr spc="-5" dirty="0" smtClean="0"/>
              <a:t>distinguish</a:t>
            </a:r>
            <a:r>
              <a:rPr spc="-5" dirty="0"/>
              <a:t>: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7500" y="1343025"/>
            <a:ext cx="10134600" cy="5257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99414" y="703598"/>
            <a:ext cx="3609086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b="1" dirty="0" smtClean="0"/>
              <a:t>Implementation</a:t>
            </a:r>
            <a:endParaRPr sz="3600" b="1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99414" y="2028825"/>
            <a:ext cx="8943086" cy="1805623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8415" marR="5080" indent="-6350">
              <a:lnSpc>
                <a:spcPts val="2870"/>
              </a:lnSpc>
              <a:spcBef>
                <a:spcPts val="200"/>
              </a:spcBef>
            </a:pPr>
            <a:r>
              <a:rPr sz="2400" spc="-5" dirty="0">
                <a:latin typeface="Arial MT"/>
                <a:cs typeface="Arial MT"/>
              </a:rPr>
              <a:t>The technical </a:t>
            </a:r>
            <a:r>
              <a:rPr sz="2400" dirty="0">
                <a:latin typeface="Arial MT"/>
                <a:cs typeface="Arial MT"/>
              </a:rPr>
              <a:t>implementation, we </a:t>
            </a:r>
            <a:r>
              <a:rPr sz="2400" spc="-5" dirty="0">
                <a:latin typeface="Arial MT"/>
                <a:cs typeface="Arial MT"/>
              </a:rPr>
              <a:t>want </a:t>
            </a:r>
            <a:r>
              <a:rPr sz="2400" dirty="0">
                <a:latin typeface="Arial MT"/>
                <a:cs typeface="Arial MT"/>
              </a:rPr>
              <a:t>to </a:t>
            </a:r>
            <a:r>
              <a:rPr sz="2400" spc="-5" dirty="0">
                <a:latin typeface="Arial MT"/>
                <a:cs typeface="Arial MT"/>
              </a:rPr>
              <a:t>explain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here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only very</a:t>
            </a:r>
            <a:r>
              <a:rPr sz="2400" spc="-5" dirty="0">
                <a:latin typeface="Arial MT"/>
                <a:cs typeface="Arial MT"/>
              </a:rPr>
              <a:t> briefly</a:t>
            </a:r>
            <a:r>
              <a:rPr sz="2400" dirty="0">
                <a:latin typeface="Arial MT"/>
                <a:cs typeface="Arial MT"/>
              </a:rPr>
              <a:t> and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not </a:t>
            </a:r>
            <a:r>
              <a:rPr sz="2400" spc="5" dirty="0">
                <a:latin typeface="Arial MT"/>
                <a:cs typeface="Arial MT"/>
              </a:rPr>
              <a:t>in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detail:</a:t>
            </a:r>
          </a:p>
          <a:p>
            <a:pPr marL="18415" marR="308610" indent="-6350">
              <a:lnSpc>
                <a:spcPct val="100000"/>
              </a:lnSpc>
              <a:spcBef>
                <a:spcPts val="2210"/>
              </a:spcBef>
            </a:pPr>
            <a:r>
              <a:rPr sz="2400" spc="-5" dirty="0">
                <a:latin typeface="Arial MT"/>
                <a:cs typeface="Arial MT"/>
              </a:rPr>
              <a:t>Initially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spc="5" dirty="0">
                <a:latin typeface="Arial MT"/>
                <a:cs typeface="Arial MT"/>
              </a:rPr>
              <a:t>all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weights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and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biases</a:t>
            </a:r>
            <a:r>
              <a:rPr sz="2400" spc="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are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assigned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randomly.</a:t>
            </a:r>
          </a:p>
          <a:p>
            <a:pPr marL="18415" marR="614045" indent="-6350">
              <a:lnSpc>
                <a:spcPts val="2870"/>
              </a:lnSpc>
              <a:spcBef>
                <a:spcPts val="114"/>
              </a:spcBef>
            </a:pPr>
            <a:r>
              <a:rPr sz="2400" dirty="0">
                <a:latin typeface="Arial MT"/>
                <a:cs typeface="Arial MT"/>
              </a:rPr>
              <a:t>An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error</a:t>
            </a:r>
            <a:r>
              <a:rPr sz="2400" spc="-5" dirty="0">
                <a:latin typeface="Arial MT"/>
                <a:cs typeface="Arial MT"/>
              </a:rPr>
              <a:t> value </a:t>
            </a:r>
            <a:r>
              <a:rPr sz="2400" dirty="0">
                <a:latin typeface="Arial MT"/>
                <a:cs typeface="Arial MT"/>
              </a:rPr>
              <a:t>can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be</a:t>
            </a:r>
            <a:r>
              <a:rPr sz="2400" spc="-5" dirty="0">
                <a:latin typeface="Arial MT"/>
                <a:cs typeface="Arial MT"/>
              </a:rPr>
              <a:t> assigned</a:t>
            </a:r>
            <a:r>
              <a:rPr sz="2400" spc="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each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such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combination.</a:t>
            </a:r>
            <a:endParaRPr sz="24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6295" y="1806321"/>
            <a:ext cx="71615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The </a:t>
            </a:r>
            <a:r>
              <a:rPr dirty="0"/>
              <a:t>mean</a:t>
            </a:r>
            <a:r>
              <a:rPr spc="-5" dirty="0"/>
              <a:t> squared </a:t>
            </a:r>
            <a:r>
              <a:rPr dirty="0"/>
              <a:t>error</a:t>
            </a:r>
            <a:r>
              <a:rPr spc="-5" dirty="0"/>
              <a:t> (MSE)</a:t>
            </a:r>
            <a:r>
              <a:rPr spc="10" dirty="0"/>
              <a:t> </a:t>
            </a:r>
            <a:r>
              <a:rPr dirty="0"/>
              <a:t>is</a:t>
            </a:r>
            <a:r>
              <a:rPr spc="-5" dirty="0"/>
              <a:t> </a:t>
            </a:r>
            <a:r>
              <a:rPr dirty="0"/>
              <a:t>often</a:t>
            </a:r>
            <a:r>
              <a:rPr spc="-5" dirty="0"/>
              <a:t> </a:t>
            </a:r>
            <a:r>
              <a:rPr dirty="0"/>
              <a:t>used for</a:t>
            </a:r>
            <a:r>
              <a:rPr spc="10" dirty="0"/>
              <a:t> </a:t>
            </a:r>
            <a:r>
              <a:rPr dirty="0"/>
              <a:t>this.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36295" y="5724525"/>
            <a:ext cx="7177405" cy="14859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15" marR="5080" indent="-6350">
              <a:lnSpc>
                <a:spcPct val="99700"/>
              </a:lnSpc>
              <a:spcBef>
                <a:spcPts val="105"/>
              </a:spcBef>
            </a:pPr>
            <a:r>
              <a:rPr sz="2400" dirty="0">
                <a:latin typeface="Arial MT"/>
                <a:cs typeface="Arial MT"/>
              </a:rPr>
              <a:t>n </a:t>
            </a:r>
            <a:r>
              <a:rPr sz="2400" spc="-5" dirty="0">
                <a:latin typeface="Arial MT"/>
                <a:cs typeface="Arial MT"/>
              </a:rPr>
              <a:t>observations </a:t>
            </a:r>
            <a:r>
              <a:rPr sz="2400" dirty="0">
                <a:latin typeface="Arial MT"/>
                <a:cs typeface="Arial MT"/>
              </a:rPr>
              <a:t>were made. In each case, the 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difference between the </a:t>
            </a:r>
            <a:r>
              <a:rPr sz="2400" spc="-5" dirty="0">
                <a:latin typeface="Arial MT"/>
                <a:cs typeface="Arial MT"/>
              </a:rPr>
              <a:t>expected value </a:t>
            </a:r>
            <a:r>
              <a:rPr sz="2400" dirty="0">
                <a:latin typeface="Arial MT"/>
                <a:cs typeface="Arial MT"/>
              </a:rPr>
              <a:t>("f"=1, "m"=0) </a:t>
            </a:r>
            <a:r>
              <a:rPr sz="2400" spc="-66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and </a:t>
            </a:r>
            <a:r>
              <a:rPr sz="2400" dirty="0">
                <a:latin typeface="Arial MT"/>
                <a:cs typeface="Arial MT"/>
              </a:rPr>
              <a:t>the observed value </a:t>
            </a:r>
            <a:r>
              <a:rPr sz="2400" spc="5" dirty="0">
                <a:latin typeface="Arial MT"/>
                <a:cs typeface="Arial MT"/>
              </a:rPr>
              <a:t>is </a:t>
            </a:r>
            <a:r>
              <a:rPr sz="2400" spc="-5" dirty="0">
                <a:latin typeface="Arial MT"/>
                <a:cs typeface="Arial MT"/>
              </a:rPr>
              <a:t>squared. </a:t>
            </a:r>
            <a:r>
              <a:rPr sz="2400" dirty="0">
                <a:latin typeface="Arial MT"/>
                <a:cs typeface="Arial MT"/>
              </a:rPr>
              <a:t>Then all </a:t>
            </a:r>
            <a:r>
              <a:rPr sz="2400" spc="-5" dirty="0">
                <a:latin typeface="Arial MT"/>
                <a:cs typeface="Arial MT"/>
              </a:rPr>
              <a:t>values </a:t>
            </a:r>
            <a:r>
              <a:rPr sz="2400" dirty="0">
                <a:latin typeface="Arial MT"/>
                <a:cs typeface="Arial MT"/>
              </a:rPr>
              <a:t> are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summed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and the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sum</a:t>
            </a:r>
            <a:r>
              <a:rPr sz="2400" spc="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is</a:t>
            </a:r>
            <a:r>
              <a:rPr sz="2400" spc="-5" dirty="0">
                <a:latin typeface="Arial MT"/>
                <a:cs typeface="Arial MT"/>
              </a:rPr>
              <a:t> divided</a:t>
            </a:r>
            <a:r>
              <a:rPr sz="2400" dirty="0">
                <a:latin typeface="Arial MT"/>
                <a:cs typeface="Arial MT"/>
              </a:rPr>
              <a:t> by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n.</a:t>
            </a:r>
            <a:endParaRPr sz="2400">
              <a:latin typeface="Arial MT"/>
              <a:cs typeface="Arial MT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38922" y="2425367"/>
            <a:ext cx="4188608" cy="2667281"/>
          </a:xfrm>
          <a:prstGeom prst="rect">
            <a:avLst/>
          </a:prstGeom>
        </p:spPr>
      </p:pic>
      <p:sp>
        <p:nvSpPr>
          <p:cNvPr id="5" name="object 2"/>
          <p:cNvSpPr txBox="1">
            <a:spLocks/>
          </p:cNvSpPr>
          <p:nvPr/>
        </p:nvSpPr>
        <p:spPr>
          <a:xfrm>
            <a:off x="939799" y="809625"/>
            <a:ext cx="705802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Arial MT"/>
                <a:ea typeface="+mj-ea"/>
                <a:cs typeface="Arial MT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en-US" sz="3600" b="1" kern="0" spc="-5" dirty="0" smtClean="0"/>
              <a:t>How to calculate the error value</a:t>
            </a:r>
            <a:endParaRPr lang="en-US" sz="3600" b="1" kern="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9900" y="5838825"/>
            <a:ext cx="9439149" cy="149079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15" marR="5080" indent="-6350" algn="just">
              <a:lnSpc>
                <a:spcPct val="99800"/>
              </a:lnSpc>
              <a:spcBef>
                <a:spcPts val="105"/>
              </a:spcBef>
            </a:pPr>
            <a:r>
              <a:rPr sz="2400" spc="-5" dirty="0">
                <a:latin typeface="Arial MT"/>
                <a:cs typeface="Arial MT"/>
              </a:rPr>
              <a:t>Together </a:t>
            </a:r>
            <a:r>
              <a:rPr sz="2400" dirty="0">
                <a:latin typeface="Arial MT"/>
                <a:cs typeface="Arial MT"/>
              </a:rPr>
              <a:t>with the error </a:t>
            </a:r>
            <a:r>
              <a:rPr sz="2400" spc="-5" dirty="0">
                <a:latin typeface="Arial MT"/>
                <a:cs typeface="Arial MT"/>
              </a:rPr>
              <a:t>value, </a:t>
            </a:r>
            <a:r>
              <a:rPr sz="2400" dirty="0">
                <a:latin typeface="Arial MT"/>
                <a:cs typeface="Arial MT"/>
              </a:rPr>
              <a:t>the parameters span an </a:t>
            </a:r>
            <a:r>
              <a:rPr sz="2400" spc="-66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n-dimensional </a:t>
            </a:r>
            <a:r>
              <a:rPr sz="2400" dirty="0">
                <a:latin typeface="Arial MT"/>
                <a:cs typeface="Arial MT"/>
              </a:rPr>
              <a:t>plane. </a:t>
            </a:r>
            <a:r>
              <a:rPr sz="2400" spc="10" dirty="0">
                <a:latin typeface="Arial MT"/>
                <a:cs typeface="Arial MT"/>
              </a:rPr>
              <a:t>To </a:t>
            </a:r>
            <a:r>
              <a:rPr sz="2400" dirty="0">
                <a:latin typeface="Arial MT"/>
                <a:cs typeface="Arial MT"/>
              </a:rPr>
              <a:t>illustrate, </a:t>
            </a:r>
            <a:r>
              <a:rPr sz="2400" spc="-5" dirty="0">
                <a:latin typeface="Arial MT"/>
                <a:cs typeface="Arial MT"/>
              </a:rPr>
              <a:t>here </a:t>
            </a:r>
            <a:r>
              <a:rPr sz="2400" dirty="0">
                <a:latin typeface="Arial MT"/>
                <a:cs typeface="Arial MT"/>
              </a:rPr>
              <a:t>is </a:t>
            </a:r>
            <a:r>
              <a:rPr sz="2400" spc="-5" dirty="0">
                <a:latin typeface="Arial MT"/>
                <a:cs typeface="Arial MT"/>
              </a:rPr>
              <a:t>the </a:t>
            </a:r>
            <a:r>
              <a:rPr sz="2400" dirty="0">
                <a:latin typeface="Arial MT"/>
                <a:cs typeface="Arial MT"/>
              </a:rPr>
              <a:t>case for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only </a:t>
            </a:r>
            <a:r>
              <a:rPr sz="2400" dirty="0">
                <a:latin typeface="Arial MT"/>
                <a:cs typeface="Arial MT"/>
              </a:rPr>
              <a:t>2 parameters.</a:t>
            </a:r>
          </a:p>
          <a:p>
            <a:pPr marL="18415" marR="632460" indent="-6350" algn="just">
              <a:lnSpc>
                <a:spcPct val="100000"/>
              </a:lnSpc>
              <a:spcBef>
                <a:spcPts val="10"/>
              </a:spcBef>
            </a:pPr>
            <a:r>
              <a:rPr sz="2400" spc="-5" dirty="0">
                <a:latin typeface="Arial MT"/>
                <a:cs typeface="Arial MT"/>
              </a:rPr>
              <a:t>The </a:t>
            </a:r>
            <a:r>
              <a:rPr sz="2400" dirty="0">
                <a:latin typeface="Arial MT"/>
                <a:cs typeface="Arial MT"/>
              </a:rPr>
              <a:t>search for a </a:t>
            </a:r>
            <a:r>
              <a:rPr sz="2400" spc="-5" dirty="0">
                <a:latin typeface="Arial MT"/>
                <a:cs typeface="Arial MT"/>
              </a:rPr>
              <a:t>solution </a:t>
            </a:r>
            <a:r>
              <a:rPr sz="2400" dirty="0">
                <a:latin typeface="Arial MT"/>
                <a:cs typeface="Arial MT"/>
              </a:rPr>
              <a:t>here </a:t>
            </a:r>
            <a:r>
              <a:rPr sz="2400" spc="-5" dirty="0">
                <a:latin typeface="Arial MT"/>
                <a:cs typeface="Arial MT"/>
              </a:rPr>
              <a:t>corresponds </a:t>
            </a:r>
            <a:r>
              <a:rPr sz="2400" spc="10" dirty="0">
                <a:latin typeface="Arial MT"/>
                <a:cs typeface="Arial MT"/>
              </a:rPr>
              <a:t>to </a:t>
            </a:r>
            <a:r>
              <a:rPr sz="2400" dirty="0">
                <a:latin typeface="Arial MT"/>
                <a:cs typeface="Arial MT"/>
              </a:rPr>
              <a:t>the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search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for</a:t>
            </a:r>
            <a:r>
              <a:rPr sz="2400" spc="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(local </a:t>
            </a:r>
            <a:r>
              <a:rPr sz="2400" dirty="0">
                <a:latin typeface="Arial MT"/>
                <a:cs typeface="Arial MT"/>
              </a:rPr>
              <a:t>or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global)</a:t>
            </a:r>
            <a:r>
              <a:rPr sz="2400" spc="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minima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in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this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plane.</a:t>
            </a:r>
          </a:p>
        </p:txBody>
      </p:sp>
      <p:pic>
        <p:nvPicPr>
          <p:cNvPr id="3" name="object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00" y="200025"/>
            <a:ext cx="6127011" cy="541066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39800" y="2105025"/>
            <a:ext cx="8839200" cy="401456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15" marR="5080" indent="-6350">
              <a:lnSpc>
                <a:spcPct val="99700"/>
              </a:lnSpc>
              <a:spcBef>
                <a:spcPts val="105"/>
              </a:spcBef>
            </a:pPr>
            <a:r>
              <a:rPr sz="2400" dirty="0">
                <a:latin typeface="Arial MT"/>
                <a:cs typeface="Arial MT"/>
              </a:rPr>
              <a:t>Very often, but</a:t>
            </a:r>
            <a:r>
              <a:rPr sz="2400" spc="2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not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exclusively,</a:t>
            </a:r>
            <a:r>
              <a:rPr sz="2400" dirty="0">
                <a:latin typeface="Arial MT"/>
                <a:cs typeface="Arial MT"/>
              </a:rPr>
              <a:t> the </a:t>
            </a:r>
            <a:r>
              <a:rPr sz="2400" spc="-5" dirty="0">
                <a:latin typeface="Arial MT"/>
                <a:cs typeface="Arial MT"/>
              </a:rPr>
              <a:t>so-called</a:t>
            </a:r>
            <a:r>
              <a:rPr sz="240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"gradient </a:t>
            </a:r>
            <a:r>
              <a:rPr sz="2400" spc="-65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descent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method"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is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used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here.</a:t>
            </a:r>
            <a:r>
              <a:rPr sz="2400" spc="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It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determines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5" dirty="0">
                <a:latin typeface="Arial MT"/>
                <a:cs typeface="Arial MT"/>
              </a:rPr>
              <a:t> slope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at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 </a:t>
            </a:r>
            <a:r>
              <a:rPr sz="2400" spc="-5" dirty="0">
                <a:latin typeface="Arial MT"/>
                <a:cs typeface="Arial MT"/>
              </a:rPr>
              <a:t>current</a:t>
            </a:r>
            <a:r>
              <a:rPr sz="2400" spc="2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point</a:t>
            </a:r>
            <a:r>
              <a:rPr sz="240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(gradient)</a:t>
            </a:r>
            <a:r>
              <a:rPr sz="2400" spc="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and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tries to </a:t>
            </a:r>
            <a:r>
              <a:rPr lang="de-DE" sz="2400" dirty="0" err="1" smtClean="0">
                <a:latin typeface="Arial MT"/>
                <a:cs typeface="Arial MT"/>
              </a:rPr>
              <a:t>move</a:t>
            </a:r>
            <a:r>
              <a:rPr sz="2400" spc="-15" dirty="0" smtClean="0">
                <a:latin typeface="Arial MT"/>
                <a:cs typeface="Arial MT"/>
              </a:rPr>
              <a:t> </a:t>
            </a:r>
            <a:r>
              <a:rPr sz="2400" dirty="0" smtClean="0">
                <a:latin typeface="Arial MT"/>
                <a:cs typeface="Arial MT"/>
              </a:rPr>
              <a:t>downhill</a:t>
            </a:r>
            <a:r>
              <a:rPr sz="2400" spc="5" dirty="0" smtClean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towards </a:t>
            </a:r>
            <a:r>
              <a:rPr sz="2400" dirty="0">
                <a:latin typeface="Arial MT"/>
                <a:cs typeface="Arial MT"/>
              </a:rPr>
              <a:t>the minimum.</a:t>
            </a:r>
          </a:p>
          <a:p>
            <a:pPr marL="18415" marR="404495" indent="-6350">
              <a:lnSpc>
                <a:spcPct val="100000"/>
              </a:lnSpc>
              <a:spcBef>
                <a:spcPts val="2305"/>
              </a:spcBef>
            </a:pPr>
            <a:r>
              <a:rPr sz="2400" spc="-5" dirty="0">
                <a:latin typeface="Arial MT"/>
                <a:cs typeface="Arial MT"/>
              </a:rPr>
              <a:t>The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network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was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trained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and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successfully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tested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spc="5" dirty="0">
                <a:latin typeface="Arial MT"/>
                <a:cs typeface="Arial MT"/>
              </a:rPr>
              <a:t>in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this</a:t>
            </a:r>
            <a:r>
              <a:rPr sz="2400" spc="-5" dirty="0">
                <a:latin typeface="Arial MT"/>
                <a:cs typeface="Arial MT"/>
              </a:rPr>
              <a:t> way.</a:t>
            </a:r>
            <a:endParaRPr sz="2400" dirty="0">
              <a:latin typeface="Arial MT"/>
              <a:cs typeface="Arial MT"/>
            </a:endParaRPr>
          </a:p>
          <a:p>
            <a:pPr marL="18415" marR="473075" indent="-6350">
              <a:lnSpc>
                <a:spcPts val="2870"/>
              </a:lnSpc>
              <a:spcBef>
                <a:spcPts val="114"/>
              </a:spcBef>
            </a:pPr>
            <a:r>
              <a:rPr sz="2400" spc="-5" dirty="0">
                <a:latin typeface="Arial MT"/>
                <a:cs typeface="Arial MT"/>
              </a:rPr>
              <a:t>The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resulting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weights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and</a:t>
            </a:r>
            <a:r>
              <a:rPr sz="2400" spc="-5" dirty="0">
                <a:latin typeface="Arial MT"/>
                <a:cs typeface="Arial MT"/>
              </a:rPr>
              <a:t> biases</a:t>
            </a:r>
            <a:r>
              <a:rPr sz="2400" spc="1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can </a:t>
            </a:r>
            <a:r>
              <a:rPr sz="2400" dirty="0">
                <a:latin typeface="Arial MT"/>
                <a:cs typeface="Arial MT"/>
              </a:rPr>
              <a:t>then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be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read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out.</a:t>
            </a:r>
            <a:endParaRPr sz="2400" dirty="0">
              <a:latin typeface="Arial MT"/>
              <a:cs typeface="Arial MT"/>
            </a:endParaRPr>
          </a:p>
          <a:p>
            <a:pPr marL="18415" marR="609600" indent="-6350">
              <a:lnSpc>
                <a:spcPts val="2880"/>
              </a:lnSpc>
              <a:spcBef>
                <a:spcPts val="15"/>
              </a:spcBef>
            </a:pPr>
            <a:r>
              <a:rPr sz="2400" dirty="0">
                <a:latin typeface="Arial MT"/>
                <a:cs typeface="Arial MT"/>
              </a:rPr>
              <a:t>Try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do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calculation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yourself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for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2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pairs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of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values </a:t>
            </a:r>
            <a:r>
              <a:rPr sz="2400" dirty="0">
                <a:latin typeface="Arial MT"/>
                <a:cs typeface="Arial MT"/>
              </a:rPr>
              <a:t>given</a:t>
            </a:r>
            <a:r>
              <a:rPr sz="2400" dirty="0" smtClean="0">
                <a:latin typeface="Arial MT"/>
                <a:cs typeface="Arial MT"/>
              </a:rPr>
              <a:t>.</a:t>
            </a:r>
            <a:endParaRPr lang="de-DE" sz="2400" dirty="0" smtClean="0">
              <a:latin typeface="Arial MT"/>
              <a:cs typeface="Arial MT"/>
            </a:endParaRPr>
          </a:p>
          <a:p>
            <a:pPr marL="18415" marR="609600" indent="-6350">
              <a:lnSpc>
                <a:spcPts val="2880"/>
              </a:lnSpc>
              <a:spcBef>
                <a:spcPts val="15"/>
              </a:spcBef>
            </a:pPr>
            <a:endParaRPr sz="2400" dirty="0">
              <a:latin typeface="Arial MT"/>
              <a:cs typeface="Arial MT"/>
            </a:endParaRPr>
          </a:p>
          <a:p>
            <a:pPr marL="12700">
              <a:lnSpc>
                <a:spcPts val="2795"/>
              </a:lnSpc>
            </a:pPr>
            <a:r>
              <a:rPr sz="2400" dirty="0">
                <a:latin typeface="Arial MT"/>
                <a:cs typeface="Arial MT"/>
              </a:rPr>
              <a:t>Is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it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man</a:t>
            </a:r>
            <a:r>
              <a:rPr sz="2400" spc="-10" dirty="0">
                <a:latin typeface="Arial MT"/>
                <a:cs typeface="Arial MT"/>
              </a:rPr>
              <a:t> or</a:t>
            </a:r>
            <a:r>
              <a:rPr sz="2400" dirty="0">
                <a:latin typeface="Arial MT"/>
                <a:cs typeface="Arial MT"/>
              </a:rPr>
              <a:t> a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woman?</a:t>
            </a:r>
            <a:endParaRPr sz="2400" dirty="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2400" spc="-5" dirty="0">
                <a:latin typeface="Arial MT"/>
                <a:cs typeface="Arial MT"/>
              </a:rPr>
              <a:t>You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can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also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spc="5" dirty="0">
                <a:latin typeface="Arial MT"/>
                <a:cs typeface="Arial MT"/>
              </a:rPr>
              <a:t>try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value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yourself.</a:t>
            </a:r>
          </a:p>
        </p:txBody>
      </p:sp>
      <p:sp>
        <p:nvSpPr>
          <p:cNvPr id="3" name="object 2"/>
          <p:cNvSpPr txBox="1">
            <a:spLocks/>
          </p:cNvSpPr>
          <p:nvPr/>
        </p:nvSpPr>
        <p:spPr>
          <a:xfrm>
            <a:off x="939800" y="809625"/>
            <a:ext cx="51689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en-US" sz="3600" b="1" spc="-5" dirty="0">
                <a:latin typeface="Arial MT"/>
                <a:cs typeface="Arial MT"/>
              </a:rPr>
              <a:t>Gradient</a:t>
            </a:r>
            <a:r>
              <a:rPr lang="en-US" sz="3600" b="1" spc="30" dirty="0">
                <a:latin typeface="Arial MT"/>
                <a:cs typeface="Arial MT"/>
              </a:rPr>
              <a:t> </a:t>
            </a:r>
            <a:r>
              <a:rPr lang="en-US" sz="3600" b="1" spc="-5" dirty="0">
                <a:latin typeface="Arial MT"/>
                <a:cs typeface="Arial MT"/>
              </a:rPr>
              <a:t>Descent</a:t>
            </a:r>
            <a:endParaRPr lang="en-US" sz="3600" b="1" kern="0" dirty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03300" y="1114425"/>
            <a:ext cx="7129145" cy="280846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 smtClean="0">
                <a:latin typeface="Arial"/>
                <a:cs typeface="Arial"/>
              </a:rPr>
              <a:t>Notes</a:t>
            </a:r>
            <a:endParaRPr lang="de-DE" sz="2400" b="1" spc="-5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2400" dirty="0">
              <a:latin typeface="Arial"/>
              <a:cs typeface="Arial"/>
            </a:endParaRPr>
          </a:p>
          <a:p>
            <a:pPr marL="18415" marR="5080" indent="-6350">
              <a:lnSpc>
                <a:spcPct val="99800"/>
              </a:lnSpc>
              <a:spcBef>
                <a:spcPts val="90"/>
              </a:spcBef>
            </a:pPr>
            <a:r>
              <a:rPr sz="2400" dirty="0">
                <a:latin typeface="Arial"/>
                <a:cs typeface="Arial"/>
              </a:rPr>
              <a:t>Before </a:t>
            </a:r>
            <a:r>
              <a:rPr sz="2400" spc="5" dirty="0">
                <a:latin typeface="Arial"/>
                <a:cs typeface="Arial"/>
              </a:rPr>
              <a:t>the </a:t>
            </a:r>
            <a:r>
              <a:rPr sz="2400" spc="-5" dirty="0">
                <a:latin typeface="Arial"/>
                <a:cs typeface="Arial"/>
              </a:rPr>
              <a:t>calculation, </a:t>
            </a:r>
            <a:r>
              <a:rPr sz="2400" dirty="0">
                <a:latin typeface="Arial"/>
                <a:cs typeface="Arial"/>
              </a:rPr>
              <a:t>the </a:t>
            </a:r>
            <a:r>
              <a:rPr sz="2400" spc="-5" dirty="0">
                <a:latin typeface="Arial"/>
                <a:cs typeface="Arial"/>
              </a:rPr>
              <a:t>average </a:t>
            </a:r>
            <a:r>
              <a:rPr sz="2400" dirty="0">
                <a:latin typeface="Arial"/>
                <a:cs typeface="Arial"/>
              </a:rPr>
              <a:t>values </a:t>
            </a:r>
            <a:r>
              <a:rPr sz="2400" spc="5" dirty="0">
                <a:latin typeface="Arial"/>
                <a:cs typeface="Arial"/>
              </a:rPr>
              <a:t>for 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weight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and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height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are </a:t>
            </a:r>
            <a:r>
              <a:rPr sz="2400" dirty="0">
                <a:latin typeface="Arial"/>
                <a:cs typeface="Arial"/>
              </a:rPr>
              <a:t>subtracted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from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the</a:t>
            </a:r>
            <a:r>
              <a:rPr sz="2400" spc="-2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pair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10" dirty="0">
                <a:latin typeface="Arial"/>
                <a:cs typeface="Arial"/>
              </a:rPr>
              <a:t>of </a:t>
            </a:r>
            <a:r>
              <a:rPr sz="2400" spc="-65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values. </a:t>
            </a:r>
            <a:r>
              <a:rPr sz="2400" dirty="0">
                <a:latin typeface="Arial"/>
                <a:cs typeface="Arial"/>
              </a:rPr>
              <a:t>This </a:t>
            </a:r>
            <a:r>
              <a:rPr sz="2400" spc="10" dirty="0">
                <a:latin typeface="Arial"/>
                <a:cs typeface="Arial"/>
              </a:rPr>
              <a:t>is </a:t>
            </a:r>
            <a:r>
              <a:rPr sz="2400" dirty="0">
                <a:latin typeface="Arial"/>
                <a:cs typeface="Arial"/>
              </a:rPr>
              <a:t>how the network was trained. </a:t>
            </a:r>
            <a:r>
              <a:rPr sz="2400" spc="5" dirty="0">
                <a:latin typeface="Arial"/>
                <a:cs typeface="Arial"/>
              </a:rPr>
              <a:t>The </a:t>
            </a:r>
            <a:r>
              <a:rPr sz="2400" spc="-65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sigmoid function is </a:t>
            </a:r>
            <a:r>
              <a:rPr sz="2400" spc="-5" dirty="0">
                <a:latin typeface="Arial"/>
                <a:cs typeface="Arial"/>
              </a:rPr>
              <a:t>used </a:t>
            </a:r>
            <a:r>
              <a:rPr sz="2400" dirty="0">
                <a:latin typeface="Arial"/>
                <a:cs typeface="Arial"/>
              </a:rPr>
              <a:t>as </a:t>
            </a:r>
            <a:r>
              <a:rPr sz="2400" spc="5" dirty="0">
                <a:latin typeface="Arial"/>
                <a:cs typeface="Arial"/>
              </a:rPr>
              <a:t>the </a:t>
            </a:r>
            <a:r>
              <a:rPr sz="2400" dirty="0">
                <a:latin typeface="Arial"/>
                <a:cs typeface="Arial"/>
              </a:rPr>
              <a:t>constraint 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function,</a:t>
            </a:r>
            <a:r>
              <a:rPr sz="2400" spc="-5" dirty="0">
                <a:latin typeface="Arial"/>
                <a:cs typeface="Arial"/>
              </a:rPr>
              <a:t> see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5" dirty="0">
                <a:latin typeface="Arial"/>
                <a:cs typeface="Arial"/>
              </a:rPr>
              <a:t>the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sigmoid.pdf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file</a:t>
            </a:r>
            <a:r>
              <a:rPr sz="2400" spc="2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below.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373</Words>
  <Application>Microsoft Office PowerPoint</Application>
  <PresentationFormat>Benutzerdefiniert</PresentationFormat>
  <Paragraphs>45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Arial MT</vt:lpstr>
      <vt:lpstr>Calibri</vt:lpstr>
      <vt:lpstr>Consolas</vt:lpstr>
      <vt:lpstr>Office Theme</vt:lpstr>
      <vt:lpstr>Training</vt:lpstr>
      <vt:lpstr>Overall, we can distinguish:</vt:lpstr>
      <vt:lpstr>Implementation</vt:lpstr>
      <vt:lpstr>The mean squared error (MSE) is often used for this.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Word - training_eng.docx</dc:title>
  <dc:creator>hausmeister</dc:creator>
  <cp:lastModifiedBy>hausmeister</cp:lastModifiedBy>
  <cp:revision>5</cp:revision>
  <dcterms:created xsi:type="dcterms:W3CDTF">2023-01-18T15:59:06Z</dcterms:created>
  <dcterms:modified xsi:type="dcterms:W3CDTF">2023-03-13T17:44:18Z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2023-01-18T00:00:00Z</vt:filetime>
  </property>
  <property fmtid="{D5CDD505-2E9C-101B-9397-08002B2CF9AE}" pid="3" name="LastSaved">
    <vt:filetime>2023-01-18T00:00:00Z</vt:filetime>
  </property>
</Properties>
</file>