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581"/>
  </p:normalViewPr>
  <p:slideViewPr>
    <p:cSldViewPr snapToGrid="0" snapToObjects="1">
      <p:cViewPr varScale="1">
        <p:scale>
          <a:sx n="85" d="100"/>
          <a:sy n="85" d="100"/>
        </p:scale>
        <p:origin x="19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73" y="2120551"/>
            <a:ext cx="8525828" cy="2616898"/>
          </a:xfrm>
        </p:spPr>
        <p:txBody>
          <a:bodyPr>
            <a:normAutofit/>
          </a:bodyPr>
          <a:lstStyle/>
          <a:p>
            <a:r>
              <a:rPr lang="de-AT" dirty="0"/>
              <a:t>AI and Environment</a:t>
            </a:r>
            <a:br>
              <a:rPr lang="de-AT" dirty="0"/>
            </a:br>
            <a:r>
              <a:rPr lang="de-AT" dirty="0">
                <a:solidFill>
                  <a:schemeClr val="accent1"/>
                </a:solidFill>
              </a:rPr>
              <a:t>Climate </a:t>
            </a:r>
            <a:r>
              <a:rPr lang="de-AT" dirty="0" err="1">
                <a:solidFill>
                  <a:schemeClr val="accent1"/>
                </a:solidFill>
              </a:rPr>
              <a:t>Savior</a:t>
            </a:r>
            <a:r>
              <a:rPr lang="de-AT" dirty="0">
                <a:solidFill>
                  <a:schemeClr val="accent1"/>
                </a:solidFill>
              </a:rPr>
              <a:t> AI?</a:t>
            </a:r>
            <a:r>
              <a:rPr lang="de-AT" dirty="0"/>
              <a:t>
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Climate </a:t>
            </a:r>
            <a:r>
              <a:rPr lang="de-AT" dirty="0" err="1"/>
              <a:t>Savior</a:t>
            </a:r>
            <a:r>
              <a:rPr lang="de-AT" dirty="0"/>
              <a:t> AI?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64168" cy="4351338"/>
          </a:xfrm>
        </p:spPr>
        <p:txBody>
          <a:bodyPr>
            <a:normAutofit/>
          </a:bodyPr>
          <a:lstStyle/>
          <a:p>
            <a:r>
              <a:rPr lang="de-AT" sz="2400" b="1" dirty="0">
                <a:ea typeface="Calibri" panose="020F0502020204030204" pitchFamily="34" charset="0"/>
              </a:rPr>
              <a:t>Allegation: </a:t>
            </a:r>
          </a:p>
          <a:p>
            <a:pPr marL="0" indent="0">
              <a:buNone/>
            </a:pPr>
            <a:r>
              <a:rPr lang="de-AT" sz="2400" dirty="0">
                <a:ea typeface="Calibri" panose="020F0502020204030204" pitchFamily="34" charset="0"/>
              </a:rPr>
              <a:t>Energy and </a:t>
            </a:r>
            <a:r>
              <a:rPr lang="de-AT" sz="2400" dirty="0" err="1">
                <a:ea typeface="Calibri" panose="020F0502020204030204" pitchFamily="34" charset="0"/>
              </a:rPr>
              <a:t>resource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consumption</a:t>
            </a:r>
            <a:r>
              <a:rPr lang="de-AT" sz="2400" dirty="0">
                <a:ea typeface="Calibri" panose="020F0502020204030204" pitchFamily="34" charset="0"/>
              </a:rPr>
              <a:t> in </a:t>
            </a:r>
            <a:r>
              <a:rPr lang="de-AT" sz="2400" dirty="0" err="1">
                <a:ea typeface="Calibri" panose="020F0502020204030204" pitchFamily="34" charset="0"/>
              </a:rPr>
              <a:t>computer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science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is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getting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higher</a:t>
            </a:r>
            <a:r>
              <a:rPr lang="de-AT" sz="2400" dirty="0">
                <a:ea typeface="Calibri" panose="020F0502020204030204" pitchFamily="34" charset="0"/>
              </a:rPr>
              <a:t> and </a:t>
            </a:r>
            <a:r>
              <a:rPr lang="de-AT" sz="2400" dirty="0" err="1">
                <a:ea typeface="Calibri" panose="020F0502020204030204" pitchFamily="34" charset="0"/>
              </a:rPr>
              <a:t>higher</a:t>
            </a:r>
            <a:r>
              <a:rPr lang="de-AT" sz="2400" b="1" dirty="0">
                <a:ea typeface="Calibri" panose="020F0502020204030204" pitchFamily="34" charset="0"/>
              </a:rPr>
              <a:t>
</a:t>
            </a:r>
            <a:endParaRPr lang="de-AT" sz="2400" dirty="0"/>
          </a:p>
          <a:p>
            <a:r>
              <a:rPr lang="de-AT" sz="2400" b="1" dirty="0"/>
              <a:t>E.g. Crypto Mining (</a:t>
            </a:r>
            <a:r>
              <a:rPr lang="de-AT" sz="2400" b="1" dirty="0" err="1"/>
              <a:t>generating</a:t>
            </a:r>
            <a:r>
              <a:rPr lang="de-AT" sz="2400" b="1" dirty="0"/>
              <a:t> virtual </a:t>
            </a:r>
            <a:r>
              <a:rPr lang="de-AT" sz="2400" b="1" dirty="0" err="1"/>
              <a:t>money</a:t>
            </a:r>
            <a:r>
              <a:rPr lang="de-AT" sz="2400" b="1" dirty="0"/>
              <a:t>)</a:t>
            </a:r>
          </a:p>
          <a:p>
            <a:pPr marL="0" indent="0">
              <a:buNone/>
            </a:pPr>
            <a:r>
              <a:rPr lang="de-AT" sz="2400" dirty="0">
                <a:ea typeface="Calibri" panose="020F0502020204030204" pitchFamily="34" charset="0"/>
              </a:rPr>
              <a:t>50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80 </a:t>
            </a:r>
            <a:r>
              <a:rPr lang="de-AT" sz="2400" dirty="0" err="1">
                <a:ea typeface="Calibri" panose="020F0502020204030204" pitchFamily="34" charset="0"/>
              </a:rPr>
              <a:t>terawatt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hours</a:t>
            </a:r>
            <a:r>
              <a:rPr lang="de-AT" sz="2400" dirty="0">
                <a:ea typeface="Calibri" panose="020F0502020204030204" pitchFamily="34" charset="0"/>
              </a:rPr>
              <a:t> (TWh) per </a:t>
            </a:r>
            <a:r>
              <a:rPr lang="de-AT" sz="2400" dirty="0" err="1">
                <a:ea typeface="Calibri" panose="020F0502020204030204" pitchFamily="34" charset="0"/>
              </a:rPr>
              <a:t>year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are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required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r>
              <a:rPr lang="de-AT" sz="2400" dirty="0" err="1">
                <a:ea typeface="Calibri" panose="020F0502020204030204" pitchFamily="34" charset="0"/>
              </a:rPr>
              <a:t>That's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how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much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energy</a:t>
            </a:r>
            <a:r>
              <a:rPr lang="de-AT" sz="2400" dirty="0">
                <a:ea typeface="Calibri" panose="020F0502020204030204" pitchFamily="34" charset="0"/>
              </a:rPr>
              <a:t> all </a:t>
            </a:r>
            <a:r>
              <a:rPr lang="de-AT" sz="2400" dirty="0" err="1">
                <a:ea typeface="Calibri" panose="020F0502020204030204" pitchFamily="34" charset="0"/>
              </a:rPr>
              <a:t>six</a:t>
            </a:r>
            <a:r>
              <a:rPr lang="de-AT" sz="2400" dirty="0">
                <a:ea typeface="Calibri" panose="020F0502020204030204" pitchFamily="34" charset="0"/>
              </a:rPr>
              <a:t> still </a:t>
            </a:r>
            <a:r>
              <a:rPr lang="de-AT" sz="2400" dirty="0" err="1">
                <a:ea typeface="Calibri" panose="020F0502020204030204" pitchFamily="34" charset="0"/>
              </a:rPr>
              <a:t>active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nuclear</a:t>
            </a:r>
            <a:r>
              <a:rPr lang="de-AT" sz="2400" dirty="0">
                <a:ea typeface="Calibri" panose="020F0502020204030204" pitchFamily="34" charset="0"/>
              </a:rPr>
              <a:t> power plants in Germany </a:t>
            </a:r>
            <a:r>
              <a:rPr lang="de-AT" sz="2400" dirty="0" err="1">
                <a:ea typeface="Calibri" panose="020F0502020204030204" pitchFamily="34" charset="0"/>
              </a:rPr>
              <a:t>generate</a:t>
            </a:r>
            <a:r>
              <a:rPr lang="de-AT" sz="2400" dirty="0">
                <a:ea typeface="Calibri" panose="020F0502020204030204" pitchFamily="34" charset="0"/>
              </a:rPr>
              <a:t> per </a:t>
            </a:r>
            <a:r>
              <a:rPr lang="de-AT" sz="2400" dirty="0" err="1">
                <a:ea typeface="Calibri" panose="020F0502020204030204" pitchFamily="34" charset="0"/>
              </a:rPr>
              <a:t>year</a:t>
            </a:r>
            <a:r>
              <a:rPr lang="de-AT" sz="2400" dirty="0">
                <a:ea typeface="Calibri" panose="020F0502020204030204" pitchFamily="34" charset="0"/>
              </a:rPr>
              <a:t>!
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38453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Climate </a:t>
            </a:r>
            <a:r>
              <a:rPr lang="de-AT" dirty="0" err="1"/>
              <a:t>Savior</a:t>
            </a:r>
            <a:r>
              <a:rPr lang="de-AT" dirty="0"/>
              <a:t> AI?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1" y="2368295"/>
            <a:ext cx="10073390" cy="2121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4000" b="1" dirty="0">
                <a:ea typeface="Calibri" panose="020F0502020204030204" pitchFamily="34" charset="0"/>
              </a:rPr>
              <a:t>But </a:t>
            </a:r>
            <a:r>
              <a:rPr lang="de-AT" sz="4000" b="1" dirty="0" err="1">
                <a:ea typeface="Calibri" panose="020F0502020204030204" pitchFamily="34" charset="0"/>
              </a:rPr>
              <a:t>through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ea typeface="Calibri" panose="020F0502020204030204" pitchFamily="34" charset="0"/>
              </a:rPr>
              <a:t>the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ea typeface="Calibri" panose="020F0502020204030204" pitchFamily="34" charset="0"/>
              </a:rPr>
              <a:t>use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ea typeface="Calibri" panose="020F0502020204030204" pitchFamily="34" charset="0"/>
              </a:rPr>
              <a:t>of</a:t>
            </a:r>
            <a:r>
              <a:rPr lang="de-AT" sz="4000" b="1" dirty="0">
                <a:ea typeface="Calibri" panose="020F0502020204030204" pitchFamily="34" charset="0"/>
              </a:rPr>
              <a:t>  </a:t>
            </a:r>
            <a:r>
              <a:rPr lang="de-AT" sz="4000" b="1" dirty="0">
                <a:solidFill>
                  <a:schemeClr val="accent1"/>
                </a:solidFill>
                <a:ea typeface="Calibri" panose="020F0502020204030204" pitchFamily="34" charset="0"/>
              </a:rPr>
              <a:t>AI </a:t>
            </a:r>
            <a:r>
              <a:rPr lang="de-AT" sz="4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applications</a:t>
            </a:r>
            <a:r>
              <a:rPr lang="de-AT" sz="4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4000" b="1" dirty="0" err="1">
                <a:ea typeface="Calibri" panose="020F0502020204030204" pitchFamily="34" charset="0"/>
              </a:rPr>
              <a:t>can</a:t>
            </a:r>
            <a:r>
              <a:rPr lang="de-AT" sz="4000" b="1" dirty="0">
                <a:ea typeface="Calibri" panose="020F0502020204030204" pitchFamily="34" charset="0"/>
              </a:rPr>
              <a:t> also positive </a:t>
            </a:r>
            <a:r>
              <a:rPr lang="de-AT" sz="4000" b="1" dirty="0" err="1">
                <a:ea typeface="Calibri" panose="020F0502020204030204" pitchFamily="34" charset="0"/>
              </a:rPr>
              <a:t>effects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ea typeface="Calibri" panose="020F0502020204030204" pitchFamily="34" charset="0"/>
              </a:rPr>
              <a:t>for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 err="1">
                <a:ea typeface="Calibri" panose="020F0502020204030204" pitchFamily="34" charset="0"/>
              </a:rPr>
              <a:t>the</a:t>
            </a:r>
            <a:r>
              <a:rPr lang="de-AT" sz="4000" b="1" dirty="0">
                <a:ea typeface="Calibri" panose="020F0502020204030204" pitchFamily="34" charset="0"/>
              </a:rPr>
              <a:t> </a:t>
            </a:r>
            <a:r>
              <a:rPr lang="de-AT" sz="4000" b="1" dirty="0">
                <a:solidFill>
                  <a:schemeClr val="accent1"/>
                </a:solidFill>
                <a:ea typeface="Calibri" panose="020F0502020204030204" pitchFamily="34" charset="0"/>
              </a:rPr>
              <a:t>environmental</a:t>
            </a:r>
            <a:r>
              <a:rPr lang="de-AT" sz="4000" b="1" dirty="0">
                <a:ea typeface="Calibri" panose="020F0502020204030204" pitchFamily="34" charset="0"/>
              </a:rPr>
              <a:t> and </a:t>
            </a:r>
            <a:r>
              <a:rPr lang="de-AT" sz="4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climate</a:t>
            </a:r>
            <a:r>
              <a:rPr lang="de-AT" sz="40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sz="40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protection</a:t>
            </a:r>
            <a:r>
              <a:rPr lang="de-AT" sz="4000" b="1" dirty="0">
                <a:solidFill>
                  <a:schemeClr val="accent1"/>
                </a:solidFill>
                <a:ea typeface="Calibri" panose="020F0502020204030204" pitchFamily="34" charset="0"/>
              </a:rPr>
              <a:t>.</a:t>
            </a:r>
            <a:r>
              <a:rPr lang="de-AT" sz="4000" b="1" dirty="0">
                <a:ea typeface="Calibri" panose="020F0502020204030204" pitchFamily="34" charset="0"/>
              </a:rPr>
              <a:t>
</a:t>
            </a:r>
            <a:endParaRPr lang="de-AT" sz="4000" b="1" dirty="0"/>
          </a:p>
        </p:txBody>
      </p:sp>
    </p:spTree>
    <p:extLst>
      <p:ext uri="{BB962C8B-B14F-4D97-AF65-F5344CB8AC3E}">
        <p14:creationId xmlns:p14="http://schemas.microsoft.com/office/powerpoint/2010/main" val="66388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Climate </a:t>
            </a:r>
            <a:r>
              <a:rPr lang="de-AT" dirty="0" err="1"/>
              <a:t>Savior</a:t>
            </a:r>
            <a:r>
              <a:rPr lang="de-AT" dirty="0"/>
              <a:t> AI? </a:t>
            </a:r>
            <a:r>
              <a:rPr lang="de-AT" dirty="0" err="1"/>
              <a:t>Examples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06049"/>
            <a:ext cx="4568853" cy="4149280"/>
          </a:xfrm>
        </p:spPr>
        <p:txBody>
          <a:bodyPr>
            <a:noAutofit/>
          </a:bodyPr>
          <a:lstStyle/>
          <a:p>
            <a:r>
              <a:rPr lang="de-AT" sz="2400" b="1" dirty="0">
                <a:ea typeface="Calibri" panose="020F0502020204030204" pitchFamily="34" charset="0"/>
              </a:rPr>
              <a:t>Thermostat in </a:t>
            </a:r>
            <a:r>
              <a:rPr lang="de-AT" sz="2400" b="1" dirty="0" err="1">
                <a:ea typeface="Calibri" panose="020F0502020204030204" pitchFamily="34" charset="0"/>
              </a:rPr>
              <a:t>the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b="1" dirty="0">
                <a:solidFill>
                  <a:schemeClr val="accent1"/>
                </a:solidFill>
                <a:ea typeface="Calibri" panose="020F0502020204030204" pitchFamily="34" charset="0"/>
              </a:rPr>
              <a:t>Smart Home </a:t>
            </a:r>
            <a:r>
              <a:rPr lang="de-AT" sz="2400" b="1" dirty="0">
                <a:ea typeface="Calibri" panose="020F0502020204030204" pitchFamily="34" charset="0"/>
              </a:rPr>
              <a:t>
</a:t>
            </a:r>
            <a:r>
              <a:rPr lang="de-AT" sz="2400" dirty="0" err="1">
                <a:ea typeface="Calibri" panose="020F0502020204030204" pitchFamily="34" charset="0"/>
              </a:rPr>
              <a:t>Learns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from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routines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of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residents</a:t>
            </a:r>
            <a:r>
              <a:rPr lang="de-AT" sz="2400" dirty="0">
                <a:ea typeface="Calibri" panose="020F0502020204030204" pitchFamily="34" charset="0"/>
              </a:rPr>
              <a:t> and </a:t>
            </a:r>
            <a:r>
              <a:rPr lang="de-AT" sz="2400" dirty="0" err="1">
                <a:ea typeface="Calibri" panose="020F0502020204030204" pitchFamily="34" charset="0"/>
              </a:rPr>
              <a:t>adapts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heating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periods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presences</a:t>
            </a:r>
            <a:r>
              <a:rPr lang="de-AT" sz="2400" dirty="0">
                <a:ea typeface="Calibri" panose="020F0502020204030204" pitchFamily="34" charset="0"/>
              </a:rPr>
              <a:t> and </a:t>
            </a:r>
            <a:r>
              <a:rPr lang="de-AT" sz="2400" dirty="0" err="1">
                <a:ea typeface="Calibri" panose="020F0502020204030204" pitchFamily="34" charset="0"/>
              </a:rPr>
              <a:t>absences</a:t>
            </a:r>
            <a:br>
              <a:rPr lang="de-AT" sz="2400" dirty="0">
                <a:ea typeface="Calibri" panose="020F0502020204030204" pitchFamily="34" charset="0"/>
              </a:rPr>
            </a:br>
            <a:r>
              <a:rPr lang="de-AT" sz="2400" dirty="0">
                <a:ea typeface="Calibri" panose="020F0502020204030204" pitchFamily="34" charset="0"/>
              </a:rPr>
              <a:t>
Intelligent </a:t>
            </a:r>
            <a:r>
              <a:rPr lang="de-AT" sz="2400" dirty="0" err="1">
                <a:ea typeface="Calibri" panose="020F0502020204030204" pitchFamily="34" charset="0"/>
              </a:rPr>
              <a:t>linking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of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weather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data</a:t>
            </a:r>
            <a:r>
              <a:rPr lang="de-AT" sz="2400" dirty="0">
                <a:ea typeface="Calibri" panose="020F0502020204030204" pitchFamily="34" charset="0"/>
              </a:rPr>
              <a:t>, </a:t>
            </a:r>
            <a:r>
              <a:rPr lang="de-AT" sz="2400" dirty="0" err="1">
                <a:ea typeface="Calibri" panose="020F0502020204030204" pitchFamily="34" charset="0"/>
              </a:rPr>
              <a:t>forecast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models</a:t>
            </a:r>
            <a:r>
              <a:rPr lang="de-AT" sz="2400" dirty="0">
                <a:ea typeface="Calibri" panose="020F0502020204030204" pitchFamily="34" charset="0"/>
              </a:rPr>
              <a:t> and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actual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heating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data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endParaRPr lang="de-AT" sz="2400" b="1" dirty="0"/>
          </a:p>
        </p:txBody>
      </p:sp>
      <p:pic>
        <p:nvPicPr>
          <p:cNvPr id="1026" name="Picture 2" descr="Kostenlose Fotos zum Thema Smart home">
            <a:extLst>
              <a:ext uri="{FF2B5EF4-FFF2-40B4-BE49-F238E27FC236}">
                <a16:creationId xmlns:a16="http://schemas.microsoft.com/office/drawing/2014/main" id="{2B154B4A-9C48-6A20-D62A-347D0E77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457738"/>
            <a:ext cx="4568853" cy="304590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1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Climate </a:t>
            </a:r>
            <a:r>
              <a:rPr lang="de-AT" dirty="0" err="1"/>
              <a:t>Savior</a:t>
            </a:r>
            <a:r>
              <a:rPr lang="de-AT" dirty="0"/>
              <a:t> AI? </a:t>
            </a:r>
            <a:r>
              <a:rPr lang="de-AT" dirty="0" err="1"/>
              <a:t>Examples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43595"/>
            <a:ext cx="456885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  <a:ea typeface="Calibri" panose="020F0502020204030204" pitchFamily="34" charset="0"/>
              </a:rPr>
              <a:t>Lane Keeping Assist </a:t>
            </a:r>
            <a:r>
              <a:rPr lang="de-AT" b="1" dirty="0" err="1">
                <a:ea typeface="Calibri" panose="020F0502020204030204" pitchFamily="34" charset="0"/>
              </a:rPr>
              <a:t>when</a:t>
            </a:r>
            <a:r>
              <a:rPr lang="de-AT" b="1" dirty="0">
                <a:ea typeface="Calibri" panose="020F0502020204030204" pitchFamily="34" charset="0"/>
              </a:rPr>
              <a:t> </a:t>
            </a:r>
            <a:r>
              <a:rPr lang="de-AT" b="1" dirty="0" err="1">
                <a:ea typeface="Calibri" panose="020F0502020204030204" pitchFamily="34" charset="0"/>
              </a:rPr>
              <a:t>driving</a:t>
            </a:r>
            <a:r>
              <a:rPr lang="de-AT" b="1" dirty="0">
                <a:solidFill>
                  <a:schemeClr val="accent1"/>
                </a:solidFill>
                <a:ea typeface="Calibri" panose="020F0502020204030204" pitchFamily="34" charset="0"/>
              </a:rPr>
              <a:t>
</a:t>
            </a:r>
            <a:endParaRPr lang="de-AT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dirty="0" err="1">
                <a:ea typeface="Calibri" panose="020F0502020204030204" pitchFamily="34" charset="0"/>
              </a:rPr>
              <a:t>Already</a:t>
            </a:r>
            <a:r>
              <a:rPr lang="de-AT" dirty="0">
                <a:ea typeface="Calibri" panose="020F0502020204030204" pitchFamily="34" charset="0"/>
              </a:rPr>
              <a:t> </a:t>
            </a:r>
            <a:r>
              <a:rPr lang="de-AT" dirty="0" err="1">
                <a:ea typeface="Calibri" panose="020F0502020204030204" pitchFamily="34" charset="0"/>
              </a:rPr>
              <a:t>energetically</a:t>
            </a:r>
            <a:r>
              <a:rPr lang="de-AT" dirty="0">
                <a:ea typeface="Calibri" panose="020F0502020204030204" pitchFamily="34" charset="0"/>
              </a:rPr>
              <a:t> profitable </a:t>
            </a:r>
            <a:r>
              <a:rPr lang="de-AT" dirty="0" err="1">
                <a:ea typeface="Calibri" panose="020F0502020204030204" pitchFamily="34" charset="0"/>
              </a:rPr>
              <a:t>if</a:t>
            </a:r>
            <a:r>
              <a:rPr lang="de-AT" dirty="0">
                <a:ea typeface="Calibri" panose="020F0502020204030204" pitchFamily="34" charset="0"/>
              </a:rPr>
              <a:t> </a:t>
            </a:r>
            <a:r>
              <a:rPr lang="de-AT" dirty="0" err="1">
                <a:ea typeface="Calibri" panose="020F0502020204030204" pitchFamily="34" charset="0"/>
              </a:rPr>
              <a:t>no</a:t>
            </a:r>
            <a:r>
              <a:rPr lang="de-AT" dirty="0">
                <a:ea typeface="Calibri" panose="020F0502020204030204" pitchFamily="34" charset="0"/>
              </a:rPr>
              <a:t> </a:t>
            </a:r>
            <a:r>
              <a:rPr lang="de-AT" dirty="0" err="1">
                <a:ea typeface="Calibri" panose="020F0502020204030204" pitchFamily="34" charset="0"/>
              </a:rPr>
              <a:t>accident</a:t>
            </a:r>
            <a:r>
              <a:rPr lang="de-AT" dirty="0">
                <a:ea typeface="Calibri" panose="020F0502020204030204" pitchFamily="34" charset="0"/>
              </a:rPr>
              <a:t> </a:t>
            </a:r>
            <a:r>
              <a:rPr lang="de-AT" dirty="0" err="1">
                <a:ea typeface="Calibri" panose="020F0502020204030204" pitchFamily="34" charset="0"/>
              </a:rPr>
              <a:t>is</a:t>
            </a:r>
            <a:r>
              <a:rPr lang="de-AT" dirty="0">
                <a:ea typeface="Calibri" panose="020F0502020204030204" pitchFamily="34" charset="0"/>
              </a:rPr>
              <a:t> </a:t>
            </a:r>
            <a:r>
              <a:rPr lang="de-AT" dirty="0" err="1">
                <a:ea typeface="Calibri" panose="020F0502020204030204" pitchFamily="34" charset="0"/>
              </a:rPr>
              <a:t>built</a:t>
            </a:r>
            <a:r>
              <a:rPr lang="de-AT" dirty="0">
                <a:ea typeface="Calibri" panose="020F0502020204030204" pitchFamily="34" charset="0"/>
              </a:rPr>
              <a:t> </a:t>
            </a:r>
            <a:r>
              <a:rPr lang="de-AT" dirty="0" err="1">
                <a:ea typeface="Calibri" panose="020F0502020204030204" pitchFamily="34" charset="0"/>
              </a:rPr>
              <a:t>by</a:t>
            </a:r>
            <a:r>
              <a:rPr lang="de-AT" dirty="0">
                <a:ea typeface="Calibri" panose="020F0502020204030204" pitchFamily="34" charset="0"/>
              </a:rPr>
              <a:t> </a:t>
            </a:r>
            <a:r>
              <a:rPr lang="de-AT" dirty="0" err="1">
                <a:ea typeface="Calibri" panose="020F0502020204030204" pitchFamily="34" charset="0"/>
              </a:rPr>
              <a:t>the</a:t>
            </a:r>
            <a:r>
              <a:rPr lang="de-AT" dirty="0">
                <a:ea typeface="Calibri" panose="020F0502020204030204" pitchFamily="34" charset="0"/>
              </a:rPr>
              <a:t> </a:t>
            </a:r>
            <a:r>
              <a:rPr lang="de-AT" dirty="0" err="1">
                <a:ea typeface="Calibri" panose="020F0502020204030204" pitchFamily="34" charset="0"/>
              </a:rPr>
              <a:t>assistant</a:t>
            </a:r>
            <a:r>
              <a:rPr lang="de-AT" dirty="0">
                <a:ea typeface="Calibri" panose="020F0502020204030204" pitchFamily="34" charset="0"/>
              </a:rPr>
              <a:t>
</a:t>
            </a:r>
            <a:endParaRPr lang="de-AT" b="1" dirty="0"/>
          </a:p>
        </p:txBody>
      </p:sp>
      <p:pic>
        <p:nvPicPr>
          <p:cNvPr id="2052" name="Picture 4" descr="person's hand on steering wheel">
            <a:extLst>
              <a:ext uri="{FF2B5EF4-FFF2-40B4-BE49-F238E27FC236}">
                <a16:creationId xmlns:a16="http://schemas.microsoft.com/office/drawing/2014/main" id="{73C91674-7859-4115-F13F-E9873ECE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2343595"/>
            <a:ext cx="4919873" cy="327183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9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Climate </a:t>
            </a:r>
            <a:r>
              <a:rPr lang="de-AT" dirty="0" err="1"/>
              <a:t>Savior</a:t>
            </a:r>
            <a:r>
              <a:rPr lang="de-AT" dirty="0"/>
              <a:t> AI? </a:t>
            </a:r>
            <a:r>
              <a:rPr lang="de-AT" dirty="0" err="1"/>
              <a:t>Examples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1" y="1904873"/>
            <a:ext cx="511389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b="1" dirty="0">
                <a:ea typeface="Calibri" panose="020F0502020204030204" pitchFamily="34" charset="0"/>
              </a:rPr>
              <a:t>smart </a:t>
            </a:r>
            <a:r>
              <a:rPr lang="de-AT" b="1" dirty="0" err="1">
                <a:solidFill>
                  <a:schemeClr val="accent1"/>
                </a:solidFill>
                <a:ea typeface="Calibri" panose="020F0502020204030204" pitchFamily="34" charset="0"/>
              </a:rPr>
              <a:t>traffic</a:t>
            </a:r>
            <a:r>
              <a:rPr lang="de-AT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b="1" dirty="0" err="1">
                <a:solidFill>
                  <a:schemeClr val="accent1"/>
                </a:solidFill>
                <a:ea typeface="Calibri" panose="020F0502020204030204" pitchFamily="34" charset="0"/>
              </a:rPr>
              <a:t>control</a:t>
            </a:r>
            <a:r>
              <a:rPr lang="de-AT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de-AT" b="1" dirty="0">
                <a:ea typeface="Calibri" panose="020F0502020204030204" pitchFamily="34" charset="0"/>
              </a:rPr>
              <a:t>
</a:t>
            </a:r>
          </a:p>
          <a:p>
            <a:r>
              <a:rPr lang="de-AT" sz="2400" dirty="0" err="1">
                <a:ea typeface="Calibri" panose="020F0502020204030204" pitchFamily="34" charset="0"/>
              </a:rPr>
              <a:t>Measure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traffic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flow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using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b="1" dirty="0">
                <a:ea typeface="Calibri" panose="020F0502020204030204" pitchFamily="34" charset="0"/>
              </a:rPr>
              <a:t>mobile </a:t>
            </a:r>
            <a:r>
              <a:rPr lang="de-AT" sz="2400" b="1" dirty="0" err="1">
                <a:ea typeface="Calibri" panose="020F0502020204030204" pitchFamily="34" charset="0"/>
              </a:rPr>
              <a:t>phone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ea typeface="Calibri" panose="020F0502020204030204" pitchFamily="34" charset="0"/>
              </a:rPr>
              <a:t>data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ea typeface="Calibri" panose="020F0502020204030204" pitchFamily="34" charset="0"/>
              </a:rPr>
              <a:t>avoid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ea typeface="Calibri" panose="020F0502020204030204" pitchFamily="34" charset="0"/>
              </a:rPr>
              <a:t>traffic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ea typeface="Calibri" panose="020F0502020204030204" pitchFamily="34" charset="0"/>
              </a:rPr>
              <a:t>jams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dirty="0">
                <a:ea typeface="Calibri" panose="020F0502020204030204" pitchFamily="34" charset="0"/>
              </a:rPr>
              <a:t>and send </a:t>
            </a:r>
            <a:r>
              <a:rPr lang="de-AT" sz="2400" dirty="0" err="1">
                <a:ea typeface="Calibri" panose="020F0502020204030204" pitchFamily="34" charset="0"/>
              </a:rPr>
              <a:t>them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affected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drivers</a:t>
            </a:r>
            <a:br>
              <a:rPr lang="de-AT" sz="2400" dirty="0">
                <a:ea typeface="Calibri" panose="020F0502020204030204" pitchFamily="34" charset="0"/>
              </a:rPr>
            </a:br>
            <a:endParaRPr lang="de-AT" sz="2400" dirty="0">
              <a:ea typeface="Calibri" panose="020F0502020204030204" pitchFamily="34" charset="0"/>
            </a:endParaRPr>
          </a:p>
          <a:p>
            <a:r>
              <a:rPr lang="de-AT" sz="2400" b="1" dirty="0">
                <a:ea typeface="Calibri" panose="020F0502020204030204" pitchFamily="34" charset="0"/>
              </a:rPr>
              <a:t>Control </a:t>
            </a:r>
            <a:r>
              <a:rPr lang="de-AT" sz="2400" b="1" dirty="0" err="1">
                <a:ea typeface="Calibri" panose="020F0502020204030204" pitchFamily="34" charset="0"/>
              </a:rPr>
              <a:t>traffic</a:t>
            </a:r>
            <a:r>
              <a:rPr lang="de-AT" sz="2400" b="1" dirty="0">
                <a:ea typeface="Calibri" panose="020F0502020204030204" pitchFamily="34" charset="0"/>
              </a:rPr>
              <a:t> light </a:t>
            </a:r>
            <a:r>
              <a:rPr lang="de-AT" sz="2400" b="1" dirty="0" err="1">
                <a:ea typeface="Calibri" panose="020F0502020204030204" pitchFamily="34" charset="0"/>
              </a:rPr>
              <a:t>controls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dirty="0">
                <a:ea typeface="Calibri" panose="020F0502020204030204" pitchFamily="34" charset="0"/>
              </a:rPr>
              <a:t>and </a:t>
            </a:r>
            <a:r>
              <a:rPr lang="de-AT" sz="2400" b="1" dirty="0" err="1">
                <a:ea typeface="Calibri" panose="020F0502020204030204" pitchFamily="34" charset="0"/>
              </a:rPr>
              <a:t>speed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ea typeface="Calibri" panose="020F0502020204030204" pitchFamily="34" charset="0"/>
              </a:rPr>
              <a:t>controls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by</a:t>
            </a:r>
            <a:r>
              <a:rPr lang="de-AT" sz="2400" dirty="0">
                <a:ea typeface="Calibri" panose="020F0502020204030204" pitchFamily="34" charset="0"/>
              </a:rPr>
              <a:t> AI </a:t>
            </a:r>
            <a:r>
              <a:rPr lang="de-AT" sz="2400" dirty="0" err="1">
                <a:ea typeface="Calibri" panose="020F0502020204030204" pitchFamily="34" charset="0"/>
              </a:rPr>
              <a:t>systems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save </a:t>
            </a:r>
            <a:r>
              <a:rPr lang="de-AT" sz="2400" dirty="0" err="1">
                <a:ea typeface="Calibri" panose="020F0502020204030204" pitchFamily="34" charset="0"/>
              </a:rPr>
              <a:t>energy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endParaRPr lang="de-AT" sz="2000" b="1" dirty="0"/>
          </a:p>
        </p:txBody>
      </p:sp>
      <p:pic>
        <p:nvPicPr>
          <p:cNvPr id="3076" name="Picture 4" descr="Kostenlose Fotos zum Thema Zukunft">
            <a:extLst>
              <a:ext uri="{FF2B5EF4-FFF2-40B4-BE49-F238E27FC236}">
                <a16:creationId xmlns:a16="http://schemas.microsoft.com/office/drawing/2014/main" id="{F5FF292C-D541-D018-A025-65ADA18E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6" y="2081036"/>
            <a:ext cx="4958997" cy="3295826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4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Climate </a:t>
            </a:r>
            <a:r>
              <a:rPr lang="de-AT" dirty="0" err="1"/>
              <a:t>Savior</a:t>
            </a:r>
            <a:r>
              <a:rPr lang="de-AT" dirty="0"/>
              <a:t> AI? </a:t>
            </a:r>
            <a:r>
              <a:rPr lang="de-AT" dirty="0" err="1"/>
              <a:t>Examples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7264"/>
            <a:ext cx="491987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400" b="1" dirty="0">
                <a:ea typeface="Calibri" panose="020F0502020204030204" pitchFamily="34" charset="0"/>
              </a:rPr>
              <a:t>The intelligent </a:t>
            </a:r>
            <a:r>
              <a:rPr lang="de-AT" sz="2400" b="1" dirty="0" err="1">
                <a:ea typeface="Calibri" panose="020F0502020204030204" pitchFamily="34" charset="0"/>
              </a:rPr>
              <a:t>control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ea typeface="Calibri" panose="020F0502020204030204" pitchFamily="34" charset="0"/>
              </a:rPr>
              <a:t>system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Deepmind</a:t>
            </a:r>
            <a:r>
              <a:rPr lang="de-AT" sz="2400" b="1" dirty="0">
                <a:ea typeface="Calibri" panose="020F0502020204030204" pitchFamily="34" charset="0"/>
              </a:rPr>
              <a:t> </a:t>
            </a:r>
            <a:r>
              <a:rPr lang="de-AT" sz="2400" b="1" dirty="0" err="1">
                <a:ea typeface="Calibri" panose="020F0502020204030204" pitchFamily="34" charset="0"/>
              </a:rPr>
              <a:t>from</a:t>
            </a:r>
            <a:r>
              <a:rPr lang="de-AT" sz="2400" b="1" dirty="0">
                <a:ea typeface="Calibri" panose="020F0502020204030204" pitchFamily="34" charset="0"/>
              </a:rPr>
              <a:t> Google 
</a:t>
            </a:r>
            <a:endParaRPr lang="de-AT" sz="2400" dirty="0">
              <a:ea typeface="Calibri" panose="020F0502020204030204" pitchFamily="34" charset="0"/>
            </a:endParaRPr>
          </a:p>
          <a:p>
            <a:r>
              <a:rPr lang="de-AT" sz="2400" dirty="0" err="1">
                <a:ea typeface="Calibri" panose="020F0502020204030204" pitchFamily="34" charset="0"/>
              </a:rPr>
              <a:t>Reduces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energy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consumption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by</a:t>
            </a:r>
            <a:r>
              <a:rPr lang="de-AT" sz="2400" dirty="0">
                <a:ea typeface="Calibri" panose="020F0502020204030204" pitchFamily="34" charset="0"/>
              </a:rPr>
              <a:t> 40%</a:t>
            </a:r>
          </a:p>
          <a:p>
            <a:pPr marL="0" indent="0">
              <a:buNone/>
            </a:pPr>
            <a:endParaRPr lang="de-AT" sz="2400" dirty="0">
              <a:ea typeface="Calibri" panose="020F0502020204030204" pitchFamily="34" charset="0"/>
            </a:endParaRPr>
          </a:p>
          <a:p>
            <a:r>
              <a:rPr lang="de-AT" sz="2400" dirty="0">
                <a:ea typeface="Calibri" panose="020F0502020204030204" pitchFamily="34" charset="0"/>
              </a:rPr>
              <a:t>Analysis </a:t>
            </a:r>
            <a:r>
              <a:rPr lang="de-AT" sz="2400" dirty="0" err="1">
                <a:ea typeface="Calibri" panose="020F0502020204030204" pitchFamily="34" charset="0"/>
              </a:rPr>
              <a:t>of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cooling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systems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to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measure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air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pressure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or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temperature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endParaRPr lang="de-AT" sz="2000" dirty="0">
              <a:ea typeface="Calibri" panose="020F0502020204030204" pitchFamily="34" charset="0"/>
            </a:endParaRPr>
          </a:p>
        </p:txBody>
      </p:sp>
      <p:pic>
        <p:nvPicPr>
          <p:cNvPr id="4100" name="Picture 4" descr="Kostenlose Fotos zum Thema Rechenzentrum">
            <a:extLst>
              <a:ext uri="{FF2B5EF4-FFF2-40B4-BE49-F238E27FC236}">
                <a16:creationId xmlns:a16="http://schemas.microsoft.com/office/drawing/2014/main" id="{145FD019-07D3-6311-14A5-53D33D55B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74" y="2611818"/>
            <a:ext cx="5262529" cy="296017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0D68A-4E10-A85E-ACBB-A4B11227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Climate </a:t>
            </a:r>
            <a:r>
              <a:rPr lang="de-AT" dirty="0" err="1"/>
              <a:t>Savior</a:t>
            </a:r>
            <a:r>
              <a:rPr lang="de-AT" dirty="0"/>
              <a:t> AI? </a:t>
            </a:r>
            <a:r>
              <a:rPr lang="de-AT" dirty="0" err="1"/>
              <a:t>Examples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085F8-9AF5-E68C-44D1-E9E887A5E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70" y="1943767"/>
            <a:ext cx="4919873" cy="41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Smart Farming</a:t>
            </a:r>
            <a:r>
              <a:rPr lang="de-AT" b="1" dirty="0">
                <a:solidFill>
                  <a:schemeClr val="accent1"/>
                </a:solidFill>
                <a:effectLst/>
              </a:rPr>
              <a:t> </a:t>
            </a:r>
            <a:endParaRPr lang="de-AT" b="1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de-AT" sz="2400" dirty="0" err="1">
                <a:ea typeface="Calibri" panose="020F0502020204030204" pitchFamily="34" charset="0"/>
              </a:rPr>
              <a:t>Fertilizers</a:t>
            </a:r>
            <a:r>
              <a:rPr lang="de-AT" sz="2400" dirty="0">
                <a:ea typeface="Calibri" panose="020F0502020204030204" pitchFamily="34" charset="0"/>
              </a:rPr>
              <a:t> and </a:t>
            </a:r>
            <a:r>
              <a:rPr lang="de-AT" sz="2400" dirty="0" err="1">
                <a:ea typeface="Calibri" panose="020F0502020204030204" pitchFamily="34" charset="0"/>
              </a:rPr>
              <a:t>pesticides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can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be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used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precisely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with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the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help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of</a:t>
            </a:r>
            <a:r>
              <a:rPr lang="de-AT" sz="2400" dirty="0">
                <a:ea typeface="Calibri" panose="020F0502020204030204" pitchFamily="34" charset="0"/>
              </a:rPr>
              <a:t> AI
</a:t>
            </a:r>
            <a:r>
              <a:rPr lang="de-AT" sz="2400" dirty="0" err="1">
                <a:ea typeface="Calibri" panose="020F0502020204030204" pitchFamily="34" charset="0"/>
              </a:rPr>
              <a:t>Efficient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field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work</a:t>
            </a:r>
            <a:r>
              <a:rPr lang="de-AT" sz="2400" dirty="0">
                <a:ea typeface="Calibri" panose="020F0502020204030204" pitchFamily="34" charset="0"/>
              </a:rPr>
              <a:t> and </a:t>
            </a:r>
            <a:r>
              <a:rPr lang="de-AT" sz="2400" dirty="0" err="1">
                <a:ea typeface="Calibri" panose="020F0502020204030204" pitchFamily="34" charset="0"/>
              </a:rPr>
              <a:t>harvesting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r>
              <a:rPr lang="de-AT" sz="2400" dirty="0" err="1">
                <a:ea typeface="Calibri" panose="020F0502020204030204" pitchFamily="34" charset="0"/>
              </a:rPr>
              <a:t>fewer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pesticides</a:t>
            </a:r>
            <a:r>
              <a:rPr lang="de-AT" sz="2400" dirty="0">
                <a:ea typeface="Calibri" panose="020F0502020204030204" pitchFamily="34" charset="0"/>
              </a:rPr>
              <a:t>, </a:t>
            </a:r>
            <a:r>
              <a:rPr lang="de-AT" sz="2400" dirty="0" err="1">
                <a:ea typeface="Calibri" panose="020F0502020204030204" pitchFamily="34" charset="0"/>
              </a:rPr>
              <a:t>more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accurate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use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of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agricultural</a:t>
            </a:r>
            <a:r>
              <a:rPr lang="de-AT" sz="2400" dirty="0">
                <a:ea typeface="Calibri" panose="020F0502020204030204" pitchFamily="34" charset="0"/>
              </a:rPr>
              <a:t> </a:t>
            </a:r>
            <a:r>
              <a:rPr lang="de-AT" sz="2400" dirty="0" err="1">
                <a:ea typeface="Calibri" panose="020F0502020204030204" pitchFamily="34" charset="0"/>
              </a:rPr>
              <a:t>equipment</a:t>
            </a:r>
            <a:r>
              <a:rPr lang="de-AT" sz="2400" dirty="0">
                <a:ea typeface="Calibri" panose="020F0502020204030204" pitchFamily="34" charset="0"/>
              </a:rPr>
              <a:t> 
</a:t>
            </a:r>
            <a:endParaRPr lang="de-AT" sz="2000" dirty="0">
              <a:ea typeface="Calibri" panose="020F0502020204030204" pitchFamily="34" charset="0"/>
            </a:endParaRPr>
          </a:p>
        </p:txBody>
      </p:sp>
      <p:pic>
        <p:nvPicPr>
          <p:cNvPr id="5122" name="Picture 2" descr="Kostenlose Fotos zum Thema Paprika">
            <a:extLst>
              <a:ext uri="{FF2B5EF4-FFF2-40B4-BE49-F238E27FC236}">
                <a16:creationId xmlns:a16="http://schemas.microsoft.com/office/drawing/2014/main" id="{92C4D752-8A12-2D31-C295-BB054F78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30" y="2343595"/>
            <a:ext cx="5024437" cy="334962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0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BAF45-48B0-A3A8-9EC0-C42EF962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193" y="3429000"/>
            <a:ext cx="9807129" cy="1325563"/>
          </a:xfrm>
        </p:spPr>
        <p:txBody>
          <a:bodyPr>
            <a:normAutofit fontScale="90000"/>
          </a:bodyPr>
          <a:lstStyle/>
          <a:p>
            <a:r>
              <a:rPr lang="de-DE" sz="5300" dirty="0" err="1"/>
              <a:t>Practical</a:t>
            </a:r>
            <a:r>
              <a:rPr lang="de-DE" sz="5300" dirty="0"/>
              <a:t> </a:t>
            </a:r>
            <a:r>
              <a:rPr lang="de-DE" sz="5300" dirty="0" err="1"/>
              <a:t>input</a:t>
            </a:r>
            <a:br>
              <a:rPr lang="de-DE" sz="5300" dirty="0"/>
            </a:br>
            <a:r>
              <a:rPr lang="de-DE" sz="5300" dirty="0" err="1"/>
              <a:t>Idea</a:t>
            </a:r>
            <a:r>
              <a:rPr lang="de-DE" sz="5300" dirty="0"/>
              <a:t> lab </a:t>
            </a:r>
            <a:r>
              <a:rPr lang="de-DE" sz="5300" dirty="0">
                <a:solidFill>
                  <a:schemeClr val="accent1"/>
                </a:solidFill>
              </a:rPr>
              <a:t>"Green AI</a:t>
            </a:r>
            <a:r>
              <a:rPr lang="de-DE" dirty="0">
                <a:solidFill>
                  <a:schemeClr val="accent1"/>
                </a:solidFill>
              </a:rPr>
              <a:t>"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an intelligent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save </a:t>
            </a:r>
            <a:r>
              <a:rPr lang="de-DE" dirty="0" err="1"/>
              <a:t>energy</a:t>
            </a:r>
            <a:r>
              <a:rPr lang="de-DE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11623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283</Words>
  <Application>Microsoft Macintosh PowerPoint</Application>
  <PresentationFormat>Breitbild</PresentationFormat>
  <Paragraphs>26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Office</vt:lpstr>
      <vt:lpstr>AI and Environment Climate Savior AI?
</vt:lpstr>
      <vt:lpstr>Climate Savior AI?</vt:lpstr>
      <vt:lpstr>Climate Savior AI?</vt:lpstr>
      <vt:lpstr>Climate Savior AI? Examples</vt:lpstr>
      <vt:lpstr>Climate Savior AI? Examples</vt:lpstr>
      <vt:lpstr>Climate Savior AI? Examples</vt:lpstr>
      <vt:lpstr>Climate Savior AI? Examples</vt:lpstr>
      <vt:lpstr>Climate Savior AI? Examples</vt:lpstr>
      <vt:lpstr>Practical input Idea lab "Green AI"   Development of an intelligent application to save energy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und Umwelt Klimaretter KI?</dc:title>
  <dc:creator>Petra W</dc:creator>
  <cp:lastModifiedBy>Petra W</cp:lastModifiedBy>
  <cp:revision>2</cp:revision>
  <dcterms:created xsi:type="dcterms:W3CDTF">2022-10-09T18:42:08Z</dcterms:created>
  <dcterms:modified xsi:type="dcterms:W3CDTF">2022-10-09T19:41:19Z</dcterms:modified>
</cp:coreProperties>
</file>