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56" r:id="rId5"/>
    <p:sldId id="262" r:id="rId6"/>
    <p:sldId id="272" r:id="rId7"/>
    <p:sldId id="274" r:id="rId8"/>
    <p:sldId id="258" r:id="rId9"/>
    <p:sldId id="259" r:id="rId10"/>
    <p:sldId id="275" r:id="rId11"/>
    <p:sldId id="264" r:id="rId12"/>
    <p:sldId id="263" r:id="rId13"/>
    <p:sldId id="273" r:id="rId14"/>
    <p:sldId id="265" r:id="rId15"/>
    <p:sldId id="268" r:id="rId16"/>
    <p:sldId id="267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537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4852" y="-10537"/>
            <a:ext cx="9693408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1" y="4499338"/>
            <a:ext cx="981320" cy="981320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2324" y="5828419"/>
            <a:ext cx="3116111" cy="9379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535" y="1393797"/>
            <a:ext cx="7878653" cy="3563966"/>
          </a:xfrm>
        </p:spPr>
        <p:txBody>
          <a:bodyPr anchor="b"/>
          <a:lstStyle>
            <a:lvl1pPr algn="ctr"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6330" y="5826416"/>
            <a:ext cx="1406923" cy="9379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3841" y="5586413"/>
            <a:ext cx="1315704" cy="481642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689" y="6239832"/>
            <a:ext cx="1894989" cy="481643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363537"/>
            <a:ext cx="896112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1954" y="1771205"/>
            <a:ext cx="8714671" cy="43513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207" y="228600"/>
            <a:ext cx="1315704" cy="69187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 userDrawn="1"/>
        </p:nvSpPr>
        <p:spPr>
          <a:xfrm>
            <a:off x="1085088" y="5266944"/>
            <a:ext cx="280416" cy="6217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0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9558528" cy="685800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078480" y="5776676"/>
            <a:ext cx="1315704" cy="69187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 userDrawn="1"/>
        </p:nvSpPr>
        <p:spPr>
          <a:xfrm>
            <a:off x="1060704" y="5266944"/>
            <a:ext cx="292608" cy="5974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19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365125"/>
            <a:ext cx="9807129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3408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966" y="35948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6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511444"/>
            <a:ext cx="12192000" cy="7369443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 userDrawn="1"/>
        </p:nvSpPr>
        <p:spPr>
          <a:xfrm>
            <a:off x="645870" y="949325"/>
            <a:ext cx="10515599" cy="4510087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9645004" cy="3554413"/>
          </a:xfrm>
        </p:spPr>
        <p:txBody>
          <a:bodyPr anchor="b"/>
          <a:lstStyle>
            <a:lvl1pPr>
              <a:defRPr sz="6000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351" y="-10882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054" y="365125"/>
            <a:ext cx="9782745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979" y="365125"/>
            <a:ext cx="8786566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45480" y="1681163"/>
            <a:ext cx="4703064" cy="823912"/>
          </a:xfrm>
        </p:spPr>
        <p:txBody>
          <a:bodyPr anchor="b"/>
          <a:lstStyle>
            <a:lvl1pPr marL="0" indent="0">
              <a:buNone/>
              <a:defRPr sz="24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45480" y="2505075"/>
            <a:ext cx="4703064" cy="3684588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564"/>
          <a:stretch/>
        </p:blipFill>
        <p:spPr>
          <a:xfrm>
            <a:off x="0" y="-487060"/>
            <a:ext cx="12192000" cy="7369443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 userDrawn="1"/>
        </p:nvSpPr>
        <p:spPr>
          <a:xfrm>
            <a:off x="838199" y="815793"/>
            <a:ext cx="10515599" cy="148884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8667"/>
            <a:ext cx="10515600" cy="1325563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7" y="-110253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615" r="6878"/>
          <a:stretch/>
        </p:blipFill>
        <p:spPr>
          <a:xfrm rot="-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80348" y="234061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592" y="365125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277548" cy="4873625"/>
          </a:xfrm>
        </p:spPr>
        <p:txBody>
          <a:bodyPr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  <a:lvl2pPr>
              <a:defRPr sz="2800">
                <a:latin typeface="Poppins" pitchFamily="2" charset="77"/>
                <a:cs typeface="Poppins" pitchFamily="2" charset="77"/>
              </a:defRPr>
            </a:lvl2pPr>
            <a:lvl3pPr>
              <a:defRPr sz="2400">
                <a:latin typeface="Poppins" pitchFamily="2" charset="77"/>
                <a:cs typeface="Poppins" pitchFamily="2" charset="77"/>
              </a:defRPr>
            </a:lvl3pPr>
            <a:lvl4pPr>
              <a:defRPr sz="2000">
                <a:latin typeface="Poppins" pitchFamily="2" charset="77"/>
                <a:cs typeface="Poppins" pitchFamily="2" charset="77"/>
              </a:defRPr>
            </a:lvl4pPr>
            <a:lvl5pPr>
              <a:defRPr sz="2000">
                <a:latin typeface="Poppins" pitchFamily="2" charset="77"/>
                <a:cs typeface="Poppi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3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2880" y="0"/>
            <a:ext cx="9693408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3263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351" y="164126"/>
            <a:ext cx="1315704" cy="6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4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2E93A-A17C-2F41-A87E-D6F660F63B83}" type="datetimeFigureOut">
              <a:rPr lang="de-DE" smtClean="0"/>
              <a:t>08.08.22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17DC8-9E31-654B-9CE0-722155DA87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07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6OUGRsslJY&amp;ab_channel=AnaconaVillarroelRodrigo" TargetMode="External"/><Relationship Id="rId2" Type="http://schemas.openxmlformats.org/officeDocument/2006/relationships/hyperlink" Target="https://www.youtube.com/watch?v=Rvj3Oblscqw&amp;ab_channel=Sa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tbreeder.com/beta/browse" TargetMode="External"/><Relationship Id="rId5" Type="http://schemas.openxmlformats.org/officeDocument/2006/relationships/hyperlink" Target="https://www.eloquentron3000.com/" TargetMode="External"/><Relationship Id="rId4" Type="http://schemas.openxmlformats.org/officeDocument/2006/relationships/hyperlink" Target="https://botnik.org/content/harry-potter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www.researchgate.net/profile/Ian-Mcmanus/publication/4732061/figure/fig8/AS:668901159477255@1536489872531/Schotter-Gravel-stones-Computer-generated-image-by-Georg-Nees-1968-1971-The-work-i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https://www.heikewerner.com/images/nees_print1_plastik1.jpg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sothebys-md.brightspotcdn.com/dims4/default/fd378fc/2147483647/strip/true/crop/1024x1024+0+0/resize/385x385!/quality/90/?url=http%3A%2F%2Fsothebys-brightspot.s3.amazonaws.com%2Fmedia-desk%2Fd6%2Fa6%2Fe9697f524b75864249642566bb94%2Fl22235-c5p86-cs-01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https://upload.wikimedia.org/wikipedia/commons/thumb/c/c1/Edmond_de_Belamy.png/1200px-Edmond_de_Belamy.pn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03A55-8A99-10CF-4C59-16969899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?</a:t>
            </a:r>
          </a:p>
        </p:txBody>
      </p:sp>
      <p:pic>
        <p:nvPicPr>
          <p:cNvPr id="1026" name="Picture 2" descr="View full screen - View 1 of Lot 9. AI Generated Nude Portrait #7 Frame #64.">
            <a:extLst>
              <a:ext uri="{FF2B5EF4-FFF2-40B4-BE49-F238E27FC236}">
                <a16:creationId xmlns:a16="http://schemas.microsoft.com/office/drawing/2014/main" id="{2CA20697-4AC5-C94D-E4BB-84A22A34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0" y="1474787"/>
            <a:ext cx="48895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 is the author of AI artwork? - Y-LOT Foundation">
            <a:extLst>
              <a:ext uri="{FF2B5EF4-FFF2-40B4-BE49-F238E27FC236}">
                <a16:creationId xmlns:a16="http://schemas.microsoft.com/office/drawing/2014/main" id="{C715C3E0-2E96-56DB-2AB9-4DD4362A6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r="13776"/>
          <a:stretch/>
        </p:blipFill>
        <p:spPr bwMode="auto">
          <a:xfrm>
            <a:off x="5867869" y="1474786"/>
            <a:ext cx="5062671" cy="48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D03738C-20E6-77CB-B36B-E36B12CDAE38}"/>
              </a:ext>
            </a:extLst>
          </p:cNvPr>
          <p:cNvSpPr txBox="1"/>
          <p:nvPr/>
        </p:nvSpPr>
        <p:spPr>
          <a:xfrm>
            <a:off x="1128713" y="6364287"/>
            <a:ext cx="43158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de-AT" sz="1050" dirty="0"/>
              <a:t>Robbie </a:t>
            </a:r>
            <a:r>
              <a:rPr lang="de-AT" sz="1050" dirty="0" err="1"/>
              <a:t>Barrat</a:t>
            </a:r>
            <a:endParaRPr lang="de-AT" sz="1050" dirty="0"/>
          </a:p>
          <a:p>
            <a:pPr algn="r" fontAlgn="base"/>
            <a:r>
              <a:rPr lang="de-AT" sz="1050" i="1" dirty="0" err="1"/>
              <a:t>Nude</a:t>
            </a:r>
            <a:r>
              <a:rPr lang="de-AT" sz="1050" i="1" dirty="0"/>
              <a:t> Portrait #7 Frame #64</a:t>
            </a:r>
          </a:p>
          <a:p>
            <a:pPr algn="r"/>
            <a:endParaRPr lang="de-DE" sz="105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58F622-A114-3857-C5C6-10DCE37796F0}"/>
              </a:ext>
            </a:extLst>
          </p:cNvPr>
          <p:cNvSpPr txBox="1"/>
          <p:nvPr/>
        </p:nvSpPr>
        <p:spPr>
          <a:xfrm>
            <a:off x="5867869" y="6364287"/>
            <a:ext cx="4315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e-AT" sz="1050" dirty="0" err="1"/>
              <a:t>Obvious</a:t>
            </a:r>
            <a:r>
              <a:rPr lang="de-AT" sz="1050" dirty="0"/>
              <a:t> </a:t>
            </a:r>
          </a:p>
          <a:p>
            <a:pPr fontAlgn="base"/>
            <a:r>
              <a:rPr lang="de-AT" sz="1050" i="1" dirty="0"/>
              <a:t>Edmond de </a:t>
            </a:r>
            <a:r>
              <a:rPr lang="de-AT" sz="1050" i="1" dirty="0" err="1"/>
              <a:t>Belamy</a:t>
            </a:r>
            <a:endParaRPr lang="de-DE" sz="600" i="1" dirty="0"/>
          </a:p>
        </p:txBody>
      </p:sp>
    </p:spTree>
    <p:extLst>
      <p:ext uri="{BB962C8B-B14F-4D97-AF65-F5344CB8AC3E}">
        <p14:creationId xmlns:p14="http://schemas.microsoft.com/office/powerpoint/2010/main" val="399311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704D7-C9A0-0E40-506F-550E5B0E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humans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69AD8C-D0CE-06E4-1D68-6A257ED22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AI-Softwares</a:t>
            </a:r>
            <a:r>
              <a:rPr lang="de-DE" dirty="0"/>
              <a:t> (</a:t>
            </a:r>
            <a:r>
              <a:rPr lang="de-DE" dirty="0" err="1"/>
              <a:t>Examples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links!)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unfinished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Beethoven</a:t>
            </a:r>
            <a:r>
              <a:rPr lang="de-DE" dirty="0"/>
              <a:t> and </a:t>
            </a:r>
            <a:r>
              <a:rPr lang="de-DE" dirty="0">
                <a:hlinkClick r:id="rId3"/>
              </a:rPr>
              <a:t>Schubert</a:t>
            </a:r>
            <a:endParaRPr lang="de-DE" dirty="0"/>
          </a:p>
          <a:p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/>
              <a:t>entirely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>
                <a:hlinkClick r:id="rId4"/>
              </a:rPr>
              <a:t>Harry Potter </a:t>
            </a:r>
            <a:r>
              <a:rPr lang="de-DE" dirty="0" err="1">
                <a:hlinkClick r:id="rId4"/>
              </a:rPr>
              <a:t>chapters</a:t>
            </a:r>
            <a:endParaRPr lang="de-DE" dirty="0"/>
          </a:p>
          <a:p>
            <a:r>
              <a:rPr lang="de-DE" dirty="0"/>
              <a:t>Write </a:t>
            </a:r>
            <a:r>
              <a:rPr lang="de-DE" dirty="0" err="1">
                <a:hlinkClick r:id="rId5"/>
              </a:rPr>
              <a:t>love</a:t>
            </a:r>
            <a:r>
              <a:rPr lang="de-DE" dirty="0">
                <a:hlinkClick r:id="rId5"/>
              </a:rPr>
              <a:t> </a:t>
            </a:r>
            <a:r>
              <a:rPr lang="de-DE" dirty="0" err="1">
                <a:hlinkClick r:id="rId5"/>
              </a:rPr>
              <a:t>poems</a:t>
            </a:r>
            <a:endParaRPr lang="de-DE" dirty="0"/>
          </a:p>
          <a:p>
            <a:r>
              <a:rPr lang="de-DE" dirty="0"/>
              <a:t>Create </a:t>
            </a:r>
            <a:r>
              <a:rPr lang="de-DE" dirty="0" err="1"/>
              <a:t>entirely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>
                <a:hlinkClick r:id="rId6"/>
              </a:rPr>
              <a:t>fantasy</a:t>
            </a:r>
            <a:r>
              <a:rPr lang="de-DE" dirty="0">
                <a:hlinkClick r:id="rId6"/>
              </a:rPr>
              <a:t> </a:t>
            </a:r>
            <a:r>
              <a:rPr lang="de-DE" dirty="0" err="1">
                <a:hlinkClick r:id="rId6"/>
              </a:rPr>
              <a:t>characters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999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A0F00-4210-C375-E340-93AA4484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humans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BDB588-5BFC-4728-EC7F-D6A7BD17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Computer </a:t>
            </a:r>
            <a:r>
              <a:rPr lang="de-AT" dirty="0" err="1"/>
              <a:t>generated</a:t>
            </a:r>
            <a:r>
              <a:rPr lang="de-AT" dirty="0"/>
              <a:t> </a:t>
            </a:r>
            <a:r>
              <a:rPr lang="de-AT" dirty="0" err="1"/>
              <a:t>art</a:t>
            </a:r>
            <a:r>
              <a:rPr lang="de-AT" dirty="0"/>
              <a:t> </a:t>
            </a:r>
            <a:r>
              <a:rPr lang="de-AT" dirty="0" err="1"/>
              <a:t>has</a:t>
            </a:r>
            <a:r>
              <a:rPr lang="de-AT" dirty="0"/>
              <a:t> </a:t>
            </a:r>
            <a:r>
              <a:rPr lang="de-AT" dirty="0" err="1"/>
              <a:t>been</a:t>
            </a:r>
            <a:r>
              <a:rPr lang="de-AT" dirty="0"/>
              <a:t> </a:t>
            </a:r>
            <a:r>
              <a:rPr lang="de-AT" dirty="0" err="1"/>
              <a:t>around</a:t>
            </a:r>
            <a:r>
              <a:rPr lang="de-AT" dirty="0"/>
              <a:t> </a:t>
            </a:r>
            <a:r>
              <a:rPr lang="de-AT" dirty="0" err="1"/>
              <a:t>since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1960s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98EF208-EE6F-43B9-1EAB-B9F2B02AD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1" name="Grafik 5" descr="Schotter (Gravel stones). Computer-generated image by Georg Nees,... |  Download Scientific Diagram">
            <a:extLst>
              <a:ext uri="{FF2B5EF4-FFF2-40B4-BE49-F238E27FC236}">
                <a16:creationId xmlns:a16="http://schemas.microsoft.com/office/drawing/2014/main" id="{FEC32ACB-57BD-9663-DE13-8217DB8A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0" y="2892056"/>
            <a:ext cx="2108791" cy="36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80F25C-5CD0-1D21-0572-012BEC6E6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395" y="2892055"/>
            <a:ext cx="156807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3" name="Grafik 4" descr="Ein Bild, das Tastatur, gefliest enthält.&#10;&#10;Automatisch generierte Beschreibung">
            <a:extLst>
              <a:ext uri="{FF2B5EF4-FFF2-40B4-BE49-F238E27FC236}">
                <a16:creationId xmlns:a16="http://schemas.microsoft.com/office/drawing/2014/main" id="{D5279D64-2183-094A-A085-871D062F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4" y="2892055"/>
            <a:ext cx="3600819" cy="360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22F5401-7679-99C0-0E12-583374F7895C}"/>
              </a:ext>
            </a:extLst>
          </p:cNvPr>
          <p:cNvSpPr txBox="1"/>
          <p:nvPr/>
        </p:nvSpPr>
        <p:spPr>
          <a:xfrm>
            <a:off x="7437534" y="5569544"/>
            <a:ext cx="227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Works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German </a:t>
            </a:r>
            <a:r>
              <a:rPr lang="de-AT" dirty="0" err="1"/>
              <a:t>artist</a:t>
            </a:r>
            <a:r>
              <a:rPr lang="de-AT" dirty="0"/>
              <a:t> Georg Nees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E752E-22AE-EDC5-A220-C568B62A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humans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A95EAA-F7A6-0EE0-8588-803E3E2C1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A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movement</a:t>
            </a:r>
            <a:r>
              <a:rPr lang="de-AT" dirty="0"/>
              <a:t> </a:t>
            </a:r>
            <a:r>
              <a:rPr lang="de-AT" dirty="0" err="1"/>
              <a:t>has</a:t>
            </a:r>
            <a:r>
              <a:rPr lang="de-AT" dirty="0"/>
              <a:t> </a:t>
            </a:r>
            <a:r>
              <a:rPr lang="de-AT" dirty="0" err="1"/>
              <a:t>emerged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art</a:t>
            </a:r>
            <a:r>
              <a:rPr lang="de-AT" dirty="0"/>
              <a:t> </a:t>
            </a:r>
            <a:r>
              <a:rPr lang="de-AT" dirty="0" err="1"/>
              <a:t>world</a:t>
            </a:r>
            <a:r>
              <a:rPr lang="de-AT" dirty="0"/>
              <a:t> </a:t>
            </a:r>
            <a:r>
              <a:rPr lang="de-AT" dirty="0" err="1"/>
              <a:t>through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AI, </a:t>
            </a:r>
            <a:r>
              <a:rPr lang="de-AT" dirty="0" err="1"/>
              <a:t>redefining</a:t>
            </a:r>
            <a:r>
              <a:rPr lang="de-AT" dirty="0"/>
              <a:t> </a:t>
            </a:r>
            <a:r>
              <a:rPr lang="de-AT" dirty="0" err="1"/>
              <a:t>creativity</a:t>
            </a:r>
            <a:r>
              <a:rPr lang="de-AT" dirty="0"/>
              <a:t> and </a:t>
            </a:r>
            <a:r>
              <a:rPr lang="de-AT" dirty="0" err="1"/>
              <a:t>authorship</a:t>
            </a:r>
            <a:r>
              <a:rPr lang="de-AT" dirty="0"/>
              <a:t>.</a:t>
            </a:r>
          </a:p>
          <a:p>
            <a:endParaRPr lang="de-AT" dirty="0"/>
          </a:p>
          <a:p>
            <a:pPr marL="0" indent="0">
              <a:buNone/>
            </a:pPr>
            <a:r>
              <a:rPr lang="de-AT" b="1" dirty="0" err="1"/>
              <a:t>Discuss</a:t>
            </a:r>
            <a:r>
              <a:rPr lang="de-AT" b="1" dirty="0"/>
              <a:t> in </a:t>
            </a:r>
            <a:r>
              <a:rPr lang="de-AT" b="1" dirty="0" err="1"/>
              <a:t>small</a:t>
            </a:r>
            <a:r>
              <a:rPr lang="de-AT" b="1" dirty="0"/>
              <a:t> </a:t>
            </a:r>
            <a:r>
              <a:rPr lang="de-AT" b="1" dirty="0" err="1"/>
              <a:t>groups</a:t>
            </a:r>
            <a:r>
              <a:rPr lang="de-AT" b="1" dirty="0"/>
              <a:t>!</a:t>
            </a:r>
          </a:p>
          <a:p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creative</a:t>
            </a:r>
            <a:r>
              <a:rPr lang="de-AT" dirty="0"/>
              <a:t> design a </a:t>
            </a:r>
            <a:r>
              <a:rPr lang="de-AT" dirty="0" err="1"/>
              <a:t>unique</a:t>
            </a:r>
            <a:r>
              <a:rPr lang="de-AT" dirty="0"/>
              <a:t> </a:t>
            </a:r>
            <a:r>
              <a:rPr lang="de-AT" dirty="0" err="1"/>
              <a:t>selling</a:t>
            </a:r>
            <a:r>
              <a:rPr lang="de-AT" dirty="0"/>
              <a:t> </a:t>
            </a:r>
            <a:r>
              <a:rPr lang="de-AT" dirty="0" err="1"/>
              <a:t>point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humans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AIs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creative</a:t>
            </a:r>
            <a:r>
              <a:rPr lang="de-AT" dirty="0"/>
              <a:t> </a:t>
            </a:r>
            <a:r>
              <a:rPr lang="de-AT" dirty="0" err="1"/>
              <a:t>too</a:t>
            </a:r>
            <a:r>
              <a:rPr lang="de-AT" dirty="0"/>
              <a:t>?</a:t>
            </a:r>
          </a:p>
          <a:p>
            <a:r>
              <a:rPr lang="de-AT" dirty="0"/>
              <a:t>Can AI </a:t>
            </a:r>
            <a:r>
              <a:rPr lang="de-AT" dirty="0" err="1"/>
              <a:t>even</a:t>
            </a:r>
            <a:r>
              <a:rPr lang="de-AT" dirty="0"/>
              <a:t> </a:t>
            </a:r>
            <a:r>
              <a:rPr lang="de-AT" dirty="0" err="1"/>
              <a:t>replace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creativity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humans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humans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artists</a:t>
            </a:r>
            <a:r>
              <a:rPr lang="de-AT" dirty="0"/>
              <a:t>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62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5173CE-766C-DA1C-F173-892E51311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err="1"/>
              <a:t>Whether</a:t>
            </a:r>
            <a:r>
              <a:rPr lang="de-AT" dirty="0"/>
              <a:t> </a:t>
            </a:r>
            <a:r>
              <a:rPr lang="de-AT" dirty="0" err="1"/>
              <a:t>it‘s</a:t>
            </a:r>
            <a:r>
              <a:rPr lang="de-AT" dirty="0"/>
              <a:t> possible </a:t>
            </a:r>
            <a:r>
              <a:rPr lang="de-AT" dirty="0" err="1"/>
              <a:t>that</a:t>
            </a:r>
            <a:r>
              <a:rPr lang="de-AT" dirty="0"/>
              <a:t> an AI </a:t>
            </a:r>
            <a:r>
              <a:rPr lang="de-AT" dirty="0" err="1"/>
              <a:t>creates</a:t>
            </a:r>
            <a:r>
              <a:rPr lang="de-AT" dirty="0"/>
              <a:t> </a:t>
            </a:r>
            <a:r>
              <a:rPr lang="de-AT" dirty="0" err="1"/>
              <a:t>art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b="1" dirty="0" err="1"/>
              <a:t>controversial</a:t>
            </a:r>
            <a:r>
              <a:rPr lang="de-AT" dirty="0"/>
              <a:t>.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/>
              <a:t>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hand</a:t>
            </a:r>
            <a:r>
              <a:rPr lang="de-AT" dirty="0"/>
              <a:t>, </a:t>
            </a:r>
            <a:r>
              <a:rPr lang="de-AT" dirty="0" err="1"/>
              <a:t>art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viewed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something</a:t>
            </a:r>
            <a:r>
              <a:rPr lang="de-AT" dirty="0"/>
              <a:t> </a:t>
            </a:r>
            <a:r>
              <a:rPr lang="de-AT" b="1" dirty="0"/>
              <a:t>human-made</a:t>
            </a:r>
            <a:r>
              <a:rPr lang="de-AT" dirty="0"/>
              <a:t>,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hand</a:t>
            </a:r>
            <a:r>
              <a:rPr lang="de-AT" dirty="0"/>
              <a:t>, </a:t>
            </a:r>
            <a:r>
              <a:rPr lang="de-AT" dirty="0" err="1"/>
              <a:t>art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also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viewed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point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view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audience</a:t>
            </a:r>
            <a:r>
              <a:rPr lang="de-AT" dirty="0"/>
              <a:t> and </a:t>
            </a:r>
            <a:r>
              <a:rPr lang="de-AT" dirty="0" err="1"/>
              <a:t>thus</a:t>
            </a:r>
            <a:r>
              <a:rPr lang="de-AT" dirty="0"/>
              <a:t> </a:t>
            </a:r>
            <a:r>
              <a:rPr lang="de-AT" dirty="0" err="1"/>
              <a:t>something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art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soon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b="1" dirty="0" err="1"/>
              <a:t>touches</a:t>
            </a:r>
            <a:r>
              <a:rPr lang="de-AT" b="1" dirty="0"/>
              <a:t> </a:t>
            </a:r>
            <a:r>
              <a:rPr lang="de-AT" b="1" dirty="0" err="1"/>
              <a:t>us</a:t>
            </a:r>
            <a:r>
              <a:rPr lang="de-AT" b="1" dirty="0"/>
              <a:t> </a:t>
            </a:r>
            <a:r>
              <a:rPr lang="de-AT" b="1" dirty="0" err="1"/>
              <a:t>emotionally</a:t>
            </a:r>
            <a:r>
              <a:rPr lang="de-AT" b="1" dirty="0"/>
              <a:t> </a:t>
            </a:r>
            <a:r>
              <a:rPr lang="de-AT" dirty="0"/>
              <a:t>(</a:t>
            </a:r>
            <a:r>
              <a:rPr lang="de-AT" dirty="0" err="1"/>
              <a:t>regardless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who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author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>
                <a:sym typeface="Wingdings" pitchFamily="2" charset="2"/>
              </a:rPr>
              <a:t></a:t>
            </a:r>
            <a:r>
              <a:rPr lang="de-AT" dirty="0"/>
              <a:t> also an AI).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3362F92-D949-AF94-D847-47190AE3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humans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6022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79" y="1487424"/>
            <a:ext cx="9807129" cy="5005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Example</a:t>
            </a:r>
            <a:r>
              <a:rPr lang="de-DE" b="1" dirty="0"/>
              <a:t> 1: GAN (“Generative </a:t>
            </a:r>
            <a:r>
              <a:rPr lang="de-DE" b="1" dirty="0" err="1"/>
              <a:t>Adversarial</a:t>
            </a:r>
            <a:r>
              <a:rPr lang="de-DE" b="1" dirty="0"/>
              <a:t> Networks”)</a:t>
            </a:r>
          </a:p>
          <a:p>
            <a:pPr marL="0" indent="0">
              <a:buNone/>
            </a:pPr>
            <a:r>
              <a:rPr lang="de-AT" dirty="0" err="1"/>
              <a:t>two</a:t>
            </a:r>
            <a:r>
              <a:rPr lang="de-AT" dirty="0"/>
              <a:t> </a:t>
            </a:r>
            <a:r>
              <a:rPr lang="de-AT" dirty="0" err="1"/>
              <a:t>competing</a:t>
            </a:r>
            <a:r>
              <a:rPr lang="de-AT" dirty="0"/>
              <a:t> </a:t>
            </a:r>
            <a:r>
              <a:rPr lang="de-AT" dirty="0" err="1"/>
              <a:t>systems</a:t>
            </a:r>
            <a:r>
              <a:rPr lang="de-AT" dirty="0"/>
              <a:t>:</a:t>
            </a:r>
            <a:br>
              <a:rPr lang="de-AT" dirty="0"/>
            </a:br>
            <a:r>
              <a:rPr lang="de-AT" b="1" dirty="0" err="1"/>
              <a:t>generator</a:t>
            </a:r>
            <a:r>
              <a:rPr lang="de-AT" b="1" dirty="0"/>
              <a:t> and </a:t>
            </a:r>
            <a:r>
              <a:rPr lang="de-AT" b="1" dirty="0" err="1"/>
              <a:t>discriminator</a:t>
            </a:r>
            <a:endParaRPr lang="de-AT" b="1" dirty="0"/>
          </a:p>
          <a:p>
            <a:r>
              <a:rPr lang="de-AT" dirty="0"/>
              <a:t>Generator </a:t>
            </a:r>
            <a:r>
              <a:rPr lang="de-AT" dirty="0" err="1"/>
              <a:t>creates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(e.g. </a:t>
            </a:r>
            <a:r>
              <a:rPr lang="de-AT" dirty="0" err="1"/>
              <a:t>images</a:t>
            </a:r>
            <a:r>
              <a:rPr lang="de-AT" dirty="0"/>
              <a:t>)</a:t>
            </a:r>
          </a:p>
          <a:p>
            <a:r>
              <a:rPr lang="de-AT" dirty="0" err="1"/>
              <a:t>Discriminator</a:t>
            </a:r>
            <a:r>
              <a:rPr lang="de-AT" dirty="0"/>
              <a:t> </a:t>
            </a:r>
            <a:r>
              <a:rPr lang="de-AT" dirty="0" err="1"/>
              <a:t>tries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distinguish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generated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generator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and </a:t>
            </a:r>
            <a:r>
              <a:rPr lang="de-AT" dirty="0" err="1"/>
              <a:t>recognize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artificially</a:t>
            </a:r>
            <a:r>
              <a:rPr lang="de-AT" dirty="0"/>
              <a:t> </a:t>
            </a:r>
            <a:r>
              <a:rPr lang="de-AT" dirty="0" err="1"/>
              <a:t>generated</a:t>
            </a:r>
            <a:r>
              <a:rPr lang="de-AT" dirty="0"/>
              <a:t>.</a:t>
            </a:r>
          </a:p>
          <a:p>
            <a:r>
              <a:rPr lang="de-AT" dirty="0" err="1"/>
              <a:t>constant</a:t>
            </a:r>
            <a:r>
              <a:rPr lang="de-AT" dirty="0"/>
              <a:t> </a:t>
            </a:r>
            <a:r>
              <a:rPr lang="de-AT" dirty="0" err="1"/>
              <a:t>interaction</a:t>
            </a:r>
            <a:endParaRPr lang="de-AT" dirty="0"/>
          </a:p>
          <a:p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system</a:t>
            </a:r>
            <a:r>
              <a:rPr lang="de-AT" dirty="0"/>
              <a:t> </a:t>
            </a:r>
            <a:r>
              <a:rPr lang="de-AT" dirty="0" err="1"/>
              <a:t>learns</a:t>
            </a:r>
            <a:r>
              <a:rPr lang="de-AT" dirty="0"/>
              <a:t> </a:t>
            </a:r>
            <a:r>
              <a:rPr lang="de-AT" dirty="0" err="1"/>
              <a:t>independently</a:t>
            </a:r>
            <a:r>
              <a:rPr lang="de-AT" dirty="0"/>
              <a:t> and </a:t>
            </a:r>
            <a:r>
              <a:rPr lang="de-AT" dirty="0" err="1"/>
              <a:t>thus</a:t>
            </a:r>
            <a:r>
              <a:rPr lang="de-AT" dirty="0"/>
              <a:t> </a:t>
            </a:r>
            <a:r>
              <a:rPr lang="de-AT" dirty="0" err="1"/>
              <a:t>develops</a:t>
            </a:r>
            <a:r>
              <a:rPr lang="de-AT" dirty="0"/>
              <a:t> </a:t>
            </a:r>
            <a:r>
              <a:rPr lang="de-AT" dirty="0" err="1"/>
              <a:t>ever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realistic</a:t>
            </a:r>
            <a:r>
              <a:rPr lang="de-AT" dirty="0"/>
              <a:t> </a:t>
            </a:r>
            <a:r>
              <a:rPr lang="de-AT" dirty="0" err="1"/>
              <a:t>images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23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79" y="1690688"/>
            <a:ext cx="9807129" cy="4802187"/>
          </a:xfrm>
        </p:spPr>
        <p:txBody>
          <a:bodyPr>
            <a:normAutofit/>
          </a:bodyPr>
          <a:lstStyle/>
          <a:p>
            <a:r>
              <a:rPr lang="de-DE" b="1" dirty="0" err="1"/>
              <a:t>Example</a:t>
            </a:r>
            <a:r>
              <a:rPr lang="de-DE" b="1" dirty="0"/>
              <a:t> 2: Transformers</a:t>
            </a:r>
          </a:p>
          <a:p>
            <a:r>
              <a:rPr lang="de-AT" dirty="0" err="1"/>
              <a:t>neural</a:t>
            </a:r>
            <a:r>
              <a:rPr lang="de-AT" dirty="0"/>
              <a:t> </a:t>
            </a:r>
            <a:r>
              <a:rPr lang="de-AT" dirty="0" err="1"/>
              <a:t>networks</a:t>
            </a:r>
            <a:endParaRPr lang="de-AT" dirty="0"/>
          </a:p>
          <a:p>
            <a:r>
              <a:rPr lang="de-AT" dirty="0"/>
              <a:t>individual </a:t>
            </a:r>
            <a:r>
              <a:rPr lang="de-AT" dirty="0" err="1"/>
              <a:t>pixels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syllables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placed</a:t>
            </a:r>
            <a:r>
              <a:rPr lang="de-AT" dirty="0"/>
              <a:t> in </a:t>
            </a:r>
            <a:r>
              <a:rPr lang="de-AT" dirty="0" err="1"/>
              <a:t>connection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others</a:t>
            </a:r>
            <a:endParaRPr lang="de-AT" dirty="0"/>
          </a:p>
          <a:p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example</a:t>
            </a:r>
            <a:r>
              <a:rPr lang="de-AT" dirty="0"/>
              <a:t>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system</a:t>
            </a:r>
            <a:r>
              <a:rPr lang="de-AT" dirty="0"/>
              <a:t> </a:t>
            </a:r>
            <a:r>
              <a:rPr lang="de-AT" dirty="0" err="1"/>
              <a:t>may</a:t>
            </a:r>
            <a:r>
              <a:rPr lang="de-AT" dirty="0"/>
              <a:t> </a:t>
            </a:r>
            <a:r>
              <a:rPr lang="de-AT" dirty="0" err="1"/>
              <a:t>learn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associate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word</a:t>
            </a:r>
            <a:r>
              <a:rPr lang="de-AT" dirty="0"/>
              <a:t> "</a:t>
            </a:r>
            <a:r>
              <a:rPr lang="de-AT" dirty="0" err="1"/>
              <a:t>eat</a:t>
            </a:r>
            <a:r>
              <a:rPr lang="de-AT" dirty="0"/>
              <a:t>" </a:t>
            </a:r>
            <a:r>
              <a:rPr lang="de-AT" dirty="0" err="1"/>
              <a:t>with</a:t>
            </a:r>
            <a:r>
              <a:rPr lang="de-AT" dirty="0"/>
              <a:t> "</a:t>
            </a:r>
            <a:r>
              <a:rPr lang="de-AT" dirty="0" err="1"/>
              <a:t>food</a:t>
            </a:r>
            <a:r>
              <a:rPr lang="de-AT" dirty="0"/>
              <a:t>" </a:t>
            </a:r>
            <a:r>
              <a:rPr lang="de-AT" dirty="0" err="1"/>
              <a:t>or</a:t>
            </a:r>
            <a:r>
              <a:rPr lang="de-AT" dirty="0"/>
              <a:t> "breakfast,"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recognize</a:t>
            </a:r>
            <a:r>
              <a:rPr lang="de-AT" dirty="0"/>
              <a:t> </a:t>
            </a:r>
            <a:r>
              <a:rPr lang="de-AT" dirty="0" err="1"/>
              <a:t>certain</a:t>
            </a:r>
            <a:r>
              <a:rPr lang="de-AT" dirty="0"/>
              <a:t> repetitive </a:t>
            </a:r>
            <a:r>
              <a:rPr lang="de-AT" dirty="0" err="1"/>
              <a:t>motifs</a:t>
            </a:r>
            <a:r>
              <a:rPr lang="de-AT" dirty="0"/>
              <a:t> in </a:t>
            </a:r>
            <a:r>
              <a:rPr lang="de-AT" dirty="0" err="1"/>
              <a:t>pieces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music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images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then</a:t>
            </a:r>
            <a:r>
              <a:rPr lang="de-AT" dirty="0"/>
              <a:t> </a:t>
            </a:r>
            <a:r>
              <a:rPr lang="de-AT" dirty="0" err="1"/>
              <a:t>reapply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474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programs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 err="1"/>
              <a:t>Examples</a:t>
            </a:r>
            <a:endParaRPr lang="de-DE" b="1" dirty="0"/>
          </a:p>
          <a:p>
            <a:r>
              <a:rPr lang="de-AT" dirty="0" err="1"/>
              <a:t>Animate</a:t>
            </a:r>
            <a:r>
              <a:rPr lang="de-AT" dirty="0"/>
              <a:t> </a:t>
            </a:r>
            <a:r>
              <a:rPr lang="de-AT" dirty="0" err="1"/>
              <a:t>photos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people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objects</a:t>
            </a:r>
            <a:endParaRPr lang="de-AT" dirty="0"/>
          </a:p>
          <a:p>
            <a:r>
              <a:rPr lang="de-AT" dirty="0" err="1"/>
              <a:t>Colorize</a:t>
            </a:r>
            <a:r>
              <a:rPr lang="de-AT" dirty="0"/>
              <a:t> </a:t>
            </a:r>
            <a:r>
              <a:rPr lang="de-AT" dirty="0" err="1"/>
              <a:t>black</a:t>
            </a:r>
            <a:r>
              <a:rPr lang="de-AT" dirty="0"/>
              <a:t> and </a:t>
            </a:r>
            <a:r>
              <a:rPr lang="de-AT" dirty="0" err="1"/>
              <a:t>white</a:t>
            </a:r>
            <a:r>
              <a:rPr lang="de-AT" dirty="0"/>
              <a:t> </a:t>
            </a:r>
            <a:r>
              <a:rPr lang="de-AT" dirty="0" err="1"/>
              <a:t>films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pictures</a:t>
            </a:r>
            <a:r>
              <a:rPr lang="de-AT" dirty="0"/>
              <a:t> </a:t>
            </a:r>
            <a:r>
              <a:rPr lang="de-AT" dirty="0" err="1"/>
              <a:t>afterwards</a:t>
            </a:r>
            <a:endParaRPr lang="de-AT" dirty="0"/>
          </a:p>
          <a:p>
            <a:r>
              <a:rPr lang="de-AT" dirty="0"/>
              <a:t>Create </a:t>
            </a:r>
            <a:r>
              <a:rPr lang="de-AT" dirty="0" err="1"/>
              <a:t>completely</a:t>
            </a:r>
            <a:r>
              <a:rPr lang="de-AT" dirty="0"/>
              <a:t> </a:t>
            </a:r>
            <a:r>
              <a:rPr lang="de-AT" dirty="0" err="1"/>
              <a:t>new</a:t>
            </a:r>
            <a:r>
              <a:rPr lang="de-AT" dirty="0"/>
              <a:t> </a:t>
            </a:r>
            <a:r>
              <a:rPr lang="de-AT" dirty="0" err="1"/>
              <a:t>pictures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people</a:t>
            </a:r>
            <a:endParaRPr lang="de-AT" dirty="0"/>
          </a:p>
          <a:p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people</a:t>
            </a:r>
            <a:r>
              <a:rPr lang="de-AT" dirty="0"/>
              <a:t> in </a:t>
            </a:r>
            <a:r>
              <a:rPr lang="de-AT" dirty="0" err="1"/>
              <a:t>pictures</a:t>
            </a:r>
            <a:r>
              <a:rPr lang="de-AT" dirty="0"/>
              <a:t> </a:t>
            </a:r>
            <a:r>
              <a:rPr lang="de-AT" dirty="0" err="1"/>
              <a:t>older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younger</a:t>
            </a:r>
            <a:endParaRPr lang="de-AT" dirty="0"/>
          </a:p>
          <a:p>
            <a:r>
              <a:rPr lang="de-AT" dirty="0" err="1"/>
              <a:t>Make</a:t>
            </a:r>
            <a:r>
              <a:rPr lang="de-AT" dirty="0"/>
              <a:t> </a:t>
            </a:r>
            <a:r>
              <a:rPr lang="de-AT" dirty="0" err="1"/>
              <a:t>pictures</a:t>
            </a:r>
            <a:r>
              <a:rPr lang="de-AT" dirty="0"/>
              <a:t> out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text</a:t>
            </a:r>
            <a:endParaRPr lang="de-AT" dirty="0"/>
          </a:p>
          <a:p>
            <a:r>
              <a:rPr lang="de-AT" dirty="0"/>
              <a:t>Turn </a:t>
            </a:r>
            <a:r>
              <a:rPr lang="de-AT" dirty="0" err="1"/>
              <a:t>photos</a:t>
            </a:r>
            <a:r>
              <a:rPr lang="de-AT" dirty="0"/>
              <a:t> </a:t>
            </a:r>
            <a:r>
              <a:rPr lang="de-AT" dirty="0" err="1"/>
              <a:t>into</a:t>
            </a:r>
            <a:r>
              <a:rPr lang="de-AT" dirty="0"/>
              <a:t> classic </a:t>
            </a:r>
            <a:r>
              <a:rPr lang="de-AT" dirty="0" err="1"/>
              <a:t>paintings</a:t>
            </a:r>
            <a:endParaRPr lang="de-AT" dirty="0"/>
          </a:p>
          <a:p>
            <a:r>
              <a:rPr lang="de-AT" dirty="0"/>
              <a:t>Write a </a:t>
            </a:r>
            <a:r>
              <a:rPr lang="de-AT" dirty="0" err="1"/>
              <a:t>whole</a:t>
            </a:r>
            <a:r>
              <a:rPr lang="de-AT" dirty="0"/>
              <a:t> </a:t>
            </a:r>
            <a:r>
              <a:rPr lang="de-AT" dirty="0" err="1"/>
              <a:t>essay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keywords</a:t>
            </a:r>
            <a:endParaRPr lang="de-AT" dirty="0"/>
          </a:p>
          <a:p>
            <a:endParaRPr lang="de-AT" dirty="0"/>
          </a:p>
          <a:p>
            <a:r>
              <a:rPr lang="de-AT" dirty="0"/>
              <a:t>And </a:t>
            </a:r>
            <a:r>
              <a:rPr lang="de-AT" dirty="0" err="1"/>
              <a:t>many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5457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F2749-03B7-5125-59E6-7F91A425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artist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842F4-9753-D2C7-0896-7354621BC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"</a:t>
            </a:r>
            <a:r>
              <a:rPr lang="de-AT" b="1" dirty="0"/>
              <a:t>Edmond de </a:t>
            </a:r>
            <a:r>
              <a:rPr lang="de-AT" b="1" dirty="0" err="1"/>
              <a:t>Belamie</a:t>
            </a:r>
            <a:r>
              <a:rPr lang="de-AT" b="1" dirty="0"/>
              <a:t>": </a:t>
            </a:r>
            <a:r>
              <a:rPr lang="de-AT" dirty="0"/>
              <a:t>in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</a:t>
            </a:r>
            <a:r>
              <a:rPr lang="de-AT" dirty="0" err="1"/>
              <a:t>works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art</a:t>
            </a:r>
            <a:r>
              <a:rPr lang="de-AT" dirty="0"/>
              <a:t> "</a:t>
            </a:r>
            <a:r>
              <a:rPr lang="de-AT" dirty="0" err="1"/>
              <a:t>that</a:t>
            </a:r>
            <a:r>
              <a:rPr lang="de-AT" dirty="0"/>
              <a:t> was not </a:t>
            </a:r>
            <a:r>
              <a:rPr lang="de-AT" dirty="0" err="1"/>
              <a:t>created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a human </a:t>
            </a:r>
            <a:r>
              <a:rPr lang="de-AT" dirty="0" err="1"/>
              <a:t>being</a:t>
            </a:r>
            <a:r>
              <a:rPr lang="de-AT" dirty="0"/>
              <a:t>, but </a:t>
            </a:r>
            <a:r>
              <a:rPr lang="de-AT" b="1" dirty="0" err="1"/>
              <a:t>independently</a:t>
            </a:r>
            <a:r>
              <a:rPr lang="de-AT" b="1" dirty="0"/>
              <a:t> </a:t>
            </a:r>
            <a:r>
              <a:rPr lang="de-AT" b="1" dirty="0" err="1"/>
              <a:t>by</a:t>
            </a:r>
            <a:r>
              <a:rPr lang="de-AT" b="1" dirty="0"/>
              <a:t> a </a:t>
            </a:r>
            <a:r>
              <a:rPr lang="de-AT" b="1" dirty="0" err="1"/>
              <a:t>machine</a:t>
            </a:r>
            <a:r>
              <a:rPr lang="de-AT" dirty="0"/>
              <a:t>.“</a:t>
            </a:r>
          </a:p>
          <a:p>
            <a:pPr marL="0" indent="0">
              <a:buNone/>
            </a:pPr>
            <a:endParaRPr lang="de-AT" dirty="0"/>
          </a:p>
          <a:p>
            <a:r>
              <a:rPr lang="de-AT" dirty="0" err="1"/>
              <a:t>Earned</a:t>
            </a:r>
            <a:r>
              <a:rPr lang="de-AT" dirty="0"/>
              <a:t> </a:t>
            </a:r>
            <a:r>
              <a:rPr lang="de-AT" dirty="0" err="1"/>
              <a:t>money</a:t>
            </a:r>
            <a:r>
              <a:rPr lang="de-AT" dirty="0"/>
              <a:t> </a:t>
            </a:r>
            <a:r>
              <a:rPr lang="de-AT" dirty="0" err="1"/>
              <a:t>did</a:t>
            </a:r>
            <a:r>
              <a:rPr lang="de-AT" dirty="0"/>
              <a:t> not </a:t>
            </a:r>
            <a:r>
              <a:rPr lang="de-AT" dirty="0" err="1"/>
              <a:t>go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AI, but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artist</a:t>
            </a:r>
            <a:r>
              <a:rPr lang="de-AT" dirty="0"/>
              <a:t> </a:t>
            </a:r>
            <a:r>
              <a:rPr lang="de-AT" dirty="0" err="1"/>
              <a:t>collective</a:t>
            </a:r>
            <a:r>
              <a:rPr lang="de-AT" dirty="0"/>
              <a:t> “</a:t>
            </a:r>
            <a:r>
              <a:rPr lang="de-AT" b="1" dirty="0" err="1"/>
              <a:t>Obvious</a:t>
            </a:r>
            <a:r>
              <a:rPr lang="de-AT" dirty="0"/>
              <a:t>”, </a:t>
            </a:r>
            <a:r>
              <a:rPr lang="de-AT" dirty="0" err="1"/>
              <a:t>which</a:t>
            </a:r>
            <a:r>
              <a:rPr lang="de-AT" dirty="0"/>
              <a:t> </a:t>
            </a:r>
            <a:r>
              <a:rPr lang="de-AT" dirty="0" err="1"/>
              <a:t>trained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program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. The </a:t>
            </a:r>
            <a:r>
              <a:rPr lang="de-AT" dirty="0" err="1"/>
              <a:t>programming</a:t>
            </a:r>
            <a:r>
              <a:rPr lang="de-AT" dirty="0"/>
              <a:t> </a:t>
            </a:r>
            <a:r>
              <a:rPr lang="de-AT" dirty="0" err="1"/>
              <a:t>team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wrote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program</a:t>
            </a:r>
            <a:r>
              <a:rPr lang="de-AT" dirty="0"/>
              <a:t> </a:t>
            </a:r>
            <a:r>
              <a:rPr lang="de-AT" dirty="0" err="1"/>
              <a:t>received</a:t>
            </a:r>
            <a:r>
              <a:rPr lang="de-AT" dirty="0"/>
              <a:t> </a:t>
            </a: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money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051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8746F-9862-E377-C553-CEF65955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artist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9FDBBB-E523-7BDC-4944-4EE7B9E94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07009" cy="4351338"/>
          </a:xfrm>
        </p:spPr>
        <p:txBody>
          <a:bodyPr/>
          <a:lstStyle/>
          <a:p>
            <a:r>
              <a:rPr lang="de-AT" b="1" dirty="0" err="1"/>
              <a:t>Countless</a:t>
            </a:r>
            <a:r>
              <a:rPr lang="de-AT" b="1" dirty="0"/>
              <a:t> </a:t>
            </a:r>
            <a:r>
              <a:rPr lang="de-AT" b="1" dirty="0" err="1"/>
              <a:t>people</a:t>
            </a:r>
            <a:r>
              <a:rPr lang="de-AT" b="1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involved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development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artificial</a:t>
            </a:r>
            <a:r>
              <a:rPr lang="de-AT" dirty="0"/>
              <a:t> </a:t>
            </a:r>
            <a:r>
              <a:rPr lang="de-AT" dirty="0" err="1"/>
              <a:t>intelligence</a:t>
            </a:r>
            <a:endParaRPr lang="de-AT" dirty="0"/>
          </a:p>
          <a:p>
            <a:endParaRPr lang="de-AT" dirty="0"/>
          </a:p>
          <a:p>
            <a:r>
              <a:rPr lang="de-AT" dirty="0"/>
              <a:t>Artists and </a:t>
            </a:r>
            <a:r>
              <a:rPr lang="de-AT" dirty="0" err="1"/>
              <a:t>curators</a:t>
            </a:r>
            <a:r>
              <a:rPr lang="de-AT" dirty="0"/>
              <a:t>, </a:t>
            </a:r>
            <a:r>
              <a:rPr lang="de-AT" dirty="0" err="1"/>
              <a:t>programmers</a:t>
            </a:r>
            <a:r>
              <a:rPr lang="de-AT" dirty="0"/>
              <a:t> and </a:t>
            </a:r>
            <a:r>
              <a:rPr lang="de-AT" dirty="0" err="1"/>
              <a:t>sometimes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audience</a:t>
            </a:r>
            <a:r>
              <a:rPr lang="de-AT" dirty="0"/>
              <a:t> </a:t>
            </a:r>
            <a:r>
              <a:rPr lang="de-AT" dirty="0" err="1"/>
              <a:t>themselves</a:t>
            </a:r>
            <a:endParaRPr lang="de-AT" dirty="0"/>
          </a:p>
          <a:p>
            <a:endParaRPr lang="de-AT" dirty="0"/>
          </a:p>
          <a:p>
            <a:pPr marL="0" indent="0">
              <a:buNone/>
            </a:pPr>
            <a:r>
              <a:rPr lang="de-AT" sz="3600" b="1" dirty="0">
                <a:sym typeface="Wingdings" pitchFamily="2" charset="2"/>
              </a:rPr>
              <a:t> </a:t>
            </a:r>
            <a:r>
              <a:rPr lang="de-AT" sz="3600" b="1" dirty="0"/>
              <a:t>But </a:t>
            </a:r>
            <a:r>
              <a:rPr lang="de-AT" sz="3600" b="1" dirty="0" err="1"/>
              <a:t>who</a:t>
            </a:r>
            <a:r>
              <a:rPr lang="de-AT" sz="3600" b="1" dirty="0"/>
              <a:t> </a:t>
            </a:r>
            <a:r>
              <a:rPr lang="de-AT" sz="3600" b="1" dirty="0" err="1"/>
              <a:t>created</a:t>
            </a:r>
            <a:r>
              <a:rPr lang="de-AT" sz="3600" b="1" dirty="0"/>
              <a:t> </a:t>
            </a:r>
            <a:r>
              <a:rPr lang="de-AT" sz="3600" b="1" dirty="0" err="1"/>
              <a:t>the</a:t>
            </a:r>
            <a:r>
              <a:rPr lang="de-AT" sz="3600" b="1" dirty="0"/>
              <a:t> </a:t>
            </a:r>
            <a:r>
              <a:rPr lang="de-AT" sz="3600" b="1" dirty="0" err="1"/>
              <a:t>artwork</a:t>
            </a:r>
            <a:r>
              <a:rPr lang="de-AT" sz="3600" b="1" dirty="0"/>
              <a:t> in </a:t>
            </a:r>
            <a:r>
              <a:rPr lang="de-AT" sz="3600" b="1" dirty="0" err="1"/>
              <a:t>the</a:t>
            </a:r>
            <a:r>
              <a:rPr lang="de-AT" sz="3600" b="1" dirty="0"/>
              <a:t> end?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5903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97F752-1CC9-A7C1-699F-AE29FF879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Whose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? Who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authors</a:t>
            </a:r>
            <a:r>
              <a:rPr lang="de-DE" dirty="0"/>
              <a:t>?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was not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human </a:t>
            </a:r>
            <a:r>
              <a:rPr lang="de-DE" dirty="0" err="1"/>
              <a:t>being</a:t>
            </a:r>
            <a:r>
              <a:rPr lang="de-DE" dirty="0"/>
              <a:t>?</a:t>
            </a:r>
            <a:br>
              <a:rPr lang="de-DE" dirty="0"/>
            </a:br>
            <a:endParaRPr lang="de-DE" dirty="0"/>
          </a:p>
          <a:p>
            <a:r>
              <a:rPr lang="de-DE" dirty="0"/>
              <a:t>Who </a:t>
            </a:r>
            <a:r>
              <a:rPr lang="de-DE" dirty="0" err="1"/>
              <a:t>owns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artwork</a:t>
            </a:r>
            <a:r>
              <a:rPr lang="de-DE" dirty="0"/>
              <a:t>?</a:t>
            </a:r>
          </a:p>
          <a:p>
            <a:pPr marL="0" indent="0">
              <a:buNone/>
            </a:pPr>
            <a:r>
              <a:rPr lang="de-AT" dirty="0"/>
              <a:t>	The </a:t>
            </a:r>
            <a:r>
              <a:rPr lang="de-AT" dirty="0" err="1"/>
              <a:t>program</a:t>
            </a:r>
            <a:r>
              <a:rPr lang="de-AT" dirty="0"/>
              <a:t>?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should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copyright</a:t>
            </a:r>
            <a:r>
              <a:rPr lang="de-AT" dirty="0"/>
              <a:t> </a:t>
            </a:r>
            <a:r>
              <a:rPr lang="de-AT" dirty="0" err="1"/>
              <a:t>remain</a:t>
            </a:r>
            <a:r>
              <a:rPr lang="de-AT" dirty="0"/>
              <a:t> 	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programmers</a:t>
            </a:r>
            <a:r>
              <a:rPr lang="de-AT" dirty="0"/>
              <a:t>, </a:t>
            </a:r>
            <a:r>
              <a:rPr lang="de-AT" dirty="0" err="1"/>
              <a:t>artists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clients</a:t>
            </a:r>
            <a:r>
              <a:rPr lang="de-AT" dirty="0"/>
              <a:t>?</a:t>
            </a:r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79C355F-E8D5-3EE7-70F3-3E6D8C05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artist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029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A71AB-708D-CC22-E4D0-7DC2BB55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B74521-23D5-7EDE-8882-8459EEF0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90688"/>
            <a:ext cx="448945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A128BC7-8016-5BDB-F6E6-954F9991E8DD}"/>
              </a:ext>
            </a:extLst>
          </p:cNvPr>
          <p:cNvSpPr txBox="1"/>
          <p:nvPr/>
        </p:nvSpPr>
        <p:spPr>
          <a:xfrm>
            <a:off x="2171700" y="6257836"/>
            <a:ext cx="2851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100" dirty="0" err="1"/>
              <a:t>Botto</a:t>
            </a:r>
            <a:endParaRPr lang="de-AT" sz="1100" dirty="0"/>
          </a:p>
          <a:p>
            <a:pPr algn="r"/>
            <a:r>
              <a:rPr lang="de-AT" sz="1100" dirty="0" err="1"/>
              <a:t>Heighten</a:t>
            </a:r>
            <a:r>
              <a:rPr lang="de-AT" sz="1100" dirty="0"/>
              <a:t> </a:t>
            </a:r>
            <a:r>
              <a:rPr lang="de-AT" sz="1100" dirty="0" err="1"/>
              <a:t>While</a:t>
            </a:r>
            <a:endParaRPr lang="de-AT" sz="1100" dirty="0"/>
          </a:p>
          <a:p>
            <a:pPr algn="r"/>
            <a:endParaRPr lang="de-DE" sz="11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BDE032D-150B-AB6B-0A71-7FD9002D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2" y="1690688"/>
            <a:ext cx="4489450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FEB21C2-2E2F-575E-F9C8-D3469EABB8CE}"/>
              </a:ext>
            </a:extLst>
          </p:cNvPr>
          <p:cNvSpPr txBox="1"/>
          <p:nvPr/>
        </p:nvSpPr>
        <p:spPr>
          <a:xfrm>
            <a:off x="5795962" y="6259596"/>
            <a:ext cx="2851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 err="1"/>
              <a:t>Botto</a:t>
            </a:r>
            <a:endParaRPr lang="de-AT" sz="1100" dirty="0"/>
          </a:p>
          <a:p>
            <a:r>
              <a:rPr lang="de-AT" sz="1100" dirty="0" err="1"/>
              <a:t>Asymmetrical</a:t>
            </a:r>
            <a:r>
              <a:rPr lang="de-AT" sz="1100" dirty="0"/>
              <a:t> Liberation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93275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441F6-AFAB-5779-486A-ABA1C8A7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61A67-4617-04B9-432B-BE4806C7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56" y="2141537"/>
            <a:ext cx="969340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dirty="0"/>
              <a:t>None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these</a:t>
            </a:r>
            <a:r>
              <a:rPr lang="de-DE" sz="3600" dirty="0"/>
              <a:t> </a:t>
            </a:r>
            <a:r>
              <a:rPr lang="de-DE" sz="3600" dirty="0" err="1"/>
              <a:t>paintings</a:t>
            </a:r>
            <a:r>
              <a:rPr lang="de-DE" sz="3600" dirty="0"/>
              <a:t> </a:t>
            </a:r>
            <a:r>
              <a:rPr lang="de-DE" sz="3600" dirty="0" err="1"/>
              <a:t>were</a:t>
            </a:r>
            <a:r>
              <a:rPr lang="de-DE" sz="3600" dirty="0"/>
              <a:t> </a:t>
            </a:r>
            <a:r>
              <a:rPr lang="de-DE" sz="3600" dirty="0" err="1"/>
              <a:t>painted</a:t>
            </a:r>
            <a:r>
              <a:rPr lang="de-DE" sz="3600" dirty="0"/>
              <a:t> </a:t>
            </a:r>
            <a:r>
              <a:rPr lang="de-DE" sz="3600" dirty="0" err="1"/>
              <a:t>by</a:t>
            </a:r>
            <a:r>
              <a:rPr lang="de-DE" sz="3600" dirty="0"/>
              <a:t> a human, but </a:t>
            </a:r>
            <a:r>
              <a:rPr lang="de-DE" sz="3600" dirty="0" err="1"/>
              <a:t>created</a:t>
            </a:r>
            <a:r>
              <a:rPr lang="de-DE" sz="3600" dirty="0"/>
              <a:t> </a:t>
            </a:r>
            <a:r>
              <a:rPr lang="de-DE" sz="3600" dirty="0" err="1"/>
              <a:t>by</a:t>
            </a:r>
            <a:r>
              <a:rPr lang="de-DE" sz="3600" dirty="0"/>
              <a:t> an </a:t>
            </a:r>
            <a:r>
              <a:rPr lang="de-DE" sz="3600" dirty="0" err="1"/>
              <a:t>artificial</a:t>
            </a:r>
            <a:r>
              <a:rPr lang="de-DE" sz="3600" dirty="0"/>
              <a:t> </a:t>
            </a:r>
            <a:r>
              <a:rPr lang="de-DE" sz="3600" dirty="0" err="1"/>
              <a:t>intelligence</a:t>
            </a:r>
            <a:r>
              <a:rPr lang="de-DE" sz="3600" dirty="0"/>
              <a:t>!</a:t>
            </a:r>
          </a:p>
          <a:p>
            <a:pPr marL="0" indent="0" algn="ctr">
              <a:buNone/>
            </a:pPr>
            <a:endParaRPr lang="de-DE" sz="3600" dirty="0"/>
          </a:p>
          <a:p>
            <a:pPr marL="0" indent="0" algn="ctr">
              <a:buNone/>
            </a:pPr>
            <a:r>
              <a:rPr lang="de-DE" sz="3600" b="1" dirty="0"/>
              <a:t>So </a:t>
            </a:r>
            <a:r>
              <a:rPr lang="de-DE" sz="3600" b="1" dirty="0" err="1"/>
              <a:t>can</a:t>
            </a:r>
            <a:r>
              <a:rPr lang="de-DE" sz="3600" b="1" dirty="0"/>
              <a:t> an </a:t>
            </a:r>
            <a:r>
              <a:rPr lang="de-DE" sz="3600" b="1" dirty="0" err="1"/>
              <a:t>artificial</a:t>
            </a:r>
            <a:r>
              <a:rPr lang="de-DE" sz="3600" b="1" dirty="0"/>
              <a:t> </a:t>
            </a:r>
            <a:r>
              <a:rPr lang="de-DE" sz="3600" b="1" dirty="0" err="1"/>
              <a:t>intelligence</a:t>
            </a:r>
            <a:r>
              <a:rPr lang="de-DE" sz="3600" b="1" dirty="0"/>
              <a:t> </a:t>
            </a:r>
            <a:r>
              <a:rPr lang="de-DE" sz="3600" b="1" dirty="0" err="1"/>
              <a:t>be</a:t>
            </a:r>
            <a:r>
              <a:rPr lang="de-DE" sz="3600" b="1" dirty="0"/>
              <a:t> an </a:t>
            </a:r>
            <a:r>
              <a:rPr lang="de-DE" sz="3600" b="1" dirty="0" err="1"/>
              <a:t>artist</a:t>
            </a:r>
            <a:r>
              <a:rPr lang="de-DE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06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AAB74-B97F-2F4F-970B-8C00C0D4D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043" y="2526955"/>
            <a:ext cx="9304637" cy="1528763"/>
          </a:xfrm>
        </p:spPr>
        <p:txBody>
          <a:bodyPr>
            <a:normAutofit/>
          </a:bodyPr>
          <a:lstStyle/>
          <a:p>
            <a:r>
              <a:rPr lang="de-DE" sz="8800" dirty="0"/>
              <a:t>Can AI do </a:t>
            </a:r>
            <a:r>
              <a:rPr lang="de-DE" sz="8800" dirty="0" err="1"/>
              <a:t>art</a:t>
            </a:r>
            <a:r>
              <a:rPr lang="de-DE" sz="8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3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8056F-6D20-8B52-87BC-2AB364FF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Exercise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899B2F-F8C8-5165-148E-1AA3960D3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de-AT" dirty="0"/>
              <a:t>Use post-</a:t>
            </a:r>
            <a:r>
              <a:rPr lang="de-AT" dirty="0" err="1"/>
              <a:t>its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digitally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miro.com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b="1" dirty="0" err="1"/>
              <a:t>create</a:t>
            </a:r>
            <a:r>
              <a:rPr lang="de-AT" b="1" dirty="0"/>
              <a:t> a </a:t>
            </a:r>
            <a:r>
              <a:rPr lang="de-AT" b="1" dirty="0" err="1"/>
              <a:t>mind</a:t>
            </a:r>
            <a:r>
              <a:rPr lang="de-AT" b="1" dirty="0"/>
              <a:t> </a:t>
            </a:r>
            <a:r>
              <a:rPr lang="de-AT" b="1" dirty="0" err="1"/>
              <a:t>map</a:t>
            </a:r>
            <a:r>
              <a:rPr lang="de-AT" b="1" dirty="0"/>
              <a:t> </a:t>
            </a:r>
            <a:r>
              <a:rPr lang="de-AT" dirty="0"/>
              <a:t>in </a:t>
            </a:r>
            <a:r>
              <a:rPr lang="de-AT" dirty="0" err="1"/>
              <a:t>small</a:t>
            </a:r>
            <a:r>
              <a:rPr lang="de-AT" dirty="0"/>
              <a:t> </a:t>
            </a:r>
            <a:r>
              <a:rPr lang="de-AT" dirty="0" err="1"/>
              <a:t>groups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term</a:t>
            </a:r>
            <a:r>
              <a:rPr lang="de-AT" dirty="0"/>
              <a:t> </a:t>
            </a:r>
            <a:r>
              <a:rPr lang="de-AT" b="1" dirty="0">
                <a:solidFill>
                  <a:schemeClr val="accent1"/>
                </a:solidFill>
              </a:rPr>
              <a:t>“</a:t>
            </a:r>
            <a:r>
              <a:rPr lang="de-AT" b="1" dirty="0" err="1">
                <a:solidFill>
                  <a:schemeClr val="accent1"/>
                </a:solidFill>
              </a:rPr>
              <a:t>art</a:t>
            </a:r>
            <a:r>
              <a:rPr lang="de-AT" b="1" dirty="0">
                <a:solidFill>
                  <a:schemeClr val="accent1"/>
                </a:solidFill>
              </a:rPr>
              <a:t>”</a:t>
            </a:r>
          </a:p>
          <a:p>
            <a:pPr marL="514350" indent="-514350">
              <a:buAutoNum type="arabicPeriod"/>
            </a:pPr>
            <a:endParaRPr lang="de-AT" dirty="0"/>
          </a:p>
          <a:p>
            <a:pPr marL="514350" indent="-514350">
              <a:buAutoNum type="arabicPeriod"/>
            </a:pPr>
            <a:r>
              <a:rPr lang="de-AT" dirty="0"/>
              <a:t>Write down </a:t>
            </a:r>
            <a:r>
              <a:rPr lang="de-AT" b="1" dirty="0" err="1"/>
              <a:t>everything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think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!</a:t>
            </a:r>
          </a:p>
          <a:p>
            <a:pPr marL="514350" indent="-514350">
              <a:buAutoNum type="arabicPeriod"/>
            </a:pPr>
            <a:endParaRPr lang="de-AT" dirty="0"/>
          </a:p>
          <a:p>
            <a:pPr marL="514350" indent="-514350">
              <a:buAutoNum type="arabicPeriod"/>
            </a:pPr>
            <a:r>
              <a:rPr lang="de-AT" dirty="0"/>
              <a:t>Try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come</a:t>
            </a:r>
            <a:r>
              <a:rPr lang="de-AT" dirty="0"/>
              <a:t> </a:t>
            </a:r>
            <a:r>
              <a:rPr lang="de-AT" dirty="0" err="1"/>
              <a:t>up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b="1" dirty="0"/>
              <a:t>a </a:t>
            </a:r>
            <a:r>
              <a:rPr lang="de-AT" b="1" dirty="0" err="1"/>
              <a:t>definition</a:t>
            </a:r>
            <a:r>
              <a:rPr lang="de-AT" b="1" dirty="0"/>
              <a:t>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these</a:t>
            </a:r>
            <a:r>
              <a:rPr lang="de-AT" dirty="0"/>
              <a:t> </a:t>
            </a:r>
            <a:r>
              <a:rPr lang="de-AT" dirty="0" err="1"/>
              <a:t>terms</a:t>
            </a:r>
            <a:r>
              <a:rPr lang="de-AT" dirty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786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813D4-0AC6-DDAA-AFA8-73516C0C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Mind-Map: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716C91-B502-06B8-C748-72ACC82FC7D5}"/>
              </a:ext>
            </a:extLst>
          </p:cNvPr>
          <p:cNvSpPr txBox="1"/>
          <p:nvPr/>
        </p:nvSpPr>
        <p:spPr>
          <a:xfrm>
            <a:off x="5061099" y="3044279"/>
            <a:ext cx="1059711" cy="76944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accent6">
                    <a:lumMod val="50000"/>
                  </a:schemeClr>
                </a:solidFill>
              </a:rPr>
              <a:t>Art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31767B-1B32-9163-2452-59F6A81C3F55}"/>
              </a:ext>
            </a:extLst>
          </p:cNvPr>
          <p:cNvSpPr txBox="1"/>
          <p:nvPr/>
        </p:nvSpPr>
        <p:spPr>
          <a:xfrm>
            <a:off x="7527852" y="4829069"/>
            <a:ext cx="1743739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</a:rPr>
              <a:t>Picasso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970629-9103-8498-F5C6-B047D192723A}"/>
              </a:ext>
            </a:extLst>
          </p:cNvPr>
          <p:cNvSpPr txBox="1"/>
          <p:nvPr/>
        </p:nvSpPr>
        <p:spPr>
          <a:xfrm>
            <a:off x="2920409" y="4476131"/>
            <a:ext cx="1743741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chemeClr val="tx1"/>
                </a:solidFill>
              </a:rPr>
              <a:t>creative</a:t>
            </a:r>
            <a:endParaRPr lang="de-DE" sz="3600" b="1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068954-C6BB-3162-DB5D-989FD0FC2E9E}"/>
              </a:ext>
            </a:extLst>
          </p:cNvPr>
          <p:cNvSpPr txBox="1"/>
          <p:nvPr/>
        </p:nvSpPr>
        <p:spPr>
          <a:xfrm>
            <a:off x="1672856" y="1957954"/>
            <a:ext cx="2112335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chemeClr val="tx1"/>
                </a:solidFill>
              </a:rPr>
              <a:t>Sculpture</a:t>
            </a:r>
            <a:endParaRPr lang="de-DE" sz="3600" b="1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004EBBF-E99D-74FE-39AB-7C60AB3C8B3D}"/>
              </a:ext>
            </a:extLst>
          </p:cNvPr>
          <p:cNvSpPr txBox="1"/>
          <p:nvPr/>
        </p:nvSpPr>
        <p:spPr>
          <a:xfrm>
            <a:off x="7021034" y="3813720"/>
            <a:ext cx="1761460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</a:rPr>
              <a:t>Painting</a:t>
            </a:r>
            <a:endParaRPr lang="de-DE" sz="4400" b="1" dirty="0">
              <a:solidFill>
                <a:schemeClr val="tx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D14C111-B8BB-1533-E984-E4461FC78100}"/>
              </a:ext>
            </a:extLst>
          </p:cNvPr>
          <p:cNvSpPr txBox="1"/>
          <p:nvPr/>
        </p:nvSpPr>
        <p:spPr>
          <a:xfrm>
            <a:off x="9271591" y="2936713"/>
            <a:ext cx="1974111" cy="64633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chemeClr val="tx1"/>
                </a:solidFill>
              </a:rPr>
              <a:t>colorful</a:t>
            </a:r>
            <a:endParaRPr lang="de-DE" sz="4400" b="1" dirty="0">
              <a:solidFill>
                <a:schemeClr val="tx1"/>
              </a:solidFill>
            </a:endParaRP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FC4322F4-47D7-25B0-CB1F-341480C2D5E5}"/>
              </a:ext>
            </a:extLst>
          </p:cNvPr>
          <p:cNvCxnSpPr>
            <a:cxnSpLocks/>
            <a:stCxn id="4" idx="3"/>
            <a:endCxn id="9" idx="0"/>
          </p:cNvCxnSpPr>
          <p:nvPr/>
        </p:nvCxnSpPr>
        <p:spPr>
          <a:xfrm>
            <a:off x="6120810" y="3429000"/>
            <a:ext cx="1780954" cy="3847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0B6EE6B-4185-66C0-E40D-E4026B3DDEAA}"/>
              </a:ext>
            </a:extLst>
          </p:cNvPr>
          <p:cNvCxnSpPr>
            <a:cxnSpLocks/>
          </p:cNvCxnSpPr>
          <p:nvPr/>
        </p:nvCxnSpPr>
        <p:spPr>
          <a:xfrm>
            <a:off x="8782493" y="4482977"/>
            <a:ext cx="489098" cy="36179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C1D0A61C-7B9E-1CFE-E619-F2325557CD18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8782494" y="3259879"/>
            <a:ext cx="489097" cy="8770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3C7A930-26ED-742E-CF28-B5FA9F358292}"/>
              </a:ext>
            </a:extLst>
          </p:cNvPr>
          <p:cNvCxnSpPr>
            <a:cxnSpLocks/>
          </p:cNvCxnSpPr>
          <p:nvPr/>
        </p:nvCxnSpPr>
        <p:spPr>
          <a:xfrm>
            <a:off x="3785191" y="2463664"/>
            <a:ext cx="1275908" cy="5806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ADF6EEAB-C31A-DB86-5386-47541D0E178A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92280" y="3732568"/>
            <a:ext cx="1268819" cy="74356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74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DC09E-8567-A8E6-C34F-A5CB55D7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70" y="560197"/>
            <a:ext cx="9807129" cy="1325563"/>
          </a:xfrm>
        </p:spPr>
        <p:txBody>
          <a:bodyPr/>
          <a:lstStyle/>
          <a:p>
            <a:r>
              <a:rPr lang="de-DE" dirty="0" err="1"/>
              <a:t>Botto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Art-AI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E334F7-8FCF-9FB0-B9E0-C351321B5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5" y="2119318"/>
            <a:ext cx="4629151" cy="39687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err="1"/>
              <a:t>Exercise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 err="1"/>
              <a:t>Visit</a:t>
            </a:r>
            <a:r>
              <a:rPr lang="de-DE" dirty="0"/>
              <a:t> </a:t>
            </a:r>
            <a:r>
              <a:rPr lang="de-DE" b="1" dirty="0" err="1"/>
              <a:t>Botto's</a:t>
            </a:r>
            <a:r>
              <a:rPr lang="de-DE" b="1" dirty="0"/>
              <a:t> </a:t>
            </a:r>
            <a:r>
              <a:rPr lang="de-DE" b="1" dirty="0" err="1"/>
              <a:t>website</a:t>
            </a:r>
            <a:r>
              <a:rPr lang="de-DE" b="1" dirty="0"/>
              <a:t> </a:t>
            </a:r>
            <a:r>
              <a:rPr lang="de-DE" dirty="0"/>
              <a:t>and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AI's</a:t>
            </a:r>
            <a:r>
              <a:rPr lang="de-DE" dirty="0"/>
              <a:t> </a:t>
            </a:r>
            <a:r>
              <a:rPr lang="de-DE" dirty="0" err="1"/>
              <a:t>artwork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partner</a:t>
            </a:r>
            <a:r>
              <a:rPr lang="de-DE" dirty="0"/>
              <a:t>, </a:t>
            </a:r>
            <a:r>
              <a:rPr lang="de-DE" b="1" dirty="0" err="1"/>
              <a:t>choose</a:t>
            </a:r>
            <a:r>
              <a:rPr lang="de-DE" b="1" dirty="0"/>
              <a:t> a </a:t>
            </a:r>
            <a:r>
              <a:rPr lang="de-DE" b="1" dirty="0" err="1"/>
              <a:t>painting</a:t>
            </a:r>
            <a:r>
              <a:rPr lang="de-DE" b="1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"art.“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chemeClr val="accent4"/>
                </a:solidFill>
              </a:rPr>
              <a:t>https://</a:t>
            </a:r>
            <a:r>
              <a:rPr lang="de-DE" b="1" dirty="0" err="1">
                <a:solidFill>
                  <a:schemeClr val="accent4"/>
                </a:solidFill>
              </a:rPr>
              <a:t>www.botto.com</a:t>
            </a:r>
            <a:r>
              <a:rPr lang="de-DE" b="1" dirty="0">
                <a:solidFill>
                  <a:schemeClr val="accent4"/>
                </a:solidFill>
              </a:rPr>
              <a:t>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25B24A-E545-6F75-1532-2788C801E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5"/>
          <a:stretch/>
        </p:blipFill>
        <p:spPr>
          <a:xfrm>
            <a:off x="238804" y="2076454"/>
            <a:ext cx="5842908" cy="39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474F8-0491-183C-12A0-8912FAAE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Who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artist</a:t>
            </a:r>
            <a:r>
              <a:rPr lang="de-AT" dirty="0"/>
              <a:t>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0AB4B0-62FF-5673-BA01-25A4C9E2C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869011"/>
            <a:ext cx="6041425" cy="4351338"/>
          </a:xfrm>
        </p:spPr>
        <p:txBody>
          <a:bodyPr>
            <a:normAutofit lnSpcReduction="10000"/>
          </a:bodyPr>
          <a:lstStyle/>
          <a:p>
            <a:r>
              <a:rPr lang="de-AT" b="1" dirty="0"/>
              <a:t>AI </a:t>
            </a:r>
            <a:r>
              <a:rPr lang="de-AT" b="1" dirty="0" err="1"/>
              <a:t>systems</a:t>
            </a:r>
            <a:r>
              <a:rPr lang="de-AT" b="1" dirty="0"/>
              <a:t> </a:t>
            </a:r>
            <a:r>
              <a:rPr lang="de-AT" b="1" dirty="0" err="1"/>
              <a:t>as</a:t>
            </a:r>
            <a:r>
              <a:rPr lang="de-AT" b="1" dirty="0"/>
              <a:t> </a:t>
            </a:r>
            <a:r>
              <a:rPr lang="de-AT" b="1" dirty="0" err="1"/>
              <a:t>tools</a:t>
            </a:r>
            <a:r>
              <a:rPr lang="de-AT" b="1" dirty="0"/>
              <a:t>, </a:t>
            </a:r>
            <a:r>
              <a:rPr lang="de-AT" b="1" dirty="0" err="1"/>
              <a:t>partners</a:t>
            </a:r>
            <a:r>
              <a:rPr lang="de-AT" b="1" dirty="0"/>
              <a:t>, </a:t>
            </a:r>
            <a:r>
              <a:rPr lang="de-AT" b="1" dirty="0" err="1"/>
              <a:t>muses</a:t>
            </a:r>
            <a:r>
              <a:rPr lang="de-AT" b="1" dirty="0"/>
              <a:t>...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/>
              <a:t>E.g. </a:t>
            </a:r>
            <a:r>
              <a:rPr lang="de-AT" dirty="0" err="1"/>
              <a:t>Musician</a:t>
            </a:r>
            <a:r>
              <a:rPr lang="de-AT" dirty="0"/>
              <a:t> Holly Herndon </a:t>
            </a:r>
            <a:r>
              <a:rPr lang="de-AT" dirty="0" err="1"/>
              <a:t>produces</a:t>
            </a:r>
            <a:r>
              <a:rPr lang="de-AT" dirty="0"/>
              <a:t> </a:t>
            </a:r>
            <a:r>
              <a:rPr lang="de-AT" dirty="0" err="1"/>
              <a:t>music</a:t>
            </a:r>
            <a:r>
              <a:rPr lang="de-AT" dirty="0"/>
              <a:t> </a:t>
            </a:r>
            <a:r>
              <a:rPr lang="de-AT" dirty="0" err="1"/>
              <a:t>together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her AI "Spawn" 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https://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www.youtube.com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watch?v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rvNqNgHAEys&amp;ab_channel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=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HollyHerndon</a:t>
            </a:r>
            <a:endParaRPr lang="de-D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olly Herndon: the musician who birthed an AI baby | Electronic music | The  Guardian">
            <a:extLst>
              <a:ext uri="{FF2B5EF4-FFF2-40B4-BE49-F238E27FC236}">
                <a16:creationId xmlns:a16="http://schemas.microsoft.com/office/drawing/2014/main" id="{7BC40C8E-3517-D540-0C5F-8D7E37D8E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0" r="2010"/>
          <a:stretch/>
        </p:blipFill>
        <p:spPr bwMode="auto">
          <a:xfrm>
            <a:off x="6400800" y="1895387"/>
            <a:ext cx="5791200" cy="46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43A231-044E-37A8-7D83-EC04FF6C66FB}"/>
              </a:ext>
            </a:extLst>
          </p:cNvPr>
          <p:cNvSpPr txBox="1"/>
          <p:nvPr/>
        </p:nvSpPr>
        <p:spPr>
          <a:xfrm>
            <a:off x="6430450" y="6519250"/>
            <a:ext cx="57703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800" dirty="0"/>
              <a:t>Quelle: https://</a:t>
            </a:r>
            <a:r>
              <a:rPr lang="de-DE" sz="800" dirty="0" err="1"/>
              <a:t>www.theguardian.com</a:t>
            </a:r>
            <a:r>
              <a:rPr lang="de-DE" sz="800" dirty="0"/>
              <a:t>/</a:t>
            </a:r>
            <a:r>
              <a:rPr lang="de-DE" sz="800" dirty="0" err="1"/>
              <a:t>music</a:t>
            </a:r>
            <a:r>
              <a:rPr lang="de-DE" sz="800" dirty="0"/>
              <a:t>/2019/</a:t>
            </a:r>
            <a:r>
              <a:rPr lang="de-DE" sz="800" dirty="0" err="1"/>
              <a:t>may</a:t>
            </a:r>
            <a:r>
              <a:rPr lang="de-DE" sz="800" dirty="0"/>
              <a:t>/02/holly-herndon-on-her-musical-baby-spawn-i-wanted-to-find-a-new-sound</a:t>
            </a:r>
          </a:p>
        </p:txBody>
      </p:sp>
    </p:spTree>
    <p:extLst>
      <p:ext uri="{BB962C8B-B14F-4D97-AF65-F5344CB8AC3E}">
        <p14:creationId xmlns:p14="http://schemas.microsoft.com/office/powerpoint/2010/main" val="3007225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96316-F252-6DAA-2CFD-516A380D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Can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humans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creative</a:t>
            </a:r>
            <a:r>
              <a:rPr lang="de-DE" dirty="0"/>
              <a:t>?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E90D9E-08D0-6E91-0A0D-5D50EE4D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20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7" name="Grafik 3" descr="View full screen - View 1 of Lot 9. AI Generated Nude Portrait #7 Frame #64.">
            <a:extLst>
              <a:ext uri="{FF2B5EF4-FFF2-40B4-BE49-F238E27FC236}">
                <a16:creationId xmlns:a16="http://schemas.microsoft.com/office/drawing/2014/main" id="{8FE9C3AC-E225-B680-A8AD-4F0D0D0A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9" y="1690687"/>
            <a:ext cx="3374875" cy="33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FDCD8B-EA0C-446E-01B0-C321D8A1D972}"/>
              </a:ext>
            </a:extLst>
          </p:cNvPr>
          <p:cNvSpPr txBox="1"/>
          <p:nvPr/>
        </p:nvSpPr>
        <p:spPr>
          <a:xfrm>
            <a:off x="346518" y="5167313"/>
            <a:ext cx="4523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Robbie </a:t>
            </a:r>
            <a:r>
              <a:rPr lang="de-AT" sz="2000" dirty="0" err="1"/>
              <a:t>Barrat</a:t>
            </a:r>
            <a:r>
              <a:rPr lang="de-AT" sz="2000" dirty="0"/>
              <a:t> </a:t>
            </a:r>
            <a:r>
              <a:rPr lang="de-AT" sz="2000" dirty="0" err="1"/>
              <a:t>sold</a:t>
            </a:r>
            <a:r>
              <a:rPr lang="de-AT" sz="2000" dirty="0"/>
              <a:t> </a:t>
            </a:r>
            <a:r>
              <a:rPr lang="de-AT" sz="2000" dirty="0" err="1"/>
              <a:t>his</a:t>
            </a:r>
            <a:r>
              <a:rPr lang="de-AT" sz="2000" dirty="0"/>
              <a:t> </a:t>
            </a:r>
            <a:r>
              <a:rPr lang="de-AT" sz="2000" dirty="0" err="1"/>
              <a:t>work</a:t>
            </a:r>
            <a:r>
              <a:rPr lang="de-AT" sz="2000" dirty="0"/>
              <a:t> "</a:t>
            </a:r>
            <a:r>
              <a:rPr lang="de-AT" sz="2000" dirty="0" err="1"/>
              <a:t>Nude</a:t>
            </a:r>
            <a:r>
              <a:rPr lang="de-AT" sz="2000" dirty="0"/>
              <a:t> Portrait#7Frame#64" </a:t>
            </a:r>
            <a:r>
              <a:rPr lang="de-AT" sz="2000" dirty="0" err="1"/>
              <a:t>for</a:t>
            </a:r>
            <a:r>
              <a:rPr lang="de-AT" sz="2000" dirty="0"/>
              <a:t> 753,700 </a:t>
            </a:r>
            <a:r>
              <a:rPr lang="de-AT" sz="2000" dirty="0" err="1"/>
              <a:t>euros</a:t>
            </a:r>
            <a:r>
              <a:rPr lang="de-AT" sz="2000" dirty="0"/>
              <a:t>.</a:t>
            </a:r>
            <a:endParaRPr lang="de-DE" sz="20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649AFEE-D9BF-583F-3CFB-35F6D7587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3205" y="1690687"/>
            <a:ext cx="211756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9" name="Grafik 1" descr="Portrait of Edmond de Belamy – Wikipedia">
            <a:extLst>
              <a:ext uri="{FF2B5EF4-FFF2-40B4-BE49-F238E27FC236}">
                <a16:creationId xmlns:a16="http://schemas.microsoft.com/office/drawing/2014/main" id="{6C5BF64E-BB42-774D-91A8-8ED1111C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63" y="1664522"/>
            <a:ext cx="3374875" cy="33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2FA2851-9A7C-45E8-4F65-83104FAC2797}"/>
              </a:ext>
            </a:extLst>
          </p:cNvPr>
          <p:cNvSpPr txBox="1"/>
          <p:nvPr/>
        </p:nvSpPr>
        <p:spPr>
          <a:xfrm>
            <a:off x="6096000" y="5167313"/>
            <a:ext cx="4523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The </a:t>
            </a:r>
            <a:r>
              <a:rPr lang="de-AT" sz="2000" dirty="0" err="1"/>
              <a:t>artist</a:t>
            </a:r>
            <a:r>
              <a:rPr lang="de-AT" sz="2000" dirty="0"/>
              <a:t> </a:t>
            </a:r>
            <a:r>
              <a:rPr lang="de-AT" sz="2000" dirty="0" err="1"/>
              <a:t>collective</a:t>
            </a:r>
            <a:r>
              <a:rPr lang="de-AT" sz="2000" dirty="0"/>
              <a:t> </a:t>
            </a:r>
            <a:r>
              <a:rPr lang="de-AT" sz="2000" dirty="0" err="1"/>
              <a:t>Obvious</a:t>
            </a:r>
            <a:r>
              <a:rPr lang="de-AT" sz="2000" dirty="0"/>
              <a:t> </a:t>
            </a:r>
            <a:r>
              <a:rPr lang="de-AT" sz="2000" dirty="0" err="1"/>
              <a:t>sold</a:t>
            </a:r>
            <a:r>
              <a:rPr lang="de-AT" sz="2000" dirty="0"/>
              <a:t> </a:t>
            </a:r>
            <a:r>
              <a:rPr lang="de-AT" sz="2000" dirty="0" err="1"/>
              <a:t>their</a:t>
            </a:r>
            <a:r>
              <a:rPr lang="de-AT" sz="2000" dirty="0"/>
              <a:t> </a:t>
            </a:r>
            <a:r>
              <a:rPr lang="de-AT" sz="2000" dirty="0" err="1"/>
              <a:t>work</a:t>
            </a:r>
            <a:r>
              <a:rPr lang="de-AT" sz="2000" dirty="0"/>
              <a:t> “Edmond de </a:t>
            </a:r>
            <a:r>
              <a:rPr lang="de-AT" sz="2000" dirty="0" err="1"/>
              <a:t>Belamy</a:t>
            </a:r>
            <a:r>
              <a:rPr lang="de-AT" sz="2000" dirty="0"/>
              <a:t>” </a:t>
            </a:r>
            <a:r>
              <a:rPr lang="de-AT" sz="2000" dirty="0" err="1"/>
              <a:t>for</a:t>
            </a:r>
            <a:r>
              <a:rPr lang="de-AT" sz="2000" dirty="0"/>
              <a:t> 426,800 </a:t>
            </a:r>
            <a:r>
              <a:rPr lang="de-AT" sz="2000" dirty="0" err="1"/>
              <a:t>euros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920387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2346A270-AFB0-354A-BB73-7A268142E4A1}" vid="{575833D9-2767-6641-9F7C-58FB1D022E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805</Words>
  <Application>Microsoft Macintosh PowerPoint</Application>
  <PresentationFormat>Breitbild</PresentationFormat>
  <Paragraphs>103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Poppins</vt:lpstr>
      <vt:lpstr>Office</vt:lpstr>
      <vt:lpstr>Is this art?</vt:lpstr>
      <vt:lpstr>Is this art?</vt:lpstr>
      <vt:lpstr>What is art?</vt:lpstr>
      <vt:lpstr>Can AI do art?</vt:lpstr>
      <vt:lpstr>Exercise: What is art?</vt:lpstr>
      <vt:lpstr>Mind-Map: What is art?</vt:lpstr>
      <vt:lpstr>Botto, the Art-AI</vt:lpstr>
      <vt:lpstr>Who is the artist?</vt:lpstr>
      <vt:lpstr>Can only humans be creative?</vt:lpstr>
      <vt:lpstr>Can only humans be creative?</vt:lpstr>
      <vt:lpstr>Can only humans be creative?</vt:lpstr>
      <vt:lpstr>Can only humans be creative?</vt:lpstr>
      <vt:lpstr>Can only humans be creative?</vt:lpstr>
      <vt:lpstr>How do these programs work?</vt:lpstr>
      <vt:lpstr>How do these programs work?</vt:lpstr>
      <vt:lpstr>How do these programs work?</vt:lpstr>
      <vt:lpstr>Now who is the artist?</vt:lpstr>
      <vt:lpstr>Now who is the artist?</vt:lpstr>
      <vt:lpstr>Now who is the artist?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 das Kunst? </dc:title>
  <dc:creator>Petra W</dc:creator>
  <cp:lastModifiedBy>Petra W</cp:lastModifiedBy>
  <cp:revision>4</cp:revision>
  <dcterms:created xsi:type="dcterms:W3CDTF">2022-08-04T11:01:49Z</dcterms:created>
  <dcterms:modified xsi:type="dcterms:W3CDTF">2022-08-08T10:40:10Z</dcterms:modified>
</cp:coreProperties>
</file>