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3"/>
  </p:notesMasterIdLst>
  <p:sldIdLst>
    <p:sldId id="256" r:id="rId2"/>
    <p:sldId id="257" r:id="rId3"/>
    <p:sldId id="263" r:id="rId4"/>
    <p:sldId id="281" r:id="rId5"/>
    <p:sldId id="283" r:id="rId6"/>
    <p:sldId id="259" r:id="rId7"/>
    <p:sldId id="260" r:id="rId8"/>
    <p:sldId id="268" r:id="rId9"/>
    <p:sldId id="270" r:id="rId10"/>
    <p:sldId id="269" r:id="rId11"/>
    <p:sldId id="272" r:id="rId12"/>
    <p:sldId id="276" r:id="rId13"/>
    <p:sldId id="277" r:id="rId14"/>
    <p:sldId id="275" r:id="rId15"/>
    <p:sldId id="261" r:id="rId16"/>
    <p:sldId id="343" r:id="rId17"/>
    <p:sldId id="346" r:id="rId18"/>
    <p:sldId id="345" r:id="rId19"/>
    <p:sldId id="344" r:id="rId20"/>
    <p:sldId id="286" r:id="rId21"/>
    <p:sldId id="287" r:id="rId22"/>
    <p:sldId id="339" r:id="rId23"/>
    <p:sldId id="338" r:id="rId24"/>
    <p:sldId id="336" r:id="rId25"/>
    <p:sldId id="301" r:id="rId26"/>
    <p:sldId id="302" r:id="rId27"/>
    <p:sldId id="303" r:id="rId28"/>
    <p:sldId id="304" r:id="rId29"/>
    <p:sldId id="305" r:id="rId30"/>
    <p:sldId id="306" r:id="rId31"/>
    <p:sldId id="266" r:id="rId32"/>
    <p:sldId id="279" r:id="rId33"/>
    <p:sldId id="308" r:id="rId34"/>
    <p:sldId id="309" r:id="rId35"/>
    <p:sldId id="312" r:id="rId36"/>
    <p:sldId id="313" r:id="rId37"/>
    <p:sldId id="316" r:id="rId38"/>
    <p:sldId id="317" r:id="rId39"/>
    <p:sldId id="290" r:id="rId40"/>
    <p:sldId id="292" r:id="rId41"/>
    <p:sldId id="320" r:id="rId42"/>
    <p:sldId id="319" r:id="rId43"/>
    <p:sldId id="291" r:id="rId44"/>
    <p:sldId id="294" r:id="rId45"/>
    <p:sldId id="322" r:id="rId46"/>
    <p:sldId id="295" r:id="rId47"/>
    <p:sldId id="296" r:id="rId48"/>
    <p:sldId id="297" r:id="rId49"/>
    <p:sldId id="298" r:id="rId50"/>
    <p:sldId id="323" r:id="rId51"/>
    <p:sldId id="324" r:id="rId52"/>
    <p:sldId id="325" r:id="rId53"/>
    <p:sldId id="326" r:id="rId54"/>
    <p:sldId id="327" r:id="rId55"/>
    <p:sldId id="321" r:id="rId56"/>
    <p:sldId id="347" r:id="rId57"/>
    <p:sldId id="332" r:id="rId58"/>
    <p:sldId id="333" r:id="rId59"/>
    <p:sldId id="348" r:id="rId60"/>
    <p:sldId id="299" r:id="rId61"/>
    <p:sldId id="300" r:id="rId6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5" autoAdjust="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75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07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13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72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46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75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5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4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9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54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2P0-mKMq9I" TargetMode="External"/><Relationship Id="rId2" Type="http://schemas.openxmlformats.org/officeDocument/2006/relationships/hyperlink" Target="https://youtu.be/alIq_wG9FNk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 Chatbot</a:t>
            </a:r>
          </a:p>
        </p:txBody>
      </p:sp>
      <p:pic>
        <p:nvPicPr>
          <p:cNvPr id="3076" name="Picture 4" descr="Chatbot, Plaudern, Anwendung, Künstlich, Bot, Chatten">
            <a:extLst>
              <a:ext uri="{FF2B5EF4-FFF2-40B4-BE49-F238E27FC236}">
                <a16:creationId xmlns:a16="http://schemas.microsoft.com/office/drawing/2014/main" id="{024406AC-9DC8-4E62-9184-ABD312A0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32" y="1524433"/>
            <a:ext cx="597111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7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Self driving car</a:t>
            </a:r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3" y="1431636"/>
            <a:ext cx="7478156" cy="52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7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Cleaning robot</a:t>
            </a:r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29" y="1579418"/>
            <a:ext cx="6742545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1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</a:t>
            </a:r>
            <a:r>
              <a:rPr lang="en-GB" noProof="0" dirty="0"/>
              <a:t>. Navigation app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A1B8CF-6818-452A-B01D-8EE8D5BE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1" y="2050475"/>
            <a:ext cx="8036816" cy="414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1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Earth-cleaning robot</a:t>
            </a:r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064312" y="1865745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6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3645" cy="4351338"/>
          </a:xfrm>
        </p:spPr>
        <p:txBody>
          <a:bodyPr/>
          <a:lstStyle/>
          <a:p>
            <a:r>
              <a:rPr lang="en-GB" sz="2700" noProof="0" dirty="0">
                <a:latin typeface="Poppins" panose="00000500000000000000" pitchFamily="2" charset="0"/>
                <a:cs typeface="Poppins" panose="00000500000000000000" pitchFamily="2" charset="0"/>
              </a:rPr>
              <a:t>Which of the things did you categorize as more </a:t>
            </a:r>
            <a:r>
              <a:rPr lang="en-GB" sz="27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intelligent</a:t>
            </a:r>
            <a:r>
              <a:rPr lang="en-GB" sz="2700" noProof="0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pPr lvl="1"/>
            <a:r>
              <a:rPr lang="en-GB" noProof="0" dirty="0">
                <a:latin typeface="Poppins" panose="00000500000000000000" pitchFamily="2" charset="0"/>
                <a:cs typeface="Poppins" panose="00000500000000000000" pitchFamily="2" charset="0"/>
              </a:rPr>
              <a:t>Why those and not the others?</a:t>
            </a:r>
          </a:p>
        </p:txBody>
      </p:sp>
      <p:pic>
        <p:nvPicPr>
          <p:cNvPr id="5" name="Picture 2" descr="Wall E Spielzeug Auf Beige Pad">
            <a:extLst>
              <a:ext uri="{FF2B5EF4-FFF2-40B4-BE49-F238E27FC236}">
                <a16:creationId xmlns:a16="http://schemas.microsoft.com/office/drawing/2014/main" id="{D3A2AA03-8E72-4925-8523-1FE324D7B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8006425" y="4786961"/>
            <a:ext cx="1681456" cy="17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B15966F-4C4E-4F47-B3BD-DC153199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83" y="5173467"/>
            <a:ext cx="2571588" cy="13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ostenloses Stock Foto zu automatisch, autonom, elektrik">
            <a:extLst>
              <a:ext uri="{FF2B5EF4-FFF2-40B4-BE49-F238E27FC236}">
                <a16:creationId xmlns:a16="http://schemas.microsoft.com/office/drawing/2014/main" id="{5963BE73-037C-4263-B33F-46FBCFBA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05" y="5163957"/>
            <a:ext cx="1958115" cy="14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ahrzeug, Autonom, Autonomes Fahren, Selbsttätig">
            <a:extLst>
              <a:ext uri="{FF2B5EF4-FFF2-40B4-BE49-F238E27FC236}">
                <a16:creationId xmlns:a16="http://schemas.microsoft.com/office/drawing/2014/main" id="{9C8F20BB-0A52-40E2-965D-11255D09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" y="5343331"/>
            <a:ext cx="1841731" cy="12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ostenloses Stock Foto zu aufgaben, business, drinnen">
            <a:extLst>
              <a:ext uri="{FF2B5EF4-FFF2-40B4-BE49-F238E27FC236}">
                <a16:creationId xmlns:a16="http://schemas.microsoft.com/office/drawing/2014/main" id="{0F8683F4-373D-4E2D-9F58-50573991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56" y="3219814"/>
            <a:ext cx="1775108" cy="11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chule, Schulmaterial, Bildung, Klassenzimmer, Büro">
            <a:extLst>
              <a:ext uri="{FF2B5EF4-FFF2-40B4-BE49-F238E27FC236}">
                <a16:creationId xmlns:a16="http://schemas.microsoft.com/office/drawing/2014/main" id="{3A5A023A-8CC8-45A1-8C3C-FFF9DB46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77" y="2937860"/>
            <a:ext cx="1674182" cy="1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oast, Toaster, Frühstück, Küche, Gerät, Grau Küche">
            <a:extLst>
              <a:ext uri="{FF2B5EF4-FFF2-40B4-BE49-F238E27FC236}">
                <a16:creationId xmlns:a16="http://schemas.microsoft.com/office/drawing/2014/main" id="{862BC151-CDB5-4011-A88C-B7A6C5C7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" y="2876477"/>
            <a:ext cx="1900160" cy="1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atbot, Plaudern, Anwendung, Künstlich, Bot, Chatten">
            <a:extLst>
              <a:ext uri="{FF2B5EF4-FFF2-40B4-BE49-F238E27FC236}">
                <a16:creationId xmlns:a16="http://schemas.microsoft.com/office/drawing/2014/main" id="{04A61F55-B132-475E-8606-B93B4B0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59" y="2811609"/>
            <a:ext cx="1841731" cy="15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F7D3A2D-0574-473C-A694-CFAF3340ED74}"/>
              </a:ext>
            </a:extLst>
          </p:cNvPr>
          <p:cNvSpPr txBox="1"/>
          <p:nvPr/>
        </p:nvSpPr>
        <p:spPr>
          <a:xfrm>
            <a:off x="555527" y="256852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76A2A9-F3A9-4B95-982B-F8721912A120}"/>
              </a:ext>
            </a:extLst>
          </p:cNvPr>
          <p:cNvSpPr txBox="1"/>
          <p:nvPr/>
        </p:nvSpPr>
        <p:spPr>
          <a:xfrm>
            <a:off x="2667365" y="2753194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F683093-30DA-410B-B739-2B2AEF5F56E8}"/>
              </a:ext>
            </a:extLst>
          </p:cNvPr>
          <p:cNvSpPr txBox="1"/>
          <p:nvPr/>
        </p:nvSpPr>
        <p:spPr>
          <a:xfrm>
            <a:off x="4823769" y="2850482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C985D1-651C-4532-8C19-6EAD0B064038}"/>
              </a:ext>
            </a:extLst>
          </p:cNvPr>
          <p:cNvSpPr txBox="1"/>
          <p:nvPr/>
        </p:nvSpPr>
        <p:spPr>
          <a:xfrm>
            <a:off x="7068295" y="248050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33A1A1-6831-4A80-A5B2-674103F46971}"/>
              </a:ext>
            </a:extLst>
          </p:cNvPr>
          <p:cNvSpPr txBox="1"/>
          <p:nvPr/>
        </p:nvSpPr>
        <p:spPr>
          <a:xfrm>
            <a:off x="540410" y="4965257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53151A6-6735-4393-BF55-2D49EC1D47B8}"/>
              </a:ext>
            </a:extLst>
          </p:cNvPr>
          <p:cNvSpPr txBox="1"/>
          <p:nvPr/>
        </p:nvSpPr>
        <p:spPr>
          <a:xfrm>
            <a:off x="2942500" y="4822305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83B247A-A23D-4384-B6CB-6BAB2136AEF8}"/>
              </a:ext>
            </a:extLst>
          </p:cNvPr>
          <p:cNvSpPr txBox="1"/>
          <p:nvPr/>
        </p:nvSpPr>
        <p:spPr>
          <a:xfrm>
            <a:off x="5202483" y="4822305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7E3F0F-D462-4C11-A0FE-AD907638F654}"/>
              </a:ext>
            </a:extLst>
          </p:cNvPr>
          <p:cNvSpPr txBox="1"/>
          <p:nvPr/>
        </p:nvSpPr>
        <p:spPr>
          <a:xfrm>
            <a:off x="8006424" y="446735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453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Definitions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en-GB" sz="2600" dirty="0"/>
              <a:t>“A machine is intelligent, when it </a:t>
            </a:r>
            <a:r>
              <a:rPr lang="en-GB" sz="2600" b="1" dirty="0">
                <a:solidFill>
                  <a:schemeClr val="accent1"/>
                </a:solidFill>
              </a:rPr>
              <a:t>behaves as a human </a:t>
            </a:r>
            <a:r>
              <a:rPr lang="en-GB" sz="2600" dirty="0"/>
              <a:t>would in the same situation.”</a:t>
            </a:r>
          </a:p>
        </p:txBody>
      </p:sp>
    </p:spTree>
    <p:extLst>
      <p:ext uri="{BB962C8B-B14F-4D97-AF65-F5344CB8AC3E}">
        <p14:creationId xmlns:p14="http://schemas.microsoft.com/office/powerpoint/2010/main" val="250834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Definitions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en-GB" sz="2600" dirty="0"/>
              <a:t>“A machine is intelligent, when it </a:t>
            </a:r>
            <a:r>
              <a:rPr lang="en-GB" sz="2600" b="1" dirty="0">
                <a:solidFill>
                  <a:schemeClr val="accent1"/>
                </a:solidFill>
              </a:rPr>
              <a:t>behaves as a human </a:t>
            </a:r>
            <a:r>
              <a:rPr lang="en-GB" sz="2600" dirty="0"/>
              <a:t>would in the same situation.”</a:t>
            </a:r>
          </a:p>
          <a:p>
            <a:r>
              <a:rPr lang="en-GB" sz="2600" dirty="0"/>
              <a:t>“Intelligence is the capability of a system to </a:t>
            </a:r>
            <a:r>
              <a:rPr lang="en-GB" sz="2600" b="1" dirty="0">
                <a:solidFill>
                  <a:schemeClr val="accent1"/>
                </a:solidFill>
              </a:rPr>
              <a:t>adapt its behaviour</a:t>
            </a:r>
            <a:r>
              <a:rPr lang="en-GB" sz="2600" dirty="0"/>
              <a:t> to meet its goals in a range of environments.”</a:t>
            </a:r>
          </a:p>
        </p:txBody>
      </p:sp>
    </p:spTree>
    <p:extLst>
      <p:ext uri="{BB962C8B-B14F-4D97-AF65-F5344CB8AC3E}">
        <p14:creationId xmlns:p14="http://schemas.microsoft.com/office/powerpoint/2010/main" val="239631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Definitions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en-GB" sz="2600" dirty="0"/>
              <a:t>“A machine is intelligent, when it </a:t>
            </a:r>
            <a:r>
              <a:rPr lang="en-GB" sz="2600" b="1" dirty="0">
                <a:solidFill>
                  <a:schemeClr val="accent1"/>
                </a:solidFill>
              </a:rPr>
              <a:t>behaves as a human </a:t>
            </a:r>
            <a:r>
              <a:rPr lang="en-GB" sz="2600" dirty="0"/>
              <a:t>would in the same situation.”</a:t>
            </a:r>
          </a:p>
          <a:p>
            <a:r>
              <a:rPr lang="en-GB" sz="2600" dirty="0"/>
              <a:t>“Intelligence is the capability of a system to </a:t>
            </a:r>
            <a:r>
              <a:rPr lang="en-GB" sz="2600" b="1" dirty="0">
                <a:solidFill>
                  <a:schemeClr val="accent1"/>
                </a:solidFill>
              </a:rPr>
              <a:t>adapt its behaviour</a:t>
            </a:r>
            <a:r>
              <a:rPr lang="en-GB" sz="2600" dirty="0"/>
              <a:t> to meet its goals in a range of environments.”</a:t>
            </a:r>
          </a:p>
          <a:p>
            <a:r>
              <a:rPr lang="en-GB" sz="2600" dirty="0"/>
              <a:t>“Intelligence is the computational part of the </a:t>
            </a:r>
            <a:r>
              <a:rPr lang="en-GB" sz="2600" b="1" dirty="0">
                <a:solidFill>
                  <a:schemeClr val="accent1"/>
                </a:solidFill>
              </a:rPr>
              <a:t>ability to achieve goals</a:t>
            </a:r>
            <a:r>
              <a:rPr lang="en-GB" sz="2600" dirty="0"/>
              <a:t>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94674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Definitions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en-GB" sz="2600" dirty="0"/>
              <a:t>“A machine is intelligent, when it </a:t>
            </a:r>
            <a:r>
              <a:rPr lang="en-GB" sz="2600" b="1" dirty="0">
                <a:solidFill>
                  <a:schemeClr val="accent1"/>
                </a:solidFill>
              </a:rPr>
              <a:t>behaves as a human </a:t>
            </a:r>
            <a:r>
              <a:rPr lang="en-GB" sz="2600" dirty="0"/>
              <a:t>would in the same situation.”</a:t>
            </a:r>
          </a:p>
          <a:p>
            <a:r>
              <a:rPr lang="en-GB" sz="2600" dirty="0"/>
              <a:t>“Intelligence is the capability of a system to </a:t>
            </a:r>
            <a:r>
              <a:rPr lang="en-GB" sz="2600" b="1" dirty="0">
                <a:solidFill>
                  <a:schemeClr val="accent1"/>
                </a:solidFill>
              </a:rPr>
              <a:t>adapt its behaviour</a:t>
            </a:r>
            <a:r>
              <a:rPr lang="en-GB" sz="2600" dirty="0"/>
              <a:t> to meet its goals in a range of environments.”</a:t>
            </a:r>
          </a:p>
          <a:p>
            <a:r>
              <a:rPr lang="en-GB" sz="2600" dirty="0"/>
              <a:t>“Intelligence is the computational part of the </a:t>
            </a:r>
            <a:r>
              <a:rPr lang="en-GB" sz="2600" b="1" dirty="0">
                <a:solidFill>
                  <a:schemeClr val="accent1"/>
                </a:solidFill>
              </a:rPr>
              <a:t>ability to achieve goals</a:t>
            </a:r>
            <a:r>
              <a:rPr lang="en-GB" sz="2600" dirty="0"/>
              <a:t> in the world.”</a:t>
            </a:r>
          </a:p>
          <a:p>
            <a:r>
              <a:rPr lang="en-GB" sz="2600" dirty="0"/>
              <a:t>“Intelligence is clearly a </a:t>
            </a:r>
            <a:r>
              <a:rPr lang="en-GB" sz="2600" b="1" dirty="0">
                <a:solidFill>
                  <a:schemeClr val="accent1"/>
                </a:solidFill>
              </a:rPr>
              <a:t>combination</a:t>
            </a:r>
            <a:r>
              <a:rPr lang="en-GB" sz="2600" dirty="0"/>
              <a:t> of the ability to </a:t>
            </a:r>
            <a:r>
              <a:rPr lang="en-GB" sz="2600" b="1" dirty="0">
                <a:solidFill>
                  <a:schemeClr val="accent1"/>
                </a:solidFill>
              </a:rPr>
              <a:t>'figure things out </a:t>
            </a:r>
            <a:r>
              <a:rPr lang="en-GB" sz="2600" dirty="0"/>
              <a:t>on the spot' and the ability to </a:t>
            </a:r>
            <a:r>
              <a:rPr lang="en-GB" sz="2600" b="1" dirty="0">
                <a:solidFill>
                  <a:schemeClr val="accent1"/>
                </a:solidFill>
              </a:rPr>
              <a:t>retain and repeat </a:t>
            </a:r>
            <a:r>
              <a:rPr lang="en-GB" sz="2600" dirty="0"/>
              <a:t>things that have been figured out in the past.”</a:t>
            </a:r>
          </a:p>
        </p:txBody>
      </p:sp>
    </p:spTree>
    <p:extLst>
      <p:ext uri="{BB962C8B-B14F-4D97-AF65-F5344CB8AC3E}">
        <p14:creationId xmlns:p14="http://schemas.microsoft.com/office/powerpoint/2010/main" val="21853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Map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032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 is a </a:t>
            </a:r>
            <a:r>
              <a:rPr lang="en-GB" b="1" dirty="0">
                <a:solidFill>
                  <a:schemeClr val="accent1"/>
                </a:solidFill>
              </a:rPr>
              <a:t>huge field </a:t>
            </a:r>
            <a:r>
              <a:rPr lang="en-GB" dirty="0"/>
              <a:t>and includes many subjects</a:t>
            </a:r>
          </a:p>
        </p:txBody>
      </p:sp>
    </p:spTree>
    <p:extLst>
      <p:ext uri="{BB962C8B-B14F-4D97-AF65-F5344CB8AC3E}">
        <p14:creationId xmlns:p14="http://schemas.microsoft.com/office/powerpoint/2010/main" val="276449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 is a </a:t>
            </a:r>
            <a:r>
              <a:rPr lang="en-GB" b="1" dirty="0">
                <a:solidFill>
                  <a:schemeClr val="accent1"/>
                </a:solidFill>
              </a:rPr>
              <a:t>huge field </a:t>
            </a:r>
            <a:r>
              <a:rPr lang="en-GB" dirty="0"/>
              <a:t>and includes many subjects</a:t>
            </a:r>
          </a:p>
          <a:p>
            <a:r>
              <a:rPr lang="en-GB" dirty="0"/>
              <a:t>It can be categorized/structured in </a:t>
            </a:r>
            <a:r>
              <a:rPr lang="en-GB" b="1" dirty="0">
                <a:solidFill>
                  <a:schemeClr val="accent1"/>
                </a:solidFill>
              </a:rPr>
              <a:t>many ways</a:t>
            </a:r>
          </a:p>
        </p:txBody>
      </p:sp>
    </p:spTree>
    <p:extLst>
      <p:ext uri="{BB962C8B-B14F-4D97-AF65-F5344CB8AC3E}">
        <p14:creationId xmlns:p14="http://schemas.microsoft.com/office/powerpoint/2010/main" val="237205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 is a </a:t>
            </a:r>
            <a:r>
              <a:rPr lang="en-GB" b="1" dirty="0">
                <a:solidFill>
                  <a:schemeClr val="accent1"/>
                </a:solidFill>
              </a:rPr>
              <a:t>huge field </a:t>
            </a:r>
            <a:r>
              <a:rPr lang="en-GB" dirty="0"/>
              <a:t>and includes many subjects</a:t>
            </a:r>
          </a:p>
          <a:p>
            <a:r>
              <a:rPr lang="en-GB" dirty="0"/>
              <a:t>It can be categorized/structured in </a:t>
            </a:r>
            <a:r>
              <a:rPr lang="en-GB" b="1" dirty="0">
                <a:solidFill>
                  <a:schemeClr val="accent1"/>
                </a:solidFill>
              </a:rPr>
              <a:t>many ways</a:t>
            </a:r>
          </a:p>
          <a:p>
            <a:r>
              <a:rPr lang="en-GB" dirty="0"/>
              <a:t>The following shows </a:t>
            </a:r>
            <a:r>
              <a:rPr lang="en-GB" b="1" dirty="0">
                <a:solidFill>
                  <a:schemeClr val="accent1"/>
                </a:solidFill>
              </a:rPr>
              <a:t>one way </a:t>
            </a:r>
            <a:r>
              <a:rPr lang="en-GB" dirty="0"/>
              <a:t>of structuring AI related fields</a:t>
            </a:r>
          </a:p>
        </p:txBody>
      </p:sp>
    </p:spTree>
    <p:extLst>
      <p:ext uri="{BB962C8B-B14F-4D97-AF65-F5344CB8AC3E}">
        <p14:creationId xmlns:p14="http://schemas.microsoft.com/office/powerpoint/2010/main" val="377469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A5BBC0F-EF14-444D-B24E-3533377EF228}"/>
              </a:ext>
            </a:extLst>
          </p:cNvPr>
          <p:cNvSpPr/>
          <p:nvPr/>
        </p:nvSpPr>
        <p:spPr>
          <a:xfrm>
            <a:off x="873155" y="3243578"/>
            <a:ext cx="5181600" cy="3375555"/>
          </a:xfrm>
          <a:prstGeom prst="ellipse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32FF0D-EFAC-4526-BD2F-8B5FC72FC432}"/>
              </a:ext>
            </a:extLst>
          </p:cNvPr>
          <p:cNvSpPr/>
          <p:nvPr/>
        </p:nvSpPr>
        <p:spPr>
          <a:xfrm>
            <a:off x="873155" y="1044525"/>
            <a:ext cx="5181600" cy="3375555"/>
          </a:xfrm>
          <a:prstGeom prst="ellipse">
            <a:avLst/>
          </a:prstGeom>
          <a:solidFill>
            <a:schemeClr val="accent4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17C6AC8-7AD5-40BC-881D-78B407D91CD5}"/>
              </a:ext>
            </a:extLst>
          </p:cNvPr>
          <p:cNvSpPr/>
          <p:nvPr/>
        </p:nvSpPr>
        <p:spPr>
          <a:xfrm>
            <a:off x="4798958" y="1037634"/>
            <a:ext cx="5181600" cy="3375555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D408D1-89BD-478C-B4CE-ECEB6F5E2745}"/>
              </a:ext>
            </a:extLst>
          </p:cNvPr>
          <p:cNvSpPr/>
          <p:nvPr/>
        </p:nvSpPr>
        <p:spPr>
          <a:xfrm>
            <a:off x="4798958" y="3243578"/>
            <a:ext cx="5181600" cy="3375555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5FE9E00-BBEA-4634-9F29-D639E5925617}"/>
              </a:ext>
            </a:extLst>
          </p:cNvPr>
          <p:cNvSpPr/>
          <p:nvPr/>
        </p:nvSpPr>
        <p:spPr>
          <a:xfrm>
            <a:off x="4053207" y="2576943"/>
            <a:ext cx="2642966" cy="264296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76BA19-C764-46AD-BB08-01306DA50EC5}"/>
              </a:ext>
            </a:extLst>
          </p:cNvPr>
          <p:cNvSpPr txBox="1"/>
          <p:nvPr/>
        </p:nvSpPr>
        <p:spPr>
          <a:xfrm>
            <a:off x="1699671" y="1470204"/>
            <a:ext cx="3127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Sense</a:t>
            </a:r>
          </a:p>
          <a:p>
            <a:pPr algn="ctr"/>
            <a:r>
              <a:rPr lang="en-GB" sz="2400" dirty="0"/>
              <a:t>Image Recognition</a:t>
            </a:r>
          </a:p>
          <a:p>
            <a:pPr algn="ctr"/>
            <a:r>
              <a:rPr lang="en-GB" sz="2400" dirty="0"/>
              <a:t>Sensory Data</a:t>
            </a:r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1820F1-2F51-442E-B6B1-1F69B187F02F}"/>
              </a:ext>
            </a:extLst>
          </p:cNvPr>
          <p:cNvSpPr txBox="1"/>
          <p:nvPr/>
        </p:nvSpPr>
        <p:spPr>
          <a:xfrm>
            <a:off x="1699671" y="4596462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Learn</a:t>
            </a:r>
          </a:p>
          <a:p>
            <a:pPr algn="ctr"/>
            <a:r>
              <a:rPr lang="en-GB" sz="2400" dirty="0"/>
              <a:t>Supervised Learning</a:t>
            </a:r>
          </a:p>
          <a:p>
            <a:pPr algn="ctr"/>
            <a:r>
              <a:rPr lang="en-GB" sz="2400" dirty="0"/>
              <a:t>Reinforcement Learning</a:t>
            </a:r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B8BDDD-8CEF-4AE3-9140-BD03BFC7F0C5}"/>
              </a:ext>
            </a:extLst>
          </p:cNvPr>
          <p:cNvSpPr txBox="1"/>
          <p:nvPr/>
        </p:nvSpPr>
        <p:spPr>
          <a:xfrm>
            <a:off x="5888623" y="4596462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Know</a:t>
            </a:r>
          </a:p>
          <a:p>
            <a:pPr algn="ctr"/>
            <a:r>
              <a:rPr lang="en-GB" sz="2400" dirty="0"/>
              <a:t>Storing Knowledge</a:t>
            </a:r>
          </a:p>
          <a:p>
            <a:pPr algn="ctr"/>
            <a:r>
              <a:rPr lang="en-GB" sz="2400" dirty="0"/>
              <a:t>Databases</a:t>
            </a:r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59953A-58A2-4FAB-9801-8C9315A67EB8}"/>
              </a:ext>
            </a:extLst>
          </p:cNvPr>
          <p:cNvSpPr txBox="1"/>
          <p:nvPr/>
        </p:nvSpPr>
        <p:spPr>
          <a:xfrm>
            <a:off x="5998166" y="1470204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Think</a:t>
            </a:r>
          </a:p>
          <a:p>
            <a:pPr algn="ctr"/>
            <a:r>
              <a:rPr lang="en-GB" sz="2400" dirty="0"/>
              <a:t>Logic</a:t>
            </a:r>
          </a:p>
          <a:p>
            <a:pPr algn="ctr"/>
            <a:r>
              <a:rPr lang="en-GB" sz="2400" dirty="0"/>
              <a:t>Pathfinding</a:t>
            </a:r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6D10FD6-940A-4A88-8DC6-8DD9BC4DEC7A}"/>
              </a:ext>
            </a:extLst>
          </p:cNvPr>
          <p:cNvSpPr/>
          <p:nvPr/>
        </p:nvSpPr>
        <p:spPr>
          <a:xfrm>
            <a:off x="3758585" y="153661"/>
            <a:ext cx="3293533" cy="191263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B9CC6D-7D90-47BF-82B5-853CBD96F1E9}"/>
              </a:ext>
            </a:extLst>
          </p:cNvPr>
          <p:cNvSpPr txBox="1"/>
          <p:nvPr/>
        </p:nvSpPr>
        <p:spPr>
          <a:xfrm>
            <a:off x="3760867" y="257300"/>
            <a:ext cx="3227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Act</a:t>
            </a:r>
          </a:p>
          <a:p>
            <a:pPr algn="ctr"/>
            <a:r>
              <a:rPr lang="en-GB" sz="2400" dirty="0"/>
              <a:t>Move</a:t>
            </a:r>
          </a:p>
          <a:p>
            <a:pPr algn="ctr"/>
            <a:r>
              <a:rPr lang="en-GB" sz="2400" dirty="0"/>
              <a:t>Visualize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75FBE0-9747-46DA-ACE3-1FA392953791}"/>
              </a:ext>
            </a:extLst>
          </p:cNvPr>
          <p:cNvSpPr txBox="1"/>
          <p:nvPr/>
        </p:nvSpPr>
        <p:spPr>
          <a:xfrm>
            <a:off x="4115156" y="3211135"/>
            <a:ext cx="251906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chemeClr val="bg2"/>
                </a:solidFill>
              </a:rPr>
              <a:t>Artificial</a:t>
            </a:r>
            <a:br>
              <a:rPr lang="en-GB" sz="3600" dirty="0">
                <a:solidFill>
                  <a:schemeClr val="bg2"/>
                </a:solidFill>
              </a:rPr>
            </a:br>
            <a:r>
              <a:rPr lang="en-GB" sz="3600" b="1" dirty="0">
                <a:solidFill>
                  <a:schemeClr val="bg2"/>
                </a:solidFill>
              </a:rPr>
              <a:t>Intelligence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B4FD3E-0C1A-4446-B2AC-8A17FB18E9DD}"/>
              </a:ext>
            </a:extLst>
          </p:cNvPr>
          <p:cNvSpPr txBox="1"/>
          <p:nvPr/>
        </p:nvSpPr>
        <p:spPr>
          <a:xfrm>
            <a:off x="2038139" y="3651009"/>
            <a:ext cx="20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Neural Networks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05524D-BA6A-4306-8280-957BA7101713}"/>
              </a:ext>
            </a:extLst>
          </p:cNvPr>
          <p:cNvSpPr txBox="1"/>
          <p:nvPr/>
        </p:nvSpPr>
        <p:spPr>
          <a:xfrm>
            <a:off x="6732087" y="3651009"/>
            <a:ext cx="183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58071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Includes</a:t>
            </a:r>
          </a:p>
          <a:p>
            <a:pPr lvl="1"/>
            <a:r>
              <a:rPr lang="en-GB" dirty="0"/>
              <a:t>Inference</a:t>
            </a:r>
          </a:p>
          <a:p>
            <a:pPr lvl="1"/>
            <a:r>
              <a:rPr lang="en-GB" dirty="0"/>
              <a:t>Logic</a:t>
            </a:r>
          </a:p>
          <a:p>
            <a:pPr lvl="1"/>
            <a:r>
              <a:rPr lang="en-GB" dirty="0"/>
              <a:t>Problem solving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b="1" dirty="0">
                <a:solidFill>
                  <a:schemeClr val="accent1"/>
                </a:solidFill>
              </a:rPr>
              <a:t>Examples</a:t>
            </a:r>
          </a:p>
          <a:p>
            <a:pPr lvl="1"/>
            <a:r>
              <a:rPr lang="en-GB" dirty="0"/>
              <a:t>Finding the shortest path</a:t>
            </a:r>
          </a:p>
          <a:p>
            <a:pPr lvl="1"/>
            <a:r>
              <a:rPr lang="en-GB" dirty="0"/>
              <a:t>Calculating the value of actions in a game</a:t>
            </a:r>
          </a:p>
          <a:p>
            <a:pPr lvl="2"/>
            <a:r>
              <a:rPr lang="en-GB" dirty="0"/>
              <a:t>Choosing the best action</a:t>
            </a:r>
          </a:p>
          <a:p>
            <a:pPr lvl="1"/>
            <a:r>
              <a:rPr lang="en-GB" dirty="0"/>
              <a:t>Inferring true statements from facts</a:t>
            </a:r>
          </a:p>
        </p:txBody>
      </p:sp>
      <p:pic>
        <p:nvPicPr>
          <p:cNvPr id="1026" name="Picture 2" descr="Idea, Cloud, Think, Concept, Symbol, Design, Business">
            <a:extLst>
              <a:ext uri="{FF2B5EF4-FFF2-40B4-BE49-F238E27FC236}">
                <a16:creationId xmlns:a16="http://schemas.microsoft.com/office/drawing/2014/main" id="{D6B511ED-4DE3-4B1A-B488-2034CA18C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/>
          <a:stretch/>
        </p:blipFill>
        <p:spPr bwMode="auto">
          <a:xfrm flipH="1">
            <a:off x="6096000" y="681037"/>
            <a:ext cx="3861596" cy="33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2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Includes</a:t>
            </a:r>
          </a:p>
          <a:p>
            <a:pPr lvl="1"/>
            <a:r>
              <a:rPr lang="en-GB" dirty="0"/>
              <a:t>Storing knowledge</a:t>
            </a:r>
          </a:p>
          <a:p>
            <a:pPr lvl="1"/>
            <a:r>
              <a:rPr lang="en-GB" dirty="0"/>
              <a:t>Databases</a:t>
            </a:r>
          </a:p>
          <a:p>
            <a:pPr lvl="1"/>
            <a:r>
              <a:rPr lang="en-GB" dirty="0"/>
              <a:t>Ontologies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b="1" dirty="0">
                <a:solidFill>
                  <a:schemeClr val="accent1"/>
                </a:solidFill>
              </a:rPr>
              <a:t>Examples</a:t>
            </a:r>
          </a:p>
          <a:p>
            <a:pPr lvl="1"/>
            <a:r>
              <a:rPr lang="en-GB" dirty="0"/>
              <a:t>Efficiently accessing stored knowledge</a:t>
            </a:r>
          </a:p>
          <a:p>
            <a:pPr lvl="1"/>
            <a:r>
              <a:rPr lang="en-GB" dirty="0"/>
              <a:t>Storing relations between data</a:t>
            </a:r>
          </a:p>
          <a:p>
            <a:pPr lvl="1"/>
            <a:r>
              <a:rPr lang="en-GB" dirty="0"/>
              <a:t>Finding good categories to split data into</a:t>
            </a:r>
          </a:p>
        </p:txBody>
      </p:sp>
      <p:pic>
        <p:nvPicPr>
          <p:cNvPr id="2050" name="Picture 2" descr="Owl, Sabibudía, Books, Teaching, Library, To Teach">
            <a:extLst>
              <a:ext uri="{FF2B5EF4-FFF2-40B4-BE49-F238E27FC236}">
                <a16:creationId xmlns:a16="http://schemas.microsoft.com/office/drawing/2014/main" id="{8A870A76-6F1F-48CD-BC77-FA7AFEEF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7394"/>
            <a:ext cx="2772076" cy="35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Includes</a:t>
            </a:r>
          </a:p>
          <a:p>
            <a:pPr lvl="1"/>
            <a:r>
              <a:rPr lang="en-GB" dirty="0"/>
              <a:t>Supervised learning</a:t>
            </a:r>
          </a:p>
          <a:p>
            <a:pPr lvl="1"/>
            <a:r>
              <a:rPr lang="en-GB" dirty="0"/>
              <a:t>Reinforcement learning</a:t>
            </a:r>
          </a:p>
          <a:p>
            <a:pPr lvl="1"/>
            <a:r>
              <a:rPr lang="en-GB" dirty="0"/>
              <a:t>Unsupervised learning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b="1" dirty="0">
                <a:solidFill>
                  <a:schemeClr val="accent1"/>
                </a:solidFill>
              </a:rPr>
              <a:t>Examples</a:t>
            </a:r>
          </a:p>
          <a:p>
            <a:pPr lvl="1"/>
            <a:r>
              <a:rPr lang="en-GB" dirty="0"/>
              <a:t>Training algorithms by using examples</a:t>
            </a:r>
          </a:p>
          <a:p>
            <a:pPr lvl="1"/>
            <a:r>
              <a:rPr lang="en-GB" dirty="0"/>
              <a:t>Training algorithms by using reward and punishment</a:t>
            </a:r>
          </a:p>
          <a:p>
            <a:pPr lvl="1"/>
            <a:r>
              <a:rPr lang="en-GB" dirty="0"/>
              <a:t>Adaptive (custom) advertisement</a:t>
            </a:r>
          </a:p>
        </p:txBody>
      </p:sp>
      <p:pic>
        <p:nvPicPr>
          <p:cNvPr id="3074" name="Picture 2" descr="Reading, Studying, Lawyer, Pastor, Black, Man, White">
            <a:extLst>
              <a:ext uri="{FF2B5EF4-FFF2-40B4-BE49-F238E27FC236}">
                <a16:creationId xmlns:a16="http://schemas.microsoft.com/office/drawing/2014/main" id="{46504125-4C72-4A89-84B2-2883583C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720" r="1032" b="1309"/>
          <a:stretch/>
        </p:blipFill>
        <p:spPr bwMode="auto">
          <a:xfrm>
            <a:off x="5690685" y="650624"/>
            <a:ext cx="4552750" cy="33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7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6CC4-9A72-470F-A733-65427639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22BA-84CD-4422-BA1E-81944342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Includes</a:t>
            </a:r>
          </a:p>
          <a:p>
            <a:pPr lvl="1"/>
            <a:r>
              <a:rPr lang="en-GB" dirty="0"/>
              <a:t>Anything to perceive the environment</a:t>
            </a:r>
          </a:p>
          <a:p>
            <a:pPr lvl="1"/>
            <a:r>
              <a:rPr lang="en-GB" dirty="0"/>
              <a:t>Sensory data</a:t>
            </a:r>
          </a:p>
          <a:p>
            <a:pPr lvl="1"/>
            <a:r>
              <a:rPr lang="en-GB" dirty="0"/>
              <a:t>Image recognition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b="1" dirty="0">
                <a:solidFill>
                  <a:schemeClr val="accent1"/>
                </a:solidFill>
              </a:rPr>
              <a:t>Examples</a:t>
            </a:r>
          </a:p>
          <a:p>
            <a:pPr lvl="1"/>
            <a:r>
              <a:rPr lang="en-GB" dirty="0"/>
              <a:t>Using ultrasonic sensors to detect objects</a:t>
            </a:r>
          </a:p>
          <a:p>
            <a:pPr lvl="1"/>
            <a:r>
              <a:rPr lang="en-GB" dirty="0"/>
              <a:t>Using cameras to differentiate between people</a:t>
            </a:r>
          </a:p>
          <a:p>
            <a:pPr lvl="1"/>
            <a:r>
              <a:rPr lang="en-GB" dirty="0"/>
              <a:t>Recognising spoken commands</a:t>
            </a:r>
          </a:p>
        </p:txBody>
      </p:sp>
      <p:pic>
        <p:nvPicPr>
          <p:cNvPr id="4098" name="Picture 2" descr="Columbus, Line Art, Binocular, Explorer, History">
            <a:extLst>
              <a:ext uri="{FF2B5EF4-FFF2-40B4-BE49-F238E27FC236}">
                <a16:creationId xmlns:a16="http://schemas.microsoft.com/office/drawing/2014/main" id="{F5E3F721-1317-4E8B-A005-3933C450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80" y="235269"/>
            <a:ext cx="2912776" cy="44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74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69F-2D9F-499E-8BF9-4FD4519A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4CAC-6F7C-40B2-B04A-68B98053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Includes</a:t>
            </a:r>
          </a:p>
          <a:p>
            <a:pPr lvl="1"/>
            <a:r>
              <a:rPr lang="en-GB" dirty="0"/>
              <a:t>Anything to interact with the environment</a:t>
            </a:r>
          </a:p>
          <a:p>
            <a:r>
              <a:rPr lang="en-GB" b="1" dirty="0">
                <a:solidFill>
                  <a:schemeClr val="accent1"/>
                </a:solidFill>
              </a:rPr>
              <a:t>Examples</a:t>
            </a:r>
          </a:p>
          <a:p>
            <a:pPr lvl="1"/>
            <a:r>
              <a:rPr lang="en-GB" dirty="0"/>
              <a:t>Showing results on a display</a:t>
            </a:r>
          </a:p>
          <a:p>
            <a:pPr lvl="1"/>
            <a:r>
              <a:rPr lang="en-GB" dirty="0"/>
              <a:t>Driving around to the specified target</a:t>
            </a:r>
          </a:p>
          <a:p>
            <a:pPr lvl="1"/>
            <a:r>
              <a:rPr lang="en-GB" dirty="0"/>
              <a:t>Signalling that there is not enough battery</a:t>
            </a:r>
          </a:p>
        </p:txBody>
      </p:sp>
      <p:pic>
        <p:nvPicPr>
          <p:cNvPr id="5122" name="Picture 2" descr="Snail, Engine, Turbo, Move, Speed, Shell, Animal, Fast">
            <a:extLst>
              <a:ext uri="{FF2B5EF4-FFF2-40B4-BE49-F238E27FC236}">
                <a16:creationId xmlns:a16="http://schemas.microsoft.com/office/drawing/2014/main" id="{C07B0E25-66EB-425C-A403-4DC3BEE8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4431243"/>
            <a:ext cx="4077903" cy="22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9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en-GB" noProof="0" dirty="0"/>
              <a:t>Field in Computer Science</a:t>
            </a:r>
          </a:p>
          <a:p>
            <a:pPr lvl="1"/>
            <a:r>
              <a:rPr lang="en-GB" noProof="0" dirty="0"/>
              <a:t>Creating intelligent machines</a:t>
            </a:r>
          </a:p>
        </p:txBody>
      </p:sp>
    </p:spTree>
    <p:extLst>
      <p:ext uri="{BB962C8B-B14F-4D97-AF65-F5344CB8AC3E}">
        <p14:creationId xmlns:p14="http://schemas.microsoft.com/office/powerpoint/2010/main" val="231380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7DB6-0015-45D7-B9CC-1394D972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Categorise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9120-BC99-4496-9007-B7B8F1111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0333" cy="435133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Where</a:t>
            </a:r>
            <a:r>
              <a:rPr lang="en-GB" dirty="0"/>
              <a:t> on the map do the following examples </a:t>
            </a:r>
            <a:r>
              <a:rPr lang="en-GB" b="1" dirty="0">
                <a:solidFill>
                  <a:schemeClr val="accent1"/>
                </a:solidFill>
              </a:rPr>
              <a:t>belong to</a:t>
            </a:r>
            <a:r>
              <a:rPr lang="en-GB" dirty="0"/>
              <a:t>?</a:t>
            </a:r>
          </a:p>
          <a:p>
            <a:r>
              <a:rPr lang="en-GB" dirty="0"/>
              <a:t>Multiple answers possible!</a:t>
            </a:r>
          </a:p>
          <a:p>
            <a:endParaRPr lang="en-GB" dirty="0"/>
          </a:p>
        </p:txBody>
      </p:sp>
      <p:pic>
        <p:nvPicPr>
          <p:cNvPr id="4" name="Grafik 19">
            <a:extLst>
              <a:ext uri="{FF2B5EF4-FFF2-40B4-BE49-F238E27FC236}">
                <a16:creationId xmlns:a16="http://schemas.microsoft.com/office/drawing/2014/main" id="{2AEAD9C0-40FA-4816-91A8-1783730E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09" y="3644090"/>
            <a:ext cx="4172687" cy="2963334"/>
          </a:xfrm>
          <a:prstGeom prst="rect">
            <a:avLst/>
          </a:prstGeom>
        </p:spPr>
      </p:pic>
      <p:pic>
        <p:nvPicPr>
          <p:cNvPr id="5" name="Grafik 23">
            <a:extLst>
              <a:ext uri="{FF2B5EF4-FFF2-40B4-BE49-F238E27FC236}">
                <a16:creationId xmlns:a16="http://schemas.microsoft.com/office/drawing/2014/main" id="{193BF5CA-DF05-49E7-BFF4-EDCF46C91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115" y="3794633"/>
            <a:ext cx="546043" cy="546043"/>
          </a:xfrm>
          <a:prstGeom prst="rect">
            <a:avLst/>
          </a:prstGeom>
        </p:spPr>
      </p:pic>
      <p:pic>
        <p:nvPicPr>
          <p:cNvPr id="6" name="Grafik 23">
            <a:extLst>
              <a:ext uri="{FF2B5EF4-FFF2-40B4-BE49-F238E27FC236}">
                <a16:creationId xmlns:a16="http://schemas.microsoft.com/office/drawing/2014/main" id="{2C4D5DB9-3D10-4C6E-8086-F0CE174F1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4830" y="3248590"/>
            <a:ext cx="546043" cy="546043"/>
          </a:xfrm>
          <a:prstGeom prst="rect">
            <a:avLst/>
          </a:prstGeom>
        </p:spPr>
      </p:pic>
      <p:pic>
        <p:nvPicPr>
          <p:cNvPr id="7" name="Grafik 23">
            <a:extLst>
              <a:ext uri="{FF2B5EF4-FFF2-40B4-BE49-F238E27FC236}">
                <a16:creationId xmlns:a16="http://schemas.microsoft.com/office/drawing/2014/main" id="{BC7AC45B-99BF-418A-8FAC-CC43E20F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2981" y="5267833"/>
            <a:ext cx="546043" cy="546043"/>
          </a:xfrm>
          <a:prstGeom prst="rect">
            <a:avLst/>
          </a:prstGeom>
        </p:spPr>
      </p:pic>
      <p:pic>
        <p:nvPicPr>
          <p:cNvPr id="8" name="Grafik 9">
            <a:extLst>
              <a:ext uri="{FF2B5EF4-FFF2-40B4-BE49-F238E27FC236}">
                <a16:creationId xmlns:a16="http://schemas.microsoft.com/office/drawing/2014/main" id="{29D4E1AB-8BB7-40D3-942C-843AB6F9C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246" y="3720018"/>
            <a:ext cx="619127" cy="619127"/>
          </a:xfrm>
          <a:prstGeom prst="rect">
            <a:avLst/>
          </a:prstGeom>
        </p:spPr>
      </p:pic>
      <p:pic>
        <p:nvPicPr>
          <p:cNvPr id="9" name="Grafik 23">
            <a:extLst>
              <a:ext uri="{FF2B5EF4-FFF2-40B4-BE49-F238E27FC236}">
                <a16:creationId xmlns:a16="http://schemas.microsoft.com/office/drawing/2014/main" id="{7DDB6665-E2B2-47FB-9A54-031CB86BF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2147" y="3468346"/>
            <a:ext cx="546043" cy="5460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6555AA-72A3-4D9B-9D27-6A6B6DC07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604" y="4397510"/>
            <a:ext cx="619127" cy="61912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8283A0C-C8FD-4968-B588-482299513152}"/>
              </a:ext>
            </a:extLst>
          </p:cNvPr>
          <p:cNvSpPr txBox="1"/>
          <p:nvPr/>
        </p:nvSpPr>
        <p:spPr>
          <a:xfrm>
            <a:off x="6539822" y="3521611"/>
            <a:ext cx="339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belongs to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0093FE-615A-4853-9F12-BBE2BE62A640}"/>
              </a:ext>
            </a:extLst>
          </p:cNvPr>
          <p:cNvSpPr txBox="1"/>
          <p:nvPr/>
        </p:nvSpPr>
        <p:spPr>
          <a:xfrm>
            <a:off x="6481453" y="4491545"/>
            <a:ext cx="339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might belong to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05E321-DCF5-45D1-AE95-9361A7A609B9}"/>
              </a:ext>
            </a:extLst>
          </p:cNvPr>
          <p:cNvSpPr txBox="1"/>
          <p:nvPr/>
        </p:nvSpPr>
        <p:spPr>
          <a:xfrm>
            <a:off x="6481453" y="5461479"/>
            <a:ext cx="417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does probably not belong to</a:t>
            </a:r>
          </a:p>
        </p:txBody>
      </p:sp>
    </p:spTree>
    <p:extLst>
      <p:ext uri="{BB962C8B-B14F-4D97-AF65-F5344CB8AC3E}">
        <p14:creationId xmlns:p14="http://schemas.microsoft.com/office/powerpoint/2010/main" val="301488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Toaster</a:t>
            </a:r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1955800"/>
            <a:ext cx="4634288" cy="4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1FBB4D6-04F8-4E10-92D4-A09B98B9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Toaster</a:t>
            </a:r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1955800"/>
            <a:ext cx="4634288" cy="4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1FBB4D6-04F8-4E10-92D4-A09B98B9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958727A-3E84-4292-B6DD-4BFA2671D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558DDE2-113D-4EA8-9F02-902ACBC7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9384" y="1468235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Chess playing 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" y="2125134"/>
            <a:ext cx="4766356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AC00CE-FDA6-4781-BA99-5E4A43CE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1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Chess playing 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" y="2125134"/>
            <a:ext cx="4766356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AC00CE-FDA6-4781-BA99-5E4A43CE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2D7FF7-7A30-4602-AA7C-FD3483E22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20E3D6-507C-4E53-AC6D-490135238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AA2D9C-90A0-439F-836C-A94831D76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7508" y="3217332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2F5182-2C6F-4B54-AFC6-D0A869837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8963" y="3217332"/>
            <a:ext cx="873127" cy="873127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B3197D71-93F8-4AD7-8A0F-8ECFF1A76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3079" y="1422041"/>
            <a:ext cx="873127" cy="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1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Self driving car</a:t>
            </a:r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" y="1755294"/>
            <a:ext cx="4782017" cy="3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6290132-E37C-4771-A852-623EACE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0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Self driving car</a:t>
            </a:r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" y="1755294"/>
            <a:ext cx="4782017" cy="3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6290132-E37C-4771-A852-623EACE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222019-144D-4DAA-AD8B-1A44AF496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3256240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131502-9837-4E30-BB32-25577CE76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6E58ED-F644-4D3F-890C-50B14CCDA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D2E58E-9124-470A-B026-4322413EC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7508" y="3217332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384C69-5622-484B-A425-C1C7F3FC0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1466348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14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Cleaning robot</a:t>
            </a:r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" y="1719503"/>
            <a:ext cx="4558658" cy="34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7686EA-71E9-494D-9346-C98F59CC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6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Cleaning robot</a:t>
            </a:r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" y="1719503"/>
            <a:ext cx="4558658" cy="34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7686EA-71E9-494D-9346-C98F59CC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E9B98-CC5D-4946-AC4D-F5E72CBC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A651E6-1DBD-495E-8EF9-F3D2BE28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C66D23-0343-4773-9329-1BCAD14C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1466348"/>
            <a:ext cx="811618" cy="8116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4DE412B-6D30-4C8B-909A-26108AC2E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4484" y="3174997"/>
            <a:ext cx="873127" cy="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0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AC2CB-9419-4A5C-B5CF-1AB82EC7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DFDFFF-86E8-42E7-BF52-0689579B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28208" cy="4351338"/>
          </a:xfrm>
        </p:spPr>
        <p:txBody>
          <a:bodyPr/>
          <a:lstStyle/>
          <a:p>
            <a:r>
              <a:rPr lang="en-GB" dirty="0"/>
              <a:t>There are </a:t>
            </a:r>
            <a:r>
              <a:rPr lang="en-GB" b="1" dirty="0">
                <a:solidFill>
                  <a:schemeClr val="accent1"/>
                </a:solidFill>
              </a:rPr>
              <a:t>a lot of fields </a:t>
            </a:r>
            <a:r>
              <a:rPr lang="en-GB" dirty="0"/>
              <a:t>in AI</a:t>
            </a:r>
          </a:p>
          <a:p>
            <a:pPr lvl="1"/>
            <a:r>
              <a:rPr lang="en-GB" dirty="0"/>
              <a:t>Machine Learning is just one of them…</a:t>
            </a:r>
          </a:p>
          <a:p>
            <a:r>
              <a:rPr lang="en-GB" dirty="0"/>
              <a:t>Most systems </a:t>
            </a:r>
            <a:r>
              <a:rPr lang="en-GB" b="1" dirty="0">
                <a:solidFill>
                  <a:schemeClr val="accent1"/>
                </a:solidFill>
              </a:rPr>
              <a:t>combine</a:t>
            </a:r>
            <a:r>
              <a:rPr lang="en-GB" dirty="0"/>
              <a:t> multiple </a:t>
            </a:r>
            <a:r>
              <a:rPr lang="en-GB" b="1" dirty="0">
                <a:solidFill>
                  <a:schemeClr val="accent1"/>
                </a:solidFill>
              </a:rPr>
              <a:t>fields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7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en-GB" noProof="0" dirty="0"/>
              <a:t>Field in Computer Science</a:t>
            </a:r>
          </a:p>
          <a:p>
            <a:pPr lvl="1"/>
            <a:r>
              <a:rPr lang="en-GB" noProof="0" dirty="0"/>
              <a:t>Creating intelligent machines</a:t>
            </a:r>
          </a:p>
          <a:p>
            <a:r>
              <a:rPr lang="en-GB" noProof="0" dirty="0"/>
              <a:t>There is </a:t>
            </a:r>
            <a:r>
              <a:rPr lang="en-GB" b="1" noProof="0" dirty="0">
                <a:solidFill>
                  <a:schemeClr val="accent1"/>
                </a:solidFill>
              </a:rPr>
              <a:t>no uniform definition </a:t>
            </a:r>
            <a:r>
              <a:rPr lang="en-GB" noProof="0" dirty="0"/>
              <a:t>of (artificial) intelligence in computer science!</a:t>
            </a:r>
          </a:p>
        </p:txBody>
      </p:sp>
    </p:spTree>
    <p:extLst>
      <p:ext uri="{BB962C8B-B14F-4D97-AF65-F5344CB8AC3E}">
        <p14:creationId xmlns:p14="http://schemas.microsoft.com/office/powerpoint/2010/main" val="2907546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Possibilities</a:t>
            </a:r>
            <a:r>
              <a:rPr lang="de-AT" dirty="0"/>
              <a:t> and </a:t>
            </a:r>
            <a:r>
              <a:rPr lang="de-AT" dirty="0" err="1"/>
              <a:t>Limitations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315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2F0C2-848F-436C-A73A-C12C6F06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6E2272-41C1-4C90-99D7-ED83F883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EN: </a:t>
            </a:r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https://youtu.be/alIq_wG9FNk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DE: </a:t>
            </a:r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https://youtu.be/92P0-mKMq9I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HU:</a:t>
            </a:r>
          </a:p>
        </p:txBody>
      </p:sp>
    </p:spTree>
    <p:extLst>
      <p:ext uri="{BB962C8B-B14F-4D97-AF65-F5344CB8AC3E}">
        <p14:creationId xmlns:p14="http://schemas.microsoft.com/office/powerpoint/2010/main" val="4180049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Earth-cleaning robot</a:t>
            </a:r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9763AD-BF13-40CE-B4F7-4F7A2523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3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Earth-cleaning robot</a:t>
            </a:r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9763AD-BF13-40CE-B4F7-4F7A2523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5" y="1354665"/>
            <a:ext cx="5197975" cy="36914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0C18C9-D13F-4ABF-9D42-C28CAC2C7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3256240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C15F3E-0609-4791-BD4A-2401029C1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B02179-C7A4-4021-BA72-09BF54615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BC2044-E519-4B1A-BE46-D9C4E3644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7508" y="3217332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9BFE67-75C1-440F-8714-64744A2F3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1466348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4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Earth-cleaning robot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82" y="1825625"/>
            <a:ext cx="52516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the </a:t>
            </a:r>
            <a:r>
              <a:rPr lang="en-GB" b="1" dirty="0">
                <a:solidFill>
                  <a:schemeClr val="accent1"/>
                </a:solidFill>
              </a:rPr>
              <a:t>difference</a:t>
            </a:r>
            <a:r>
              <a:rPr lang="en-GB" dirty="0"/>
              <a:t> between </a:t>
            </a:r>
            <a:r>
              <a:rPr lang="en-GB" b="1" dirty="0">
                <a:solidFill>
                  <a:schemeClr val="accent1"/>
                </a:solidFill>
              </a:rPr>
              <a:t>Wall-E</a:t>
            </a:r>
            <a:r>
              <a:rPr lang="en-GB" dirty="0"/>
              <a:t> and the </a:t>
            </a:r>
            <a:r>
              <a:rPr lang="en-GB" b="1" dirty="0">
                <a:solidFill>
                  <a:schemeClr val="accent1"/>
                </a:solidFill>
              </a:rPr>
              <a:t>other AI examples</a:t>
            </a:r>
            <a:r>
              <a:rPr lang="en-GB" dirty="0"/>
              <a:t>?</a:t>
            </a:r>
          </a:p>
        </p:txBody>
      </p:sp>
      <p:pic>
        <p:nvPicPr>
          <p:cNvPr id="6" name="Picture 2" descr="Wall E Spielzeug Auf Beige Pad">
            <a:extLst>
              <a:ext uri="{FF2B5EF4-FFF2-40B4-BE49-F238E27FC236}">
                <a16:creationId xmlns:a16="http://schemas.microsoft.com/office/drawing/2014/main" id="{C6DDA4B1-2D84-413C-9164-C5A4A2F2D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9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 vs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AI systems can be grouped in two categories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Narrow AI</a:t>
            </a:r>
          </a:p>
          <a:p>
            <a:pPr lvl="2"/>
            <a:r>
              <a:rPr lang="en-GB" dirty="0"/>
              <a:t>System that can efficiently solve a specific task</a:t>
            </a:r>
          </a:p>
        </p:txBody>
      </p:sp>
    </p:spTree>
    <p:extLst>
      <p:ext uri="{BB962C8B-B14F-4D97-AF65-F5344CB8AC3E}">
        <p14:creationId xmlns:p14="http://schemas.microsoft.com/office/powerpoint/2010/main" val="3153706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 vs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AI systems can be grouped in two categories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Narrow AI</a:t>
            </a:r>
          </a:p>
          <a:p>
            <a:pPr lvl="2"/>
            <a:r>
              <a:rPr lang="en-GB" dirty="0"/>
              <a:t>System that can efficiently solve a specific task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General AI</a:t>
            </a:r>
          </a:p>
          <a:p>
            <a:pPr lvl="2"/>
            <a:r>
              <a:rPr lang="en-GB" dirty="0"/>
              <a:t>System that can understand, reason and act successfully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3958572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 vs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AI systems can be grouped in two categories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Narrow AI</a:t>
            </a:r>
          </a:p>
          <a:p>
            <a:pPr lvl="2"/>
            <a:r>
              <a:rPr lang="en-GB" dirty="0"/>
              <a:t>System that can efficiently solve a specific task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General AI</a:t>
            </a:r>
          </a:p>
          <a:p>
            <a:pPr lvl="2"/>
            <a:r>
              <a:rPr lang="en-GB" dirty="0"/>
              <a:t>System that can understand, reason and act successfully in the real world</a:t>
            </a:r>
          </a:p>
          <a:p>
            <a:r>
              <a:rPr lang="en-GB" b="1" dirty="0">
                <a:solidFill>
                  <a:schemeClr val="accent1"/>
                </a:solidFill>
              </a:rPr>
              <a:t>All</a:t>
            </a:r>
            <a:r>
              <a:rPr lang="en-GB" dirty="0"/>
              <a:t> current AI systems are </a:t>
            </a:r>
            <a:r>
              <a:rPr lang="en-GB" b="1" dirty="0">
                <a:solidFill>
                  <a:schemeClr val="accent1"/>
                </a:solidFill>
              </a:rPr>
              <a:t>narrow AIs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2559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 vs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AI systems can be grouped in two categories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Narrow AI</a:t>
            </a:r>
          </a:p>
          <a:p>
            <a:pPr lvl="2"/>
            <a:r>
              <a:rPr lang="en-GB" dirty="0"/>
              <a:t>System that can efficiently solve a specific task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General AI</a:t>
            </a:r>
          </a:p>
          <a:p>
            <a:pPr lvl="2"/>
            <a:r>
              <a:rPr lang="en-GB" dirty="0"/>
              <a:t>System that can understand, reason and act successfully in the real world</a:t>
            </a:r>
          </a:p>
          <a:p>
            <a:r>
              <a:rPr lang="en-GB" b="1" dirty="0">
                <a:solidFill>
                  <a:schemeClr val="accent1"/>
                </a:solidFill>
              </a:rPr>
              <a:t>All</a:t>
            </a:r>
            <a:r>
              <a:rPr lang="en-GB" dirty="0"/>
              <a:t> current AI systems are </a:t>
            </a:r>
            <a:r>
              <a:rPr lang="en-GB" b="1" dirty="0">
                <a:solidFill>
                  <a:schemeClr val="accent1"/>
                </a:solidFill>
              </a:rPr>
              <a:t>narrow AIs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They are really good at a </a:t>
            </a:r>
            <a:r>
              <a:rPr lang="en-GB" b="1" dirty="0">
                <a:solidFill>
                  <a:schemeClr val="accent1"/>
                </a:solidFill>
              </a:rPr>
              <a:t>specific task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9422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 vs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AI systems can be grouped in two categories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Narrow AI</a:t>
            </a:r>
          </a:p>
          <a:p>
            <a:pPr lvl="2"/>
            <a:r>
              <a:rPr lang="en-GB" dirty="0"/>
              <a:t>System that can efficiently solve a specific task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General AI</a:t>
            </a:r>
          </a:p>
          <a:p>
            <a:pPr lvl="2"/>
            <a:r>
              <a:rPr lang="en-GB" dirty="0"/>
              <a:t>System that can understand, reason and act successfully in the real world</a:t>
            </a:r>
          </a:p>
          <a:p>
            <a:r>
              <a:rPr lang="en-GB" b="1" dirty="0">
                <a:solidFill>
                  <a:schemeClr val="accent1"/>
                </a:solidFill>
              </a:rPr>
              <a:t>All</a:t>
            </a:r>
            <a:r>
              <a:rPr lang="en-GB" dirty="0"/>
              <a:t> current AI systems are </a:t>
            </a:r>
            <a:r>
              <a:rPr lang="en-GB" b="1" dirty="0">
                <a:solidFill>
                  <a:schemeClr val="accent1"/>
                </a:solidFill>
              </a:rPr>
              <a:t>narrow AIs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They are really good at a </a:t>
            </a:r>
            <a:r>
              <a:rPr lang="en-GB" b="1" dirty="0">
                <a:solidFill>
                  <a:schemeClr val="accent1"/>
                </a:solidFill>
              </a:rPr>
              <a:t>specific task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But they </a:t>
            </a:r>
            <a:r>
              <a:rPr lang="en-GB" b="1" dirty="0">
                <a:solidFill>
                  <a:schemeClr val="accent1"/>
                </a:solidFill>
              </a:rPr>
              <a:t>don’t understand </a:t>
            </a:r>
            <a:r>
              <a:rPr lang="en-GB" dirty="0"/>
              <a:t>what they are doing…</a:t>
            </a:r>
          </a:p>
        </p:txBody>
      </p:sp>
    </p:spTree>
    <p:extLst>
      <p:ext uri="{BB962C8B-B14F-4D97-AF65-F5344CB8AC3E}">
        <p14:creationId xmlns:p14="http://schemas.microsoft.com/office/powerpoint/2010/main" val="24276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intelligence?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noProof="0" dirty="0"/>
              <a:t>How do </a:t>
            </a:r>
            <a:r>
              <a:rPr lang="en-GB" b="1" noProof="0" dirty="0">
                <a:solidFill>
                  <a:schemeClr val="accent1"/>
                </a:solidFill>
              </a:rPr>
              <a:t>you define </a:t>
            </a:r>
            <a:r>
              <a:rPr lang="en-GB" noProof="0" dirty="0"/>
              <a:t>intelligence or intelligent behaviour?</a:t>
            </a:r>
          </a:p>
        </p:txBody>
      </p:sp>
      <p:pic>
        <p:nvPicPr>
          <p:cNvPr id="5" name="Picture 2" descr="Clear Light Bulb">
            <a:extLst>
              <a:ext uri="{FF2B5EF4-FFF2-40B4-BE49-F238E27FC236}">
                <a16:creationId xmlns:a16="http://schemas.microsoft.com/office/drawing/2014/main" id="{14D68D60-9A67-4310-8EC9-9799B0A3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4" y="2903479"/>
            <a:ext cx="5194416" cy="31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57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 vs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345328" cy="4947709"/>
          </a:xfrm>
        </p:spPr>
        <p:txBody>
          <a:bodyPr>
            <a:normAutofit/>
          </a:bodyPr>
          <a:lstStyle/>
          <a:p>
            <a:r>
              <a:rPr lang="en-GB" dirty="0"/>
              <a:t>AI systems can be grouped in two categories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Narrow AI</a:t>
            </a:r>
          </a:p>
          <a:p>
            <a:pPr lvl="2"/>
            <a:r>
              <a:rPr lang="en-GB" dirty="0"/>
              <a:t>System that can efficiently solve a specific task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General AI</a:t>
            </a:r>
          </a:p>
          <a:p>
            <a:pPr lvl="2"/>
            <a:r>
              <a:rPr lang="en-GB" dirty="0"/>
              <a:t>System that can understand, reason and act successfully in the real world</a:t>
            </a:r>
          </a:p>
          <a:p>
            <a:r>
              <a:rPr lang="en-GB" b="1" dirty="0">
                <a:solidFill>
                  <a:schemeClr val="accent1"/>
                </a:solidFill>
              </a:rPr>
              <a:t>All</a:t>
            </a:r>
            <a:r>
              <a:rPr lang="en-GB" dirty="0"/>
              <a:t> current AI systems are </a:t>
            </a:r>
            <a:r>
              <a:rPr lang="en-GB" b="1" dirty="0">
                <a:solidFill>
                  <a:schemeClr val="accent1"/>
                </a:solidFill>
              </a:rPr>
              <a:t>narrow AIs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They are really good at a </a:t>
            </a:r>
            <a:r>
              <a:rPr lang="en-GB" b="1" dirty="0">
                <a:solidFill>
                  <a:schemeClr val="accent1"/>
                </a:solidFill>
              </a:rPr>
              <a:t>specific task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But they </a:t>
            </a:r>
            <a:r>
              <a:rPr lang="en-GB" b="1" dirty="0">
                <a:solidFill>
                  <a:schemeClr val="accent1"/>
                </a:solidFill>
              </a:rPr>
              <a:t>don’t understand </a:t>
            </a:r>
            <a:r>
              <a:rPr lang="en-GB" dirty="0"/>
              <a:t>what they are doing…</a:t>
            </a:r>
          </a:p>
          <a:p>
            <a:r>
              <a:rPr lang="en-GB" dirty="0"/>
              <a:t>Most </a:t>
            </a:r>
            <a:r>
              <a:rPr lang="en-GB" b="1" dirty="0">
                <a:solidFill>
                  <a:schemeClr val="accent1"/>
                </a:solidFill>
              </a:rPr>
              <a:t>movies</a:t>
            </a:r>
            <a:r>
              <a:rPr lang="en-GB" dirty="0"/>
              <a:t> depict </a:t>
            </a:r>
            <a:r>
              <a:rPr lang="en-GB" b="1" dirty="0">
                <a:solidFill>
                  <a:schemeClr val="accent1"/>
                </a:solidFill>
              </a:rPr>
              <a:t>general AIs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209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 vs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345328" cy="4947709"/>
          </a:xfrm>
        </p:spPr>
        <p:txBody>
          <a:bodyPr>
            <a:normAutofit/>
          </a:bodyPr>
          <a:lstStyle/>
          <a:p>
            <a:r>
              <a:rPr lang="en-GB" dirty="0"/>
              <a:t>AI systems can be grouped in two categories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Narrow AI</a:t>
            </a:r>
          </a:p>
          <a:p>
            <a:pPr lvl="2"/>
            <a:r>
              <a:rPr lang="en-GB" dirty="0"/>
              <a:t>System that can efficiently solve a specific task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General AI</a:t>
            </a:r>
          </a:p>
          <a:p>
            <a:pPr lvl="2"/>
            <a:r>
              <a:rPr lang="en-GB" dirty="0"/>
              <a:t>System that can understand, reason and act successfully in the real world</a:t>
            </a:r>
          </a:p>
          <a:p>
            <a:r>
              <a:rPr lang="en-GB" b="1" dirty="0">
                <a:solidFill>
                  <a:schemeClr val="accent1"/>
                </a:solidFill>
              </a:rPr>
              <a:t>All</a:t>
            </a:r>
            <a:r>
              <a:rPr lang="en-GB" dirty="0"/>
              <a:t> current AI systems are </a:t>
            </a:r>
            <a:r>
              <a:rPr lang="en-GB" b="1" dirty="0">
                <a:solidFill>
                  <a:schemeClr val="accent1"/>
                </a:solidFill>
              </a:rPr>
              <a:t>narrow AIs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They are really good at a </a:t>
            </a:r>
            <a:r>
              <a:rPr lang="en-GB" b="1" dirty="0">
                <a:solidFill>
                  <a:schemeClr val="accent1"/>
                </a:solidFill>
              </a:rPr>
              <a:t>specific task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But they </a:t>
            </a:r>
            <a:r>
              <a:rPr lang="en-GB" b="1" dirty="0">
                <a:solidFill>
                  <a:schemeClr val="accent1"/>
                </a:solidFill>
              </a:rPr>
              <a:t>don’t understand </a:t>
            </a:r>
            <a:r>
              <a:rPr lang="en-GB" dirty="0"/>
              <a:t>what they are doing…</a:t>
            </a:r>
          </a:p>
          <a:p>
            <a:r>
              <a:rPr lang="en-GB" dirty="0"/>
              <a:t>Most </a:t>
            </a:r>
            <a:r>
              <a:rPr lang="en-GB" b="1" dirty="0">
                <a:solidFill>
                  <a:schemeClr val="accent1"/>
                </a:solidFill>
              </a:rPr>
              <a:t>movies</a:t>
            </a:r>
            <a:r>
              <a:rPr lang="en-GB" dirty="0"/>
              <a:t> depict </a:t>
            </a:r>
            <a:r>
              <a:rPr lang="en-GB" b="1" dirty="0">
                <a:solidFill>
                  <a:schemeClr val="accent1"/>
                </a:solidFill>
              </a:rPr>
              <a:t>general AIs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Which we just </a:t>
            </a:r>
            <a:r>
              <a:rPr lang="en-GB" b="1" dirty="0">
                <a:solidFill>
                  <a:schemeClr val="accent1"/>
                </a:solidFill>
              </a:rPr>
              <a:t>can’t make </a:t>
            </a:r>
            <a:r>
              <a:rPr lang="en-GB" dirty="0"/>
              <a:t>in the foreseeable future…</a:t>
            </a:r>
          </a:p>
        </p:txBody>
      </p:sp>
    </p:spTree>
    <p:extLst>
      <p:ext uri="{BB962C8B-B14F-4D97-AF65-F5344CB8AC3E}">
        <p14:creationId xmlns:p14="http://schemas.microsoft.com/office/powerpoint/2010/main" val="86574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Algorithms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2957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Algorithm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 </a:t>
            </a:r>
            <a:r>
              <a:rPr lang="de-AT" b="1" dirty="0" err="1">
                <a:solidFill>
                  <a:schemeClr val="accent1"/>
                </a:solidFill>
              </a:rPr>
              <a:t>of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instructions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solve</a:t>
            </a:r>
            <a:r>
              <a:rPr lang="de-AT" dirty="0"/>
              <a:t> a </a:t>
            </a:r>
            <a:r>
              <a:rPr lang="de-AT" dirty="0" err="1"/>
              <a:t>task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292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Algorithm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 </a:t>
            </a:r>
            <a:r>
              <a:rPr lang="de-AT" b="1" dirty="0" err="1">
                <a:solidFill>
                  <a:schemeClr val="accent1"/>
                </a:solidFill>
              </a:rPr>
              <a:t>of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instructions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solve</a:t>
            </a:r>
            <a:r>
              <a:rPr lang="de-AT" dirty="0"/>
              <a:t> a </a:t>
            </a:r>
            <a:r>
              <a:rPr lang="de-AT" dirty="0" err="1"/>
              <a:t>task</a:t>
            </a:r>
            <a:endParaRPr lang="de-AT" dirty="0"/>
          </a:p>
          <a:p>
            <a:pPr lvl="1"/>
            <a:r>
              <a:rPr lang="de-AT" dirty="0"/>
              <a:t>Like a </a:t>
            </a:r>
            <a:r>
              <a:rPr lang="de-AT" dirty="0" err="1"/>
              <a:t>cooking</a:t>
            </a:r>
            <a:r>
              <a:rPr lang="de-AT" dirty="0"/>
              <a:t> recipe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assembly</a:t>
            </a:r>
            <a:r>
              <a:rPr lang="de-AT" dirty="0"/>
              <a:t> </a:t>
            </a:r>
            <a:r>
              <a:rPr lang="de-AT" dirty="0" err="1"/>
              <a:t>instructions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701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Algorithm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 </a:t>
            </a:r>
            <a:r>
              <a:rPr lang="de-AT" b="1" dirty="0" err="1">
                <a:solidFill>
                  <a:schemeClr val="accent1"/>
                </a:solidFill>
              </a:rPr>
              <a:t>of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instructions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solve</a:t>
            </a:r>
            <a:r>
              <a:rPr lang="de-AT" dirty="0"/>
              <a:t> a </a:t>
            </a:r>
            <a:r>
              <a:rPr lang="de-AT" dirty="0" err="1"/>
              <a:t>task</a:t>
            </a:r>
            <a:endParaRPr lang="de-AT" dirty="0"/>
          </a:p>
          <a:p>
            <a:pPr lvl="1"/>
            <a:r>
              <a:rPr lang="de-AT" dirty="0"/>
              <a:t>Like a </a:t>
            </a:r>
            <a:r>
              <a:rPr lang="de-AT" dirty="0" err="1"/>
              <a:t>cooking</a:t>
            </a:r>
            <a:r>
              <a:rPr lang="de-AT" dirty="0"/>
              <a:t> recipe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assembly</a:t>
            </a:r>
            <a:r>
              <a:rPr lang="de-AT" dirty="0"/>
              <a:t> </a:t>
            </a:r>
            <a:r>
              <a:rPr lang="de-AT" dirty="0" err="1"/>
              <a:t>instructions</a:t>
            </a:r>
            <a:endParaRPr lang="de-AT" dirty="0"/>
          </a:p>
          <a:p>
            <a:pPr lvl="1"/>
            <a:r>
              <a:rPr lang="en-GB" dirty="0"/>
              <a:t>Has to be very precise, so it can not be misunderstood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45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Algorithm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 </a:t>
            </a:r>
            <a:r>
              <a:rPr lang="de-AT" b="1" dirty="0" err="1">
                <a:solidFill>
                  <a:schemeClr val="accent1"/>
                </a:solidFill>
              </a:rPr>
              <a:t>of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instructions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solve</a:t>
            </a:r>
            <a:r>
              <a:rPr lang="de-AT" dirty="0"/>
              <a:t> a </a:t>
            </a:r>
            <a:r>
              <a:rPr lang="de-AT" dirty="0" err="1"/>
              <a:t>task</a:t>
            </a:r>
            <a:endParaRPr lang="de-AT" dirty="0"/>
          </a:p>
          <a:p>
            <a:pPr lvl="1"/>
            <a:r>
              <a:rPr lang="de-AT" dirty="0"/>
              <a:t>Like a </a:t>
            </a:r>
            <a:r>
              <a:rPr lang="de-AT" dirty="0" err="1"/>
              <a:t>cooking</a:t>
            </a:r>
            <a:r>
              <a:rPr lang="de-AT" dirty="0"/>
              <a:t> recipe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assembly</a:t>
            </a:r>
            <a:r>
              <a:rPr lang="de-AT" dirty="0"/>
              <a:t> </a:t>
            </a:r>
            <a:r>
              <a:rPr lang="de-AT" dirty="0" err="1"/>
              <a:t>instructions</a:t>
            </a:r>
            <a:endParaRPr lang="de-AT" dirty="0"/>
          </a:p>
          <a:p>
            <a:pPr lvl="1"/>
            <a:r>
              <a:rPr lang="en-GB" dirty="0"/>
              <a:t>Has to be very precise, so it can not be misunderstood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Try it yourself!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9228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en-GB" dirty="0"/>
              <a:t>AI Algorithms usually work with </a:t>
            </a:r>
            <a:r>
              <a:rPr lang="en-GB" b="1" dirty="0">
                <a:solidFill>
                  <a:schemeClr val="accent1"/>
                </a:solidFill>
              </a:rPr>
              <a:t>data</a:t>
            </a:r>
          </a:p>
          <a:p>
            <a:pPr lvl="1"/>
            <a:r>
              <a:rPr lang="en-GB" dirty="0"/>
              <a:t>Data is information that can be stored on a device</a:t>
            </a:r>
          </a:p>
          <a:p>
            <a:pPr lvl="1"/>
            <a:r>
              <a:rPr lang="en-GB" dirty="0"/>
              <a:t>Like images, texts, numbers, relations, …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458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en-GB" dirty="0"/>
              <a:t>AI Algorithms usually work with </a:t>
            </a:r>
            <a:r>
              <a:rPr lang="en-GB" b="1" dirty="0">
                <a:solidFill>
                  <a:schemeClr val="accent1"/>
                </a:solidFill>
              </a:rPr>
              <a:t>data</a:t>
            </a:r>
          </a:p>
          <a:p>
            <a:pPr lvl="1"/>
            <a:r>
              <a:rPr lang="en-GB" dirty="0"/>
              <a:t>Data is information that can be stored on a device</a:t>
            </a:r>
          </a:p>
          <a:p>
            <a:pPr lvl="1"/>
            <a:r>
              <a:rPr lang="en-GB" dirty="0"/>
              <a:t>Like images, texts, numbers, relations, …</a:t>
            </a:r>
          </a:p>
          <a:p>
            <a:pPr lvl="2"/>
            <a:r>
              <a:rPr lang="en-GB" dirty="0"/>
              <a:t>An image of a tree</a:t>
            </a:r>
          </a:p>
          <a:p>
            <a:pPr lvl="2"/>
            <a:r>
              <a:rPr lang="en-GB" dirty="0"/>
              <a:t>The height of a person</a:t>
            </a:r>
          </a:p>
          <a:p>
            <a:pPr lvl="2"/>
            <a:r>
              <a:rPr lang="en-GB" dirty="0"/>
              <a:t>A field of a board game</a:t>
            </a:r>
          </a:p>
          <a:p>
            <a:pPr lvl="2"/>
            <a:r>
              <a:rPr lang="en-GB" dirty="0"/>
              <a:t>The name of an object</a:t>
            </a:r>
          </a:p>
          <a:p>
            <a:pPr lvl="2"/>
            <a:r>
              <a:rPr lang="en-GB" dirty="0"/>
              <a:t>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Can </a:t>
            </a:r>
            <a:r>
              <a:rPr lang="en-GB" b="1" dirty="0">
                <a:solidFill>
                  <a:schemeClr val="accent1"/>
                </a:solidFill>
              </a:rPr>
              <a:t>you</a:t>
            </a:r>
            <a:r>
              <a:rPr lang="en-GB" dirty="0"/>
              <a:t> find further </a:t>
            </a:r>
            <a:r>
              <a:rPr lang="en-GB" b="1" dirty="0">
                <a:solidFill>
                  <a:schemeClr val="accent1"/>
                </a:solidFill>
              </a:rPr>
              <a:t>examples of data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8881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>
            <a:noAutofit/>
          </a:bodyPr>
          <a:lstStyle/>
          <a:p>
            <a:r>
              <a:rPr lang="en-GB" dirty="0"/>
              <a:t>AI Algorithms usually work with </a:t>
            </a:r>
            <a:r>
              <a:rPr lang="en-GB" b="1" dirty="0">
                <a:solidFill>
                  <a:schemeClr val="accent1"/>
                </a:solidFill>
              </a:rPr>
              <a:t>data</a:t>
            </a:r>
          </a:p>
          <a:p>
            <a:pPr lvl="1"/>
            <a:r>
              <a:rPr lang="en-GB" dirty="0"/>
              <a:t>Data is information that can be stored on a device</a:t>
            </a:r>
          </a:p>
          <a:p>
            <a:pPr lvl="1"/>
            <a:r>
              <a:rPr lang="en-GB" dirty="0"/>
              <a:t>Like images, texts, numbers, relations, …</a:t>
            </a:r>
          </a:p>
          <a:p>
            <a:pPr lvl="2"/>
            <a:r>
              <a:rPr lang="en-GB" dirty="0"/>
              <a:t>An image of a tree</a:t>
            </a:r>
          </a:p>
          <a:p>
            <a:pPr lvl="2"/>
            <a:r>
              <a:rPr lang="en-GB" dirty="0"/>
              <a:t>The height of a person</a:t>
            </a:r>
          </a:p>
          <a:p>
            <a:pPr lvl="2"/>
            <a:r>
              <a:rPr lang="en-GB" dirty="0"/>
              <a:t>A field of a board game</a:t>
            </a:r>
          </a:p>
          <a:p>
            <a:pPr lvl="2"/>
            <a:r>
              <a:rPr lang="en-GB" dirty="0"/>
              <a:t>The name of an object</a:t>
            </a:r>
          </a:p>
          <a:p>
            <a:pPr lvl="2"/>
            <a:r>
              <a:rPr lang="en-GB" dirty="0"/>
              <a:t>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Can </a:t>
            </a:r>
            <a:r>
              <a:rPr lang="en-GB" b="1" dirty="0">
                <a:solidFill>
                  <a:schemeClr val="accent1"/>
                </a:solidFill>
              </a:rPr>
              <a:t>you</a:t>
            </a:r>
            <a:r>
              <a:rPr lang="en-GB" dirty="0"/>
              <a:t> find further </a:t>
            </a:r>
            <a:r>
              <a:rPr lang="en-GB" b="1" dirty="0">
                <a:solidFill>
                  <a:schemeClr val="accent1"/>
                </a:solidFill>
              </a:rPr>
              <a:t>examples of data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What was </a:t>
            </a:r>
            <a:r>
              <a:rPr lang="en-GB" b="1" dirty="0">
                <a:solidFill>
                  <a:schemeClr val="accent1"/>
                </a:solidFill>
              </a:rPr>
              <a:t>data </a:t>
            </a:r>
            <a:r>
              <a:rPr lang="en-GB" dirty="0"/>
              <a:t>in your </a:t>
            </a:r>
            <a:r>
              <a:rPr lang="en-GB" b="1" dirty="0">
                <a:solidFill>
                  <a:schemeClr val="accent1"/>
                </a:solidFill>
              </a:rPr>
              <a:t>algorithm </a:t>
            </a:r>
            <a:r>
              <a:rPr lang="en-GB" dirty="0"/>
              <a:t>example?</a:t>
            </a:r>
          </a:p>
        </p:txBody>
      </p:sp>
    </p:spTree>
    <p:extLst>
      <p:ext uri="{BB962C8B-B14F-4D97-AF65-F5344CB8AC3E}">
        <p14:creationId xmlns:p14="http://schemas.microsoft.com/office/powerpoint/2010/main" val="396580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intelligence?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noProof="0" dirty="0"/>
              <a:t>How do </a:t>
            </a:r>
            <a:r>
              <a:rPr lang="en-GB" b="1" noProof="0" dirty="0">
                <a:solidFill>
                  <a:schemeClr val="accent1"/>
                </a:solidFill>
              </a:rPr>
              <a:t>you define </a:t>
            </a:r>
            <a:r>
              <a:rPr lang="en-GB" noProof="0" dirty="0"/>
              <a:t>intelligence or intelligent behaviour?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Use your definition to </a:t>
            </a:r>
            <a:r>
              <a:rPr lang="en-GB" b="1" noProof="0" dirty="0">
                <a:solidFill>
                  <a:schemeClr val="accent1"/>
                </a:solidFill>
              </a:rPr>
              <a:t>decide</a:t>
            </a:r>
            <a:r>
              <a:rPr lang="en-GB" noProof="0" dirty="0"/>
              <a:t> </a:t>
            </a:r>
            <a:r>
              <a:rPr lang="en-GB" b="1" noProof="0" dirty="0">
                <a:solidFill>
                  <a:schemeClr val="accent1"/>
                </a:solidFill>
              </a:rPr>
              <a:t>how intelligent </a:t>
            </a:r>
            <a:r>
              <a:rPr lang="en-GB" noProof="0" dirty="0"/>
              <a:t>the following things are.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4D00E6F-2108-43F2-A84E-F70C23D67595}"/>
              </a:ext>
            </a:extLst>
          </p:cNvPr>
          <p:cNvCxnSpPr/>
          <p:nvPr/>
        </p:nvCxnSpPr>
        <p:spPr>
          <a:xfrm>
            <a:off x="1760706" y="4416366"/>
            <a:ext cx="6634264" cy="0"/>
          </a:xfrm>
          <a:prstGeom prst="straightConnector1">
            <a:avLst/>
          </a:prstGeom>
          <a:ln w="3810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0" scaled="0"/>
            </a:gradFill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8EED02C-AD5B-4EEC-AF28-7E3DE9CE9FB7}"/>
              </a:ext>
            </a:extLst>
          </p:cNvPr>
          <p:cNvSpPr txBox="1"/>
          <p:nvPr/>
        </p:nvSpPr>
        <p:spPr>
          <a:xfrm>
            <a:off x="463412" y="4527976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/>
                </a:solidFill>
              </a:rPr>
              <a:t>not</a:t>
            </a:r>
            <a:r>
              <a:rPr lang="en-GB" sz="2800" dirty="0"/>
              <a:t> intelligent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40437D-43FC-446A-9CCB-008EE8D29F64}"/>
              </a:ext>
            </a:extLst>
          </p:cNvPr>
          <p:cNvSpPr txBox="1"/>
          <p:nvPr/>
        </p:nvSpPr>
        <p:spPr>
          <a:xfrm>
            <a:off x="7003915" y="4527976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very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/>
              <a:t>intelligent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35C0AB-9331-4FAF-8A9C-B2BCDD322D54}"/>
              </a:ext>
            </a:extLst>
          </p:cNvPr>
          <p:cNvSpPr txBox="1"/>
          <p:nvPr/>
        </p:nvSpPr>
        <p:spPr>
          <a:xfrm>
            <a:off x="369651" y="3769477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/>
                </a:solidFill>
              </a:rPr>
              <a:t>0</a:t>
            </a:r>
            <a:endParaRPr lang="en-GB" sz="2800" dirty="0">
              <a:solidFill>
                <a:schemeClr val="accent4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7C3216-41C5-4D21-91A1-1D45ECC14AF7}"/>
              </a:ext>
            </a:extLst>
          </p:cNvPr>
          <p:cNvSpPr txBox="1"/>
          <p:nvPr/>
        </p:nvSpPr>
        <p:spPr>
          <a:xfrm>
            <a:off x="7003915" y="3769477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7317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6" name="Picture 2" descr="Wall E Spielzeug Auf Beige Pad">
            <a:extLst>
              <a:ext uri="{FF2B5EF4-FFF2-40B4-BE49-F238E27FC236}">
                <a16:creationId xmlns:a16="http://schemas.microsoft.com/office/drawing/2014/main" id="{6221C4CC-B83B-49B6-A719-8EDDCC3B5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1757472" y="1932014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34EAF6-BCBF-4FD1-A65B-9A289AFE9284}"/>
              </a:ext>
            </a:extLst>
          </p:cNvPr>
          <p:cNvSpPr/>
          <p:nvPr/>
        </p:nvSpPr>
        <p:spPr>
          <a:xfrm>
            <a:off x="6683706" y="418994"/>
            <a:ext cx="2277533" cy="2543387"/>
          </a:xfrm>
          <a:prstGeom prst="wedgeRoundRectCallout">
            <a:avLst>
              <a:gd name="adj1" fmla="val -86632"/>
              <a:gd name="adj2" fmla="val 4019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01001000 01100101 01101100 01110000 00100001</a:t>
            </a:r>
          </a:p>
        </p:txBody>
      </p:sp>
    </p:spTree>
    <p:extLst>
      <p:ext uri="{BB962C8B-B14F-4D97-AF65-F5344CB8AC3E}">
        <p14:creationId xmlns:p14="http://schemas.microsoft.com/office/powerpoint/2010/main" val="966214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760" y="1825625"/>
            <a:ext cx="934532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Take a more in depth look into </a:t>
            </a:r>
            <a:r>
              <a:rPr lang="en-GB" b="1" dirty="0">
                <a:solidFill>
                  <a:schemeClr val="accent1"/>
                </a:solidFill>
              </a:rPr>
              <a:t>how</a:t>
            </a:r>
          </a:p>
          <a:p>
            <a:pPr marL="0" indent="0" algn="ctr">
              <a:buNone/>
            </a:pPr>
            <a:r>
              <a:rPr lang="en-GB" dirty="0"/>
              <a:t>some of these algorithms </a:t>
            </a:r>
            <a:r>
              <a:rPr lang="en-GB" b="1" dirty="0">
                <a:solidFill>
                  <a:schemeClr val="accent1"/>
                </a:solidFill>
              </a:rPr>
              <a:t>actually work</a:t>
            </a:r>
            <a:r>
              <a:rPr lang="en-GB" dirty="0"/>
              <a:t>!</a:t>
            </a: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27E5AF8A-59C6-415D-8216-02C714F3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43" y="2801408"/>
            <a:ext cx="5197975" cy="36914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7A9453-303F-4608-B109-2A765F1C1993}"/>
              </a:ext>
            </a:extLst>
          </p:cNvPr>
          <p:cNvSpPr/>
          <p:nvPr/>
        </p:nvSpPr>
        <p:spPr>
          <a:xfrm>
            <a:off x="3232669" y="3600516"/>
            <a:ext cx="2387065" cy="2393706"/>
          </a:xfrm>
          <a:prstGeom prst="ellipse">
            <a:avLst/>
          </a:prstGeom>
          <a:solidFill>
            <a:srgbClr val="7DF3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35161-2A28-4817-8E86-435BCF32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68" y="3583582"/>
            <a:ext cx="3946359" cy="39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Toaster</a:t>
            </a:r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18" y="1674524"/>
            <a:ext cx="5492365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1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 Calculator</a:t>
            </a:r>
          </a:p>
        </p:txBody>
      </p:sp>
      <p:pic>
        <p:nvPicPr>
          <p:cNvPr id="2050" name="Picture 2" descr="Schule, Schulmaterial, Bildung, Klassenzimmer, Büro">
            <a:extLst>
              <a:ext uri="{FF2B5EF4-FFF2-40B4-BE49-F238E27FC236}">
                <a16:creationId xmlns:a16="http://schemas.microsoft.com/office/drawing/2014/main" id="{7203774E-7D3D-4BED-9B4E-0F11EABA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40" y="1579419"/>
            <a:ext cx="4821503" cy="50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Chess playing 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77" y="2059708"/>
            <a:ext cx="6492664" cy="4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75233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1344</Words>
  <Application>Microsoft Office PowerPoint</Application>
  <PresentationFormat>Widescreen</PresentationFormat>
  <Paragraphs>267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Poppins</vt:lpstr>
      <vt:lpstr>Enaris PPT Endfassung</vt:lpstr>
      <vt:lpstr>Artificial Intelligence</vt:lpstr>
      <vt:lpstr>Definition</vt:lpstr>
      <vt:lpstr>Artificial Intelligence</vt:lpstr>
      <vt:lpstr>Artificial Intelligence</vt:lpstr>
      <vt:lpstr>What is intelligence?</vt:lpstr>
      <vt:lpstr>What is intelligence?</vt:lpstr>
      <vt:lpstr>1. Toaster</vt:lpstr>
      <vt:lpstr>2. Calculator</vt:lpstr>
      <vt:lpstr>3. Chess playing robot</vt:lpstr>
      <vt:lpstr>4. Chatbot</vt:lpstr>
      <vt:lpstr>5. Self driving car</vt:lpstr>
      <vt:lpstr>6. Cleaning robot</vt:lpstr>
      <vt:lpstr>7. Navigation app</vt:lpstr>
      <vt:lpstr>8. Earth-cleaning robot</vt:lpstr>
      <vt:lpstr>What is intelligence?</vt:lpstr>
      <vt:lpstr>Possible Definitions</vt:lpstr>
      <vt:lpstr>Possible Definitions</vt:lpstr>
      <vt:lpstr>Possible Definitions</vt:lpstr>
      <vt:lpstr>Possible Definitions</vt:lpstr>
      <vt:lpstr>Map of AI</vt:lpstr>
      <vt:lpstr>Map of AI</vt:lpstr>
      <vt:lpstr>Map of AI</vt:lpstr>
      <vt:lpstr>Map of AI</vt:lpstr>
      <vt:lpstr>PowerPoint Presentation</vt:lpstr>
      <vt:lpstr>Think</vt:lpstr>
      <vt:lpstr>Know</vt:lpstr>
      <vt:lpstr>Learn</vt:lpstr>
      <vt:lpstr>Sense</vt:lpstr>
      <vt:lpstr>Act</vt:lpstr>
      <vt:lpstr>Categorise examples</vt:lpstr>
      <vt:lpstr>1. Toaster</vt:lpstr>
      <vt:lpstr>1. Toaster</vt:lpstr>
      <vt:lpstr>3. Chess playing robot</vt:lpstr>
      <vt:lpstr>3. Chess playing robot</vt:lpstr>
      <vt:lpstr>5. Self driving car</vt:lpstr>
      <vt:lpstr>5. Self driving car</vt:lpstr>
      <vt:lpstr>6. Cleaning robot</vt:lpstr>
      <vt:lpstr>6. Cleaning robot</vt:lpstr>
      <vt:lpstr>Map of AI</vt:lpstr>
      <vt:lpstr>Possibilities and Limitations</vt:lpstr>
      <vt:lpstr>Video</vt:lpstr>
      <vt:lpstr>8. Earth-cleaning robot</vt:lpstr>
      <vt:lpstr>8. Earth-cleaning robot</vt:lpstr>
      <vt:lpstr>8. Earth-cleaning robot</vt:lpstr>
      <vt:lpstr>Narrow vs general</vt:lpstr>
      <vt:lpstr>Narrow vs general</vt:lpstr>
      <vt:lpstr>Narrow vs general</vt:lpstr>
      <vt:lpstr>Narrow vs general</vt:lpstr>
      <vt:lpstr>Narrow vs general</vt:lpstr>
      <vt:lpstr>Narrow vs general</vt:lpstr>
      <vt:lpstr>Narrow vs general</vt:lpstr>
      <vt:lpstr>Algorithms</vt:lpstr>
      <vt:lpstr>Algorithm</vt:lpstr>
      <vt:lpstr>Algorithm</vt:lpstr>
      <vt:lpstr>Algorithm</vt:lpstr>
      <vt:lpstr>Algorithm</vt:lpstr>
      <vt:lpstr>Data</vt:lpstr>
      <vt:lpstr>Data</vt:lpstr>
      <vt:lpstr>Data</vt:lpstr>
      <vt:lpstr>Questions?</vt:lpstr>
      <vt:lpstr>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42</cp:revision>
  <dcterms:created xsi:type="dcterms:W3CDTF">2021-08-31T10:26:40Z</dcterms:created>
  <dcterms:modified xsi:type="dcterms:W3CDTF">2022-01-21T08:44:28Z</dcterms:modified>
</cp:coreProperties>
</file>