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6" y="7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1951" y="333259"/>
            <a:ext cx="9429496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1951" y="1473211"/>
            <a:ext cx="9429496" cy="251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5598" y="878853"/>
            <a:ext cx="2876805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hu-HU" sz="3600" b="1" spc="-5" dirty="0" smtClean="0">
                <a:latin typeface="Arial"/>
                <a:cs typeface="Arial"/>
              </a:rPr>
              <a:t>Gyakorlás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55598" y="1578176"/>
            <a:ext cx="8453502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hu-HU" sz="2400" spc="5" dirty="0">
                <a:latin typeface="Arial MT"/>
                <a:cs typeface="Arial MT"/>
              </a:rPr>
              <a:t>Eddig kihagytuk a gyakorlás területét</a:t>
            </a:r>
            <a:r>
              <a:rPr lang="hu-HU" sz="2400" spc="5" dirty="0" smtClean="0">
                <a:latin typeface="Arial MT"/>
                <a:cs typeface="Arial MT"/>
              </a:rPr>
              <a:t>.</a:t>
            </a:r>
            <a:br>
              <a:rPr lang="hu-HU" sz="2400" spc="5" dirty="0" smtClean="0">
                <a:latin typeface="Arial MT"/>
                <a:cs typeface="Arial MT"/>
              </a:rPr>
            </a:br>
            <a:endParaRPr lang="hu-HU" sz="2400" spc="5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hu-HU" sz="2400" spc="5" dirty="0">
                <a:latin typeface="Arial MT"/>
                <a:cs typeface="Arial MT"/>
              </a:rPr>
              <a:t>A hálózatot a gyakorláshoz mintaadatokkal </a:t>
            </a:r>
            <a:r>
              <a:rPr lang="hu-HU" sz="2400" spc="5" dirty="0" smtClean="0">
                <a:latin typeface="Arial MT"/>
                <a:cs typeface="Arial MT"/>
              </a:rPr>
              <a:t>tápláljuk</a:t>
            </a:r>
            <a:r>
              <a:rPr sz="2400" spc="-5" dirty="0" smtClean="0">
                <a:latin typeface="Arial MT"/>
                <a:cs typeface="Arial MT"/>
              </a:rPr>
              <a:t>.</a:t>
            </a:r>
            <a:endParaRPr sz="2400" dirty="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706351"/>
              </p:ext>
            </p:extLst>
          </p:nvPr>
        </p:nvGraphicFramePr>
        <p:xfrm>
          <a:off x="1100551" y="2942765"/>
          <a:ext cx="3603623" cy="11871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0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4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66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83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34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0411">
                <a:tc>
                  <a:txBody>
                    <a:bodyPr/>
                    <a:lstStyle/>
                    <a:p>
                      <a:pPr marL="31750">
                        <a:lnSpc>
                          <a:spcPts val="184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["f",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84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60,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84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165]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184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84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Alice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181">
                <a:tc>
                  <a:txBody>
                    <a:bodyPr/>
                    <a:lstStyle/>
                    <a:p>
                      <a:pPr marL="31750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["m",</a:t>
                      </a:r>
                      <a:endParaRPr sz="1950" dirty="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73,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183]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Bob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182">
                <a:tc>
                  <a:txBody>
                    <a:bodyPr/>
                    <a:lstStyle/>
                    <a:p>
                      <a:pPr marL="31750">
                        <a:lnSpc>
                          <a:spcPts val="2100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["m",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69,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178]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2100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100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Charlie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411">
                <a:tc>
                  <a:txBody>
                    <a:bodyPr/>
                    <a:lstStyle/>
                    <a:p>
                      <a:pPr marL="31750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["f",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54,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152]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ts val="2095"/>
                        </a:lnSpc>
                      </a:pPr>
                      <a:r>
                        <a:rPr sz="1950" dirty="0">
                          <a:latin typeface="Consolas"/>
                          <a:cs typeface="Consolas"/>
                        </a:rPr>
                        <a:t>#</a:t>
                      </a:r>
                      <a:endParaRPr sz="195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095"/>
                        </a:lnSpc>
                      </a:pPr>
                      <a:r>
                        <a:rPr sz="1950" spc="-5" dirty="0">
                          <a:latin typeface="Consolas"/>
                          <a:cs typeface="Consolas"/>
                        </a:rPr>
                        <a:t>Diana</a:t>
                      </a:r>
                      <a:endParaRPr sz="1950" dirty="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55598" y="4448059"/>
            <a:ext cx="8148702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marR="5080" indent="-6350">
              <a:lnSpc>
                <a:spcPct val="100000"/>
              </a:lnSpc>
              <a:spcBef>
                <a:spcPts val="100"/>
              </a:spcBef>
            </a:pPr>
            <a:r>
              <a:rPr lang="hu-HU" sz="2400" spc="-5" dirty="0">
                <a:latin typeface="Arial MT"/>
                <a:cs typeface="Arial MT"/>
              </a:rPr>
              <a:t>Az adatokat "m" (férfi) vagy "f" (nő) jelöléssel látjuk el.</a:t>
            </a:r>
          </a:p>
          <a:p>
            <a:pPr marL="18415" marR="5080" indent="-6350">
              <a:lnSpc>
                <a:spcPct val="100000"/>
              </a:lnSpc>
              <a:spcBef>
                <a:spcPts val="100"/>
              </a:spcBef>
            </a:pPr>
            <a:r>
              <a:rPr lang="hu-HU" sz="2400" spc="-5" dirty="0">
                <a:latin typeface="Arial MT"/>
                <a:cs typeface="Arial MT"/>
              </a:rPr>
              <a:t>Ezt nevezzük felügyelt tanulásnak.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500" y="733425"/>
            <a:ext cx="67818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hu-HU" dirty="0"/>
              <a:t>Összességében megkülönböztethetjük:</a:t>
            </a:r>
            <a:endParaRPr spc="-5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7500" y="1343025"/>
            <a:ext cx="10134600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9414" y="703598"/>
            <a:ext cx="360908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hu-HU" sz="3600" b="1" dirty="0" smtClean="0"/>
              <a:t>Megvalósítás</a:t>
            </a:r>
            <a:endParaRPr lang="hu-HU" sz="3600" b="1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9414" y="2028825"/>
            <a:ext cx="8943086" cy="2257028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8415" marR="5080" indent="-6350">
              <a:lnSpc>
                <a:spcPts val="2870"/>
              </a:lnSpc>
              <a:spcBef>
                <a:spcPts val="200"/>
              </a:spcBef>
            </a:pPr>
            <a:r>
              <a:rPr lang="hu-HU" sz="2400" spc="-5" dirty="0">
                <a:latin typeface="Arial MT"/>
                <a:cs typeface="Arial MT"/>
              </a:rPr>
              <a:t>A technikai megvalósítást itt csak nagyon röviden és nem részletesen szeretnénk ismertetni</a:t>
            </a:r>
            <a:r>
              <a:rPr lang="hu-HU" sz="2400" spc="-5" dirty="0" smtClean="0">
                <a:latin typeface="Arial MT"/>
                <a:cs typeface="Arial MT"/>
              </a:rPr>
              <a:t>:</a:t>
            </a:r>
            <a:br>
              <a:rPr lang="hu-HU" sz="2400" spc="-5" dirty="0" smtClean="0">
                <a:latin typeface="Arial MT"/>
                <a:cs typeface="Arial MT"/>
              </a:rPr>
            </a:br>
            <a:r>
              <a:rPr lang="hu-HU" sz="2400" spc="-5" dirty="0" smtClean="0">
                <a:latin typeface="Arial MT"/>
                <a:cs typeface="Arial MT"/>
              </a:rPr>
              <a:t/>
            </a:r>
            <a:br>
              <a:rPr lang="hu-HU" sz="2400" spc="-5" dirty="0" smtClean="0">
                <a:latin typeface="Arial MT"/>
                <a:cs typeface="Arial MT"/>
              </a:rPr>
            </a:br>
            <a:r>
              <a:rPr lang="hu-HU" sz="2400" spc="-5" dirty="0" smtClean="0">
                <a:latin typeface="Arial MT"/>
                <a:cs typeface="Arial MT"/>
              </a:rPr>
              <a:t>Kezdetben </a:t>
            </a:r>
            <a:r>
              <a:rPr lang="hu-HU" sz="2400" spc="-5" dirty="0">
                <a:latin typeface="Arial MT"/>
                <a:cs typeface="Arial MT"/>
              </a:rPr>
              <a:t>minden súlyt és torzítást véletlenszerűen rendelünk hozzá</a:t>
            </a:r>
            <a:r>
              <a:rPr lang="hu-HU" sz="2400" spc="-5" dirty="0" smtClean="0">
                <a:latin typeface="Arial MT"/>
                <a:cs typeface="Arial MT"/>
              </a:rPr>
              <a:t>.</a:t>
            </a:r>
            <a:br>
              <a:rPr lang="hu-HU" sz="2400" spc="-5" dirty="0" smtClean="0">
                <a:latin typeface="Arial MT"/>
                <a:cs typeface="Arial MT"/>
              </a:rPr>
            </a:br>
            <a:r>
              <a:rPr lang="hu-HU" sz="2400" spc="-5" dirty="0" smtClean="0">
                <a:latin typeface="Arial MT"/>
                <a:cs typeface="Arial MT"/>
              </a:rPr>
              <a:t>Minden </a:t>
            </a:r>
            <a:r>
              <a:rPr lang="hu-HU" sz="2400" spc="-5" dirty="0">
                <a:latin typeface="Arial MT"/>
                <a:cs typeface="Arial MT"/>
              </a:rPr>
              <a:t>ilyen kombinációhoz hozzárendelhető egy hibaérték.</a:t>
            </a:r>
            <a:endParaRPr sz="24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6294" y="1806321"/>
            <a:ext cx="870140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hu-HU" spc="-5" dirty="0"/>
              <a:t>Erre gyakran használják az átlagos négyzetes hibát (MSE</a:t>
            </a:r>
            <a:r>
              <a:rPr lang="hu-HU" spc="-5" dirty="0" smtClean="0"/>
              <a:t>)</a:t>
            </a:r>
            <a:r>
              <a:rPr dirty="0" smtClean="0"/>
              <a:t>.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836295" y="5724525"/>
            <a:ext cx="8701404" cy="14907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" marR="5080" indent="-6350">
              <a:lnSpc>
                <a:spcPct val="99700"/>
              </a:lnSpc>
              <a:spcBef>
                <a:spcPts val="105"/>
              </a:spcBef>
            </a:pPr>
            <a:r>
              <a:rPr lang="hu-HU" sz="2400" dirty="0">
                <a:latin typeface="Arial MT"/>
                <a:cs typeface="Arial MT"/>
              </a:rPr>
              <a:t>n </a:t>
            </a:r>
            <a:r>
              <a:rPr lang="hu-HU" sz="2400" dirty="0" smtClean="0">
                <a:latin typeface="Arial MT"/>
                <a:cs typeface="Arial MT"/>
              </a:rPr>
              <a:t>megfigyelésre </a:t>
            </a:r>
            <a:r>
              <a:rPr lang="hu-HU" sz="2400" dirty="0">
                <a:latin typeface="Arial MT"/>
                <a:cs typeface="Arial MT"/>
              </a:rPr>
              <a:t>került sor. Minden esetben a várható érték ("f"=1, "m"=0) és a megfigyelt érték közötti különbséget négyzetre kell </a:t>
            </a:r>
            <a:r>
              <a:rPr lang="hu-HU" sz="2400" dirty="0" smtClean="0">
                <a:latin typeface="Arial MT"/>
                <a:cs typeface="Arial MT"/>
              </a:rPr>
              <a:t>emelni. </a:t>
            </a:r>
            <a:r>
              <a:rPr lang="hu-HU" sz="2400" dirty="0">
                <a:latin typeface="Arial MT"/>
                <a:cs typeface="Arial MT"/>
              </a:rPr>
              <a:t>Ezután az összes értéket összeadjuk, és az összeget elosztjuk n-nel.</a:t>
            </a:r>
            <a:endParaRPr sz="2400" dirty="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8922" y="2425367"/>
            <a:ext cx="4188608" cy="2667281"/>
          </a:xfrm>
          <a:prstGeom prst="rect">
            <a:avLst/>
          </a:prstGeom>
        </p:spPr>
      </p:pic>
      <p:sp>
        <p:nvSpPr>
          <p:cNvPr id="5" name="object 2"/>
          <p:cNvSpPr txBox="1">
            <a:spLocks/>
          </p:cNvSpPr>
          <p:nvPr/>
        </p:nvSpPr>
        <p:spPr>
          <a:xfrm>
            <a:off x="939799" y="809625"/>
            <a:ext cx="705802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 MT"/>
                <a:ea typeface="+mj-ea"/>
                <a:cs typeface="Arial MT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hu-HU" sz="3600" b="1" kern="0" spc="-5" dirty="0" smtClean="0"/>
              <a:t>A hibaérték kiszámítása</a:t>
            </a:r>
            <a:endParaRPr lang="hu-HU" sz="3600" b="1" kern="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900" y="5610694"/>
            <a:ext cx="9439149" cy="14907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" marR="5080" indent="-6350" algn="just">
              <a:lnSpc>
                <a:spcPct val="99800"/>
              </a:lnSpc>
              <a:spcBef>
                <a:spcPts val="105"/>
              </a:spcBef>
            </a:pPr>
            <a:r>
              <a:rPr lang="hu-HU" sz="2400" spc="-5" dirty="0">
                <a:latin typeface="Arial MT"/>
                <a:cs typeface="Arial MT"/>
              </a:rPr>
              <a:t>A hibaértékkel együtt a paraméterek egy n-dimenziós síkot fednek le. A szemléltetés érdekében </a:t>
            </a:r>
            <a:r>
              <a:rPr lang="hu-HU" sz="2400" spc="-5" dirty="0" smtClean="0">
                <a:latin typeface="Arial MT"/>
                <a:cs typeface="Arial MT"/>
              </a:rPr>
              <a:t>ez </a:t>
            </a:r>
            <a:r>
              <a:rPr lang="hu-HU" sz="2400" spc="-5" dirty="0">
                <a:latin typeface="Arial MT"/>
                <a:cs typeface="Arial MT"/>
              </a:rPr>
              <a:t>az eset, amikor csak 2 paraméter </a:t>
            </a:r>
            <a:r>
              <a:rPr lang="hu-HU" sz="2400" spc="-5" dirty="0" smtClean="0">
                <a:latin typeface="Arial MT"/>
                <a:cs typeface="Arial MT"/>
              </a:rPr>
              <a:t>van</a:t>
            </a:r>
            <a:r>
              <a:rPr sz="2400" dirty="0" smtClean="0">
                <a:latin typeface="Arial MT"/>
                <a:cs typeface="Arial MT"/>
              </a:rPr>
              <a:t>.</a:t>
            </a:r>
            <a:endParaRPr sz="2400" dirty="0">
              <a:latin typeface="Arial MT"/>
              <a:cs typeface="Arial MT"/>
            </a:endParaRPr>
          </a:p>
          <a:p>
            <a:pPr marL="18415" marR="632460" indent="-6350" algn="just">
              <a:lnSpc>
                <a:spcPct val="100000"/>
              </a:lnSpc>
              <a:spcBef>
                <a:spcPts val="10"/>
              </a:spcBef>
            </a:pPr>
            <a:r>
              <a:rPr lang="hu-HU" sz="2400" spc="-5" dirty="0">
                <a:latin typeface="Arial MT"/>
                <a:cs typeface="Arial MT"/>
              </a:rPr>
              <a:t>A megoldás keresése itt megfelel a (lokális vagy globális) minimumok keresésének ezen a síkon.</a:t>
            </a:r>
            <a:endParaRPr sz="2400" dirty="0">
              <a:latin typeface="Arial MT"/>
              <a:cs typeface="Arial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00" y="200025"/>
            <a:ext cx="6127011" cy="541066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9800" y="2105025"/>
            <a:ext cx="8839200" cy="44249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15" marR="5080" indent="-6350">
              <a:lnSpc>
                <a:spcPct val="99700"/>
              </a:lnSpc>
              <a:spcBef>
                <a:spcPts val="105"/>
              </a:spcBef>
            </a:pPr>
            <a:r>
              <a:rPr lang="hu-HU" sz="2400" dirty="0">
                <a:latin typeface="Arial MT"/>
                <a:cs typeface="Arial MT"/>
              </a:rPr>
              <a:t>Nagyon gyakran, de nem kizárólagosan, az úgynevezett "gradiens süllyedés módszerét" alkalmazzák. Ez meghatározza az aktuális ponton a meredekséget (gradiens), és megpróbál lefelé haladni a minimum felé</a:t>
            </a:r>
            <a:r>
              <a:rPr lang="hu-HU" sz="2400" dirty="0" smtClean="0">
                <a:latin typeface="Arial MT"/>
                <a:cs typeface="Arial MT"/>
              </a:rPr>
              <a:t>.</a:t>
            </a:r>
            <a:br>
              <a:rPr lang="hu-HU" sz="2400" dirty="0" smtClean="0">
                <a:latin typeface="Arial MT"/>
                <a:cs typeface="Arial MT"/>
              </a:rPr>
            </a:br>
            <a:r>
              <a:rPr lang="hu-HU" sz="2400" dirty="0" smtClean="0">
                <a:latin typeface="Arial MT"/>
                <a:cs typeface="Arial MT"/>
              </a:rPr>
              <a:t/>
            </a:r>
            <a:br>
              <a:rPr lang="hu-HU" sz="2400" dirty="0" smtClean="0">
                <a:latin typeface="Arial MT"/>
                <a:cs typeface="Arial MT"/>
              </a:rPr>
            </a:br>
            <a:r>
              <a:rPr lang="hu-HU" sz="2400" dirty="0" smtClean="0">
                <a:latin typeface="Arial MT"/>
                <a:cs typeface="Arial MT"/>
              </a:rPr>
              <a:t>A </a:t>
            </a:r>
            <a:r>
              <a:rPr lang="hu-HU" sz="2400" dirty="0">
                <a:latin typeface="Arial MT"/>
                <a:cs typeface="Arial MT"/>
              </a:rPr>
              <a:t>hálózatot így </a:t>
            </a:r>
            <a:r>
              <a:rPr lang="hu-HU" sz="2400" dirty="0" smtClean="0">
                <a:latin typeface="Arial MT"/>
                <a:cs typeface="Arial MT"/>
              </a:rPr>
              <a:t>sikeresen kiképeztük </a:t>
            </a:r>
            <a:r>
              <a:rPr lang="hu-HU" sz="2400" dirty="0" smtClean="0">
                <a:latin typeface="Arial MT"/>
                <a:cs typeface="Arial MT"/>
              </a:rPr>
              <a:t>és teszteltük.</a:t>
            </a:r>
            <a:r>
              <a:rPr lang="hu-HU" sz="2400" dirty="0" smtClean="0">
                <a:latin typeface="Arial MT"/>
                <a:cs typeface="Arial MT"/>
              </a:rPr>
              <a:t/>
            </a:r>
            <a:br>
              <a:rPr lang="hu-HU" sz="2400" dirty="0" smtClean="0">
                <a:latin typeface="Arial MT"/>
                <a:cs typeface="Arial MT"/>
              </a:rPr>
            </a:br>
            <a:r>
              <a:rPr lang="hu-HU" sz="2400" dirty="0" smtClean="0">
                <a:latin typeface="Arial MT"/>
                <a:cs typeface="Arial MT"/>
              </a:rPr>
              <a:t>A kapott </a:t>
            </a:r>
            <a:r>
              <a:rPr lang="hu-HU" sz="2400" dirty="0">
                <a:latin typeface="Arial MT"/>
                <a:cs typeface="Arial MT"/>
              </a:rPr>
              <a:t>súlyok és torzítások ezután kiolvashatók</a:t>
            </a:r>
            <a:r>
              <a:rPr lang="hu-HU" sz="2400" dirty="0" smtClean="0">
                <a:latin typeface="Arial MT"/>
                <a:cs typeface="Arial MT"/>
              </a:rPr>
              <a:t>.</a:t>
            </a:r>
            <a:br>
              <a:rPr lang="hu-HU" sz="2400" dirty="0" smtClean="0">
                <a:latin typeface="Arial MT"/>
                <a:cs typeface="Arial MT"/>
              </a:rPr>
            </a:br>
            <a:r>
              <a:rPr lang="hu-HU" sz="2400" dirty="0" smtClean="0">
                <a:latin typeface="Arial MT"/>
                <a:cs typeface="Arial MT"/>
              </a:rPr>
              <a:t>Próbáld </a:t>
            </a:r>
            <a:r>
              <a:rPr lang="hu-HU" sz="2400" dirty="0">
                <a:latin typeface="Arial MT"/>
                <a:cs typeface="Arial MT"/>
              </a:rPr>
              <a:t>meg </a:t>
            </a:r>
            <a:r>
              <a:rPr lang="hu-HU" sz="2400" dirty="0" smtClean="0">
                <a:latin typeface="Arial MT"/>
                <a:cs typeface="Arial MT"/>
              </a:rPr>
              <a:t>magad </a:t>
            </a:r>
            <a:r>
              <a:rPr lang="hu-HU" sz="2400" dirty="0">
                <a:latin typeface="Arial MT"/>
                <a:cs typeface="Arial MT"/>
              </a:rPr>
              <a:t>elvégezni a számítást a megadott 2 értékpárra</a:t>
            </a:r>
            <a:r>
              <a:rPr lang="hu-HU" sz="2400" dirty="0" smtClean="0">
                <a:latin typeface="Arial MT"/>
                <a:cs typeface="Arial MT"/>
              </a:rPr>
              <a:t>.</a:t>
            </a:r>
            <a:br>
              <a:rPr lang="hu-HU" sz="2400" dirty="0" smtClean="0">
                <a:latin typeface="Arial MT"/>
                <a:cs typeface="Arial MT"/>
              </a:rPr>
            </a:br>
            <a:endParaRPr sz="2400" dirty="0" smtClean="0">
              <a:latin typeface="Arial MT"/>
              <a:cs typeface="Arial MT"/>
            </a:endParaRPr>
          </a:p>
          <a:p>
            <a:pPr marL="12700">
              <a:lnSpc>
                <a:spcPts val="2795"/>
              </a:lnSpc>
            </a:pPr>
            <a:r>
              <a:rPr lang="hu-HU" sz="2400" dirty="0">
                <a:latin typeface="Arial MT"/>
                <a:cs typeface="Arial MT"/>
              </a:rPr>
              <a:t>Férfi vagy nő</a:t>
            </a:r>
            <a:r>
              <a:rPr lang="hu-HU" sz="2400" dirty="0" smtClean="0">
                <a:latin typeface="Arial MT"/>
                <a:cs typeface="Arial MT"/>
              </a:rPr>
              <a:t>?</a:t>
            </a:r>
            <a:br>
              <a:rPr lang="hu-HU" sz="2400" dirty="0" smtClean="0">
                <a:latin typeface="Arial MT"/>
                <a:cs typeface="Arial MT"/>
              </a:rPr>
            </a:br>
            <a:r>
              <a:rPr lang="hu-HU" sz="2400" dirty="0" smtClean="0">
                <a:latin typeface="Arial MT"/>
                <a:cs typeface="Arial MT"/>
              </a:rPr>
              <a:t>Te </a:t>
            </a:r>
            <a:r>
              <a:rPr lang="hu-HU" sz="2400" dirty="0">
                <a:latin typeface="Arial MT"/>
                <a:cs typeface="Arial MT"/>
              </a:rPr>
              <a:t>is </a:t>
            </a:r>
            <a:r>
              <a:rPr lang="hu-HU" sz="2400" dirty="0" smtClean="0">
                <a:latin typeface="Arial MT"/>
                <a:cs typeface="Arial MT"/>
              </a:rPr>
              <a:t>megpróbálhatsz </a:t>
            </a:r>
            <a:r>
              <a:rPr lang="hu-HU" sz="2400" dirty="0">
                <a:latin typeface="Arial MT"/>
                <a:cs typeface="Arial MT"/>
              </a:rPr>
              <a:t>egy </a:t>
            </a:r>
            <a:r>
              <a:rPr lang="hu-HU" sz="2400" dirty="0" smtClean="0">
                <a:latin typeface="Arial MT"/>
                <a:cs typeface="Arial MT"/>
              </a:rPr>
              <a:t>értéket</a:t>
            </a:r>
            <a:r>
              <a:rPr sz="2400" dirty="0" smtClean="0">
                <a:latin typeface="Arial MT"/>
                <a:cs typeface="Arial MT"/>
              </a:rPr>
              <a:t>.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3" name="object 2"/>
          <p:cNvSpPr txBox="1">
            <a:spLocks/>
          </p:cNvSpPr>
          <p:nvPr/>
        </p:nvSpPr>
        <p:spPr>
          <a:xfrm>
            <a:off x="939800" y="809625"/>
            <a:ext cx="51689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hu-HU" sz="3600" b="1" spc="-5" dirty="0" smtClean="0">
                <a:latin typeface="Arial MT"/>
                <a:cs typeface="Arial MT"/>
              </a:rPr>
              <a:t>Fokozatos süllyedés</a:t>
            </a:r>
            <a:endParaRPr lang="hu-HU" sz="3600" b="1" kern="0" dirty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3300" y="1114425"/>
            <a:ext cx="7129145" cy="28084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hu-HU" sz="3600" b="1" spc="-5" dirty="0" smtClean="0">
                <a:latin typeface="Arial"/>
                <a:cs typeface="Arial"/>
              </a:rPr>
              <a:t>Jegyzetek</a:t>
            </a:r>
            <a:endParaRPr lang="de-DE" sz="2400" b="1" spc="-5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2400" dirty="0">
              <a:latin typeface="Arial"/>
              <a:cs typeface="Arial"/>
            </a:endParaRPr>
          </a:p>
          <a:p>
            <a:pPr marL="18415" marR="5080" indent="-6350">
              <a:lnSpc>
                <a:spcPct val="99800"/>
              </a:lnSpc>
              <a:spcBef>
                <a:spcPts val="90"/>
              </a:spcBef>
            </a:pPr>
            <a:r>
              <a:rPr lang="hu-HU" sz="2400" dirty="0">
                <a:latin typeface="Arial"/>
                <a:cs typeface="Arial"/>
              </a:rPr>
              <a:t>A számítás előtt a súly és a magasság átlagos értékeit kivonjuk az értékpárból. A hálózatot így képeztük ki. A </a:t>
            </a:r>
            <a:r>
              <a:rPr lang="hu-HU" sz="2400" dirty="0" err="1">
                <a:latin typeface="Arial"/>
                <a:cs typeface="Arial"/>
              </a:rPr>
              <a:t>szigmoid</a:t>
            </a:r>
            <a:r>
              <a:rPr lang="hu-HU" sz="2400" dirty="0">
                <a:latin typeface="Arial"/>
                <a:cs typeface="Arial"/>
              </a:rPr>
              <a:t> függvényt használjuk kényszerfüggvényként, lásd az alábbi sigmoid.pdf fájlt.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320</Words>
  <Application>Microsoft Office PowerPoint</Application>
  <PresentationFormat>Egyéni</PresentationFormat>
  <Paragraphs>39</Paragraphs>
  <Slides>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2" baseType="lpstr">
      <vt:lpstr>Arial</vt:lpstr>
      <vt:lpstr>Arial MT</vt:lpstr>
      <vt:lpstr>Calibri</vt:lpstr>
      <vt:lpstr>Consolas</vt:lpstr>
      <vt:lpstr>Office Theme</vt:lpstr>
      <vt:lpstr>Gyakorlás</vt:lpstr>
      <vt:lpstr>Összességében megkülönböztethetjük:</vt:lpstr>
      <vt:lpstr>Megvalósítás</vt:lpstr>
      <vt:lpstr>Erre gyakran használják az átlagos négyzetes hibát (MSE).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- training_eng.docx</dc:title>
  <dc:creator>hausmeister</dc:creator>
  <cp:lastModifiedBy>Kemenesi Ágoston</cp:lastModifiedBy>
  <cp:revision>8</cp:revision>
  <dcterms:created xsi:type="dcterms:W3CDTF">2023-01-18T15:59:06Z</dcterms:created>
  <dcterms:modified xsi:type="dcterms:W3CDTF">2023-04-26T18:06:03Z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2023-01-18T00:00:00Z</vt:filetime>
  </property>
  <property fmtid="{D5CDD505-2E9C-101B-9397-08002B2CF9AE}" pid="3" name="LastSaved">
    <vt:filetime>2023-01-18T00:00:00Z</vt:filetime>
  </property>
</Properties>
</file>