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277" y="6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755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6046" y="852525"/>
            <a:ext cx="2784253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1" spc="-5" dirty="0">
                <a:latin typeface="Arial"/>
                <a:cs typeface="Arial"/>
              </a:rPr>
              <a:t>Training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6976" y="1601227"/>
            <a:ext cx="7172325" cy="141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 MT"/>
                <a:cs typeface="Arial MT"/>
              </a:rPr>
              <a:t>Den </a:t>
            </a:r>
            <a:r>
              <a:rPr sz="2400" dirty="0">
                <a:latin typeface="Arial MT"/>
                <a:cs typeface="Arial MT"/>
              </a:rPr>
              <a:t>Bereich</a:t>
            </a:r>
            <a:r>
              <a:rPr sz="2400" spc="-5" dirty="0">
                <a:latin typeface="Arial MT"/>
                <a:cs typeface="Arial MT"/>
              </a:rPr>
              <a:t> Training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hatten </a:t>
            </a:r>
            <a:r>
              <a:rPr sz="2400" spc="5" dirty="0">
                <a:latin typeface="Arial MT"/>
                <a:cs typeface="Arial MT"/>
              </a:rPr>
              <a:t>wir</a:t>
            </a:r>
            <a:r>
              <a:rPr sz="2400" spc="-5" dirty="0">
                <a:latin typeface="Arial MT"/>
                <a:cs typeface="Arial MT"/>
              </a:rPr>
              <a:t> bis </a:t>
            </a:r>
            <a:r>
              <a:rPr sz="2400" dirty="0">
                <a:latin typeface="Arial MT"/>
                <a:cs typeface="Arial MT"/>
              </a:rPr>
              <a:t>jetzt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ausgespart.</a:t>
            </a:r>
            <a:endParaRPr sz="2400" dirty="0">
              <a:latin typeface="Arial MT"/>
              <a:cs typeface="Arial MT"/>
            </a:endParaRPr>
          </a:p>
          <a:p>
            <a:pPr marL="18415" marR="5080" indent="-6350">
              <a:lnSpc>
                <a:spcPct val="100000"/>
              </a:lnSpc>
              <a:spcBef>
                <a:spcPts val="2280"/>
              </a:spcBef>
            </a:pPr>
            <a:r>
              <a:rPr sz="2400" spc="-5" dirty="0">
                <a:latin typeface="Arial MT"/>
                <a:cs typeface="Arial MT"/>
              </a:rPr>
              <a:t>Das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Netzwerk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wird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für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das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Training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mit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Beispieldaten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gefüttert.</a:t>
            </a:r>
            <a:endParaRPr sz="2400" dirty="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491178"/>
              </p:ext>
            </p:extLst>
          </p:nvPr>
        </p:nvGraphicFramePr>
        <p:xfrm>
          <a:off x="1079500" y="3310049"/>
          <a:ext cx="3603623" cy="11871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0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8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34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1173">
                <a:tc>
                  <a:txBody>
                    <a:bodyPr/>
                    <a:lstStyle/>
                    <a:p>
                      <a:pPr marL="31750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60,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165]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Alice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182">
                <a:tc>
                  <a:txBody>
                    <a:bodyPr/>
                    <a:lstStyle/>
                    <a:p>
                      <a:pPr marL="31750">
                        <a:lnSpc>
                          <a:spcPts val="2100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73,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183]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Bob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69,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178]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Charlie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411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54,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152]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Diana</a:t>
                      </a:r>
                      <a:endParaRPr sz="1950" dirty="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86047" y="4793817"/>
            <a:ext cx="6694805" cy="148844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8415" marR="5080" indent="-6350">
              <a:lnSpc>
                <a:spcPts val="2870"/>
              </a:lnSpc>
              <a:spcBef>
                <a:spcPts val="200"/>
              </a:spcBef>
            </a:pPr>
            <a:r>
              <a:rPr sz="2400" dirty="0">
                <a:latin typeface="Arial MT"/>
                <a:cs typeface="Arial MT"/>
              </a:rPr>
              <a:t>Die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Daten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sind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jeweils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mit</a:t>
            </a:r>
            <a:r>
              <a:rPr sz="2400" spc="-5" dirty="0">
                <a:latin typeface="Arial MT"/>
                <a:cs typeface="Arial MT"/>
              </a:rPr>
              <a:t> dem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Zusatz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"m"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(male)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oder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"f"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(female)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versehen.</a:t>
            </a:r>
            <a:endParaRPr sz="2400" dirty="0">
              <a:latin typeface="Arial MT"/>
              <a:cs typeface="Arial MT"/>
            </a:endParaRPr>
          </a:p>
          <a:p>
            <a:pPr marL="18415" marR="980440" indent="-6350">
              <a:lnSpc>
                <a:spcPts val="2880"/>
              </a:lnSpc>
              <a:spcBef>
                <a:spcPts val="15"/>
              </a:spcBef>
            </a:pPr>
            <a:r>
              <a:rPr sz="2400" dirty="0">
                <a:latin typeface="Arial MT"/>
                <a:cs typeface="Arial MT"/>
              </a:rPr>
              <a:t>Man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spricht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hier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von</a:t>
            </a:r>
            <a:r>
              <a:rPr sz="2400" spc="-5" dirty="0">
                <a:latin typeface="Arial MT"/>
                <a:cs typeface="Arial MT"/>
              </a:rPr>
              <a:t> überwachtem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Lernen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(supervised).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500" y="809625"/>
            <a:ext cx="41097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Insgesamt</a:t>
            </a:r>
            <a:r>
              <a:rPr spc="-20" dirty="0"/>
              <a:t> </a:t>
            </a:r>
            <a:r>
              <a:rPr spc="-5" dirty="0"/>
              <a:t>unterscheidet</a:t>
            </a:r>
            <a:r>
              <a:rPr spc="-15" dirty="0"/>
              <a:t> </a:t>
            </a:r>
            <a:r>
              <a:rPr dirty="0"/>
              <a:t>man: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500" y="1571625"/>
            <a:ext cx="101346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9800" y="809625"/>
            <a:ext cx="31877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spc="-5" dirty="0" err="1" smtClean="0"/>
              <a:t>Durchführung</a:t>
            </a:r>
            <a:endParaRPr sz="3600" b="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39800" y="2028825"/>
            <a:ext cx="9283700" cy="2546851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8415" marR="125095" indent="-6350">
              <a:lnSpc>
                <a:spcPts val="2870"/>
              </a:lnSpc>
              <a:spcBef>
                <a:spcPts val="200"/>
              </a:spcBef>
            </a:pPr>
            <a:r>
              <a:rPr sz="2400" dirty="0">
                <a:latin typeface="Arial MT"/>
                <a:cs typeface="Arial MT"/>
              </a:rPr>
              <a:t>Die technische </a:t>
            </a:r>
            <a:r>
              <a:rPr sz="2400" spc="-5" dirty="0">
                <a:latin typeface="Arial MT"/>
                <a:cs typeface="Arial MT"/>
              </a:rPr>
              <a:t>Durchführung, wollen </a:t>
            </a:r>
            <a:r>
              <a:rPr sz="2400" spc="5" dirty="0">
                <a:latin typeface="Arial MT"/>
                <a:cs typeface="Arial MT"/>
              </a:rPr>
              <a:t>wir </a:t>
            </a:r>
            <a:r>
              <a:rPr sz="2400" dirty="0">
                <a:latin typeface="Arial MT"/>
                <a:cs typeface="Arial MT"/>
              </a:rPr>
              <a:t>hier nur </a:t>
            </a:r>
            <a:r>
              <a:rPr sz="2400" spc="-66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ganz </a:t>
            </a:r>
            <a:r>
              <a:rPr sz="2400" dirty="0">
                <a:latin typeface="Arial MT"/>
                <a:cs typeface="Arial MT"/>
              </a:rPr>
              <a:t>kurz </a:t>
            </a:r>
            <a:r>
              <a:rPr sz="2400" spc="-5" dirty="0">
                <a:latin typeface="Arial MT"/>
                <a:cs typeface="Arial MT"/>
              </a:rPr>
              <a:t>und</a:t>
            </a:r>
            <a:r>
              <a:rPr sz="2400" dirty="0">
                <a:latin typeface="Arial MT"/>
                <a:cs typeface="Arial MT"/>
              </a:rPr>
              <a:t> nicht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im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Detail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erklären:</a:t>
            </a:r>
            <a:endParaRPr sz="2400" dirty="0">
              <a:latin typeface="Arial MT"/>
              <a:cs typeface="Arial MT"/>
            </a:endParaRPr>
          </a:p>
          <a:p>
            <a:pPr marL="18415" marR="5080" indent="-6350">
              <a:lnSpc>
                <a:spcPct val="100000"/>
              </a:lnSpc>
              <a:spcBef>
                <a:spcPts val="2210"/>
              </a:spcBef>
            </a:pPr>
            <a:r>
              <a:rPr sz="2400" dirty="0">
                <a:latin typeface="Arial MT"/>
                <a:cs typeface="Arial MT"/>
              </a:rPr>
              <a:t>Man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beginnt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mit</a:t>
            </a:r>
            <a:r>
              <a:rPr sz="2400" spc="-5" dirty="0">
                <a:latin typeface="Arial MT"/>
                <a:cs typeface="Arial MT"/>
              </a:rPr>
              <a:t> zufällig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gewählten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Werten</a:t>
            </a:r>
            <a:r>
              <a:rPr sz="2400" spc="-5" dirty="0">
                <a:latin typeface="Arial MT"/>
                <a:cs typeface="Arial MT"/>
              </a:rPr>
              <a:t> für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Gewichte </a:t>
            </a:r>
            <a:r>
              <a:rPr sz="2400" dirty="0">
                <a:latin typeface="Arial MT"/>
                <a:cs typeface="Arial MT"/>
              </a:rPr>
              <a:t>und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Biases.</a:t>
            </a:r>
            <a:endParaRPr sz="2400" dirty="0">
              <a:latin typeface="Arial MT"/>
              <a:cs typeface="Arial MT"/>
            </a:endParaRPr>
          </a:p>
          <a:p>
            <a:pPr marL="18415" marR="244475" indent="-6350">
              <a:lnSpc>
                <a:spcPts val="2870"/>
              </a:lnSpc>
              <a:spcBef>
                <a:spcPts val="114"/>
              </a:spcBef>
            </a:pPr>
            <a:r>
              <a:rPr sz="2400" spc="-5" dirty="0">
                <a:latin typeface="Arial MT"/>
                <a:cs typeface="Arial MT"/>
              </a:rPr>
              <a:t>Jeder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solchen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Kombination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kann</a:t>
            </a:r>
            <a:r>
              <a:rPr sz="2400" spc="-5" dirty="0">
                <a:latin typeface="Arial MT"/>
                <a:cs typeface="Arial MT"/>
              </a:rPr>
              <a:t> ein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Fehlerwert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zugeordnet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werden.</a:t>
            </a:r>
            <a:endParaRPr sz="24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1748482"/>
            <a:ext cx="6213475" cy="75565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8415" marR="5080" indent="-6350">
              <a:lnSpc>
                <a:spcPts val="2870"/>
              </a:lnSpc>
              <a:spcBef>
                <a:spcPts val="200"/>
              </a:spcBef>
            </a:pPr>
            <a:r>
              <a:rPr dirty="0"/>
              <a:t>Oft</a:t>
            </a:r>
            <a:r>
              <a:rPr spc="5" dirty="0"/>
              <a:t> </a:t>
            </a:r>
            <a:r>
              <a:rPr dirty="0"/>
              <a:t>nimmt</a:t>
            </a:r>
            <a:r>
              <a:rPr spc="-15" dirty="0"/>
              <a:t> </a:t>
            </a:r>
            <a:r>
              <a:rPr dirty="0"/>
              <a:t>man</a:t>
            </a:r>
            <a:r>
              <a:rPr spc="-10" dirty="0"/>
              <a:t> </a:t>
            </a:r>
            <a:r>
              <a:rPr dirty="0"/>
              <a:t>dafür </a:t>
            </a:r>
            <a:r>
              <a:rPr spc="-5" dirty="0"/>
              <a:t>die</a:t>
            </a:r>
            <a:r>
              <a:rPr spc="-15" dirty="0"/>
              <a:t> </a:t>
            </a:r>
            <a:r>
              <a:rPr dirty="0"/>
              <a:t>Mittlere</a:t>
            </a:r>
            <a:r>
              <a:rPr spc="-30" dirty="0"/>
              <a:t> </a:t>
            </a:r>
            <a:r>
              <a:rPr dirty="0"/>
              <a:t>quadratische </a:t>
            </a:r>
            <a:r>
              <a:rPr spc="-655" dirty="0"/>
              <a:t> </a:t>
            </a:r>
            <a:r>
              <a:rPr spc="-5" dirty="0"/>
              <a:t>Abweichung </a:t>
            </a:r>
            <a:r>
              <a:rPr dirty="0"/>
              <a:t>(MSE</a:t>
            </a:r>
            <a:r>
              <a:rPr spc="-5" dirty="0"/>
              <a:t> </a:t>
            </a:r>
            <a:r>
              <a:rPr dirty="0"/>
              <a:t>-</a:t>
            </a:r>
            <a:r>
              <a:rPr spc="-10" dirty="0"/>
              <a:t> </a:t>
            </a:r>
            <a:r>
              <a:rPr spc="-5" dirty="0"/>
              <a:t>Mean</a:t>
            </a:r>
            <a:r>
              <a:rPr dirty="0"/>
              <a:t> Squared</a:t>
            </a:r>
            <a:r>
              <a:rPr spc="-5" dirty="0"/>
              <a:t> </a:t>
            </a:r>
            <a:r>
              <a:rPr dirty="0"/>
              <a:t>Error).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27100" y="5570855"/>
            <a:ext cx="7206615" cy="1487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5080" indent="-6350">
              <a:lnSpc>
                <a:spcPct val="99900"/>
              </a:lnSpc>
              <a:spcBef>
                <a:spcPts val="100"/>
              </a:spcBef>
            </a:pPr>
            <a:r>
              <a:rPr sz="2400" dirty="0">
                <a:latin typeface="Arial MT"/>
                <a:cs typeface="Arial MT"/>
              </a:rPr>
              <a:t>n</a:t>
            </a:r>
            <a:r>
              <a:rPr sz="2400" spc="-5" dirty="0">
                <a:latin typeface="Arial MT"/>
                <a:cs typeface="Arial MT"/>
              </a:rPr>
              <a:t> Beobachtungen </a:t>
            </a:r>
            <a:r>
              <a:rPr sz="2400" dirty="0">
                <a:latin typeface="Arial MT"/>
                <a:cs typeface="Arial MT"/>
              </a:rPr>
              <a:t>wurden gemacht.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Es</a:t>
            </a:r>
            <a:r>
              <a:rPr sz="2400" dirty="0">
                <a:latin typeface="Arial MT"/>
                <a:cs typeface="Arial MT"/>
              </a:rPr>
              <a:t> wird</a:t>
            </a:r>
            <a:r>
              <a:rPr sz="2400" spc="-5" dirty="0">
                <a:latin typeface="Arial MT"/>
                <a:cs typeface="Arial MT"/>
              </a:rPr>
              <a:t> jeweils </a:t>
            </a:r>
            <a:r>
              <a:rPr sz="2400" dirty="0">
                <a:latin typeface="Arial MT"/>
                <a:cs typeface="Arial MT"/>
              </a:rPr>
              <a:t> die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Differenz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zwischen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Erwartungswert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("f"=1,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"m"=0)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und </a:t>
            </a:r>
            <a:r>
              <a:rPr sz="2400" dirty="0">
                <a:latin typeface="Arial MT"/>
                <a:cs typeface="Arial MT"/>
              </a:rPr>
              <a:t>beobachtetem Wert quadriert. Dann werden alle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Werte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summiert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und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Summe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durch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dividiert.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1900" y="2686141"/>
            <a:ext cx="4188608" cy="2665966"/>
          </a:xfrm>
          <a:prstGeom prst="rect">
            <a:avLst/>
          </a:prstGeom>
        </p:spPr>
      </p:pic>
      <p:sp>
        <p:nvSpPr>
          <p:cNvPr id="6" name="object 2"/>
          <p:cNvSpPr txBox="1">
            <a:spLocks/>
          </p:cNvSpPr>
          <p:nvPr/>
        </p:nvSpPr>
        <p:spPr>
          <a:xfrm>
            <a:off x="939800" y="809625"/>
            <a:ext cx="58547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ea typeface="+mj-ea"/>
                <a:cs typeface="Arial M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kern="0" spc="-5" dirty="0" err="1" smtClean="0"/>
              <a:t>Berechnung</a:t>
            </a:r>
            <a:r>
              <a:rPr lang="en-US" sz="3600" b="1" kern="0" spc="-5" dirty="0" smtClean="0"/>
              <a:t> </a:t>
            </a:r>
            <a:r>
              <a:rPr lang="en-US" sz="3600" b="1" kern="0" spc="-5" dirty="0" err="1" smtClean="0"/>
              <a:t>Fehlerwert</a:t>
            </a:r>
            <a:endParaRPr lang="en-US" sz="3600" b="1" kern="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00" y="5610225"/>
            <a:ext cx="9601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 MT"/>
                <a:cs typeface="Arial MT"/>
              </a:rPr>
              <a:t>Die Parameter </a:t>
            </a:r>
            <a:r>
              <a:rPr sz="2400" spc="-5" dirty="0">
                <a:latin typeface="Arial MT"/>
                <a:cs typeface="Arial MT"/>
              </a:rPr>
              <a:t>spannen </a:t>
            </a:r>
            <a:r>
              <a:rPr sz="2400" dirty="0">
                <a:latin typeface="Arial MT"/>
                <a:cs typeface="Arial MT"/>
              </a:rPr>
              <a:t>zusammen </a:t>
            </a:r>
            <a:r>
              <a:rPr sz="2400" spc="5" dirty="0">
                <a:latin typeface="Arial MT"/>
                <a:cs typeface="Arial MT"/>
              </a:rPr>
              <a:t>mit </a:t>
            </a:r>
            <a:r>
              <a:rPr sz="2400" spc="-10" dirty="0">
                <a:latin typeface="Arial MT"/>
                <a:cs typeface="Arial MT"/>
              </a:rPr>
              <a:t>dem 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 err="1">
                <a:latin typeface="Arial MT"/>
                <a:cs typeface="Arial MT"/>
              </a:rPr>
              <a:t>Fehlerwert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dirty="0" err="1" smtClean="0">
                <a:latin typeface="Arial MT"/>
                <a:cs typeface="Arial MT"/>
              </a:rPr>
              <a:t>eine</a:t>
            </a:r>
            <a:r>
              <a:rPr lang="de-DE" sz="2400" dirty="0" smtClean="0">
                <a:latin typeface="Arial MT"/>
                <a:cs typeface="Arial MT"/>
              </a:rPr>
              <a:t/>
            </a:r>
            <a:br>
              <a:rPr lang="de-DE" sz="2400" dirty="0" smtClean="0">
                <a:latin typeface="Arial MT"/>
                <a:cs typeface="Arial MT"/>
              </a:rPr>
            </a:br>
            <a:r>
              <a:rPr sz="2400" dirty="0" smtClean="0">
                <a:latin typeface="Arial MT"/>
                <a:cs typeface="Arial MT"/>
              </a:rPr>
              <a:t>n-</a:t>
            </a:r>
            <a:r>
              <a:rPr sz="2400" dirty="0" err="1" smtClean="0">
                <a:latin typeface="Arial MT"/>
                <a:cs typeface="Arial MT"/>
              </a:rPr>
              <a:t>dimensionale</a:t>
            </a:r>
            <a:r>
              <a:rPr sz="2400" dirty="0" smtClean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Ebene </a:t>
            </a:r>
            <a:r>
              <a:rPr sz="2400" dirty="0">
                <a:latin typeface="Arial MT"/>
                <a:cs typeface="Arial MT"/>
              </a:rPr>
              <a:t>auf. </a:t>
            </a:r>
            <a:r>
              <a:rPr sz="2400" spc="-5" dirty="0">
                <a:latin typeface="Arial MT"/>
                <a:cs typeface="Arial MT"/>
              </a:rPr>
              <a:t>Zur 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Veranschaulichung </a:t>
            </a:r>
            <a:r>
              <a:rPr sz="2400" dirty="0">
                <a:latin typeface="Arial MT"/>
                <a:cs typeface="Arial MT"/>
              </a:rPr>
              <a:t>hier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Fall</a:t>
            </a:r>
            <a:r>
              <a:rPr sz="2400" dirty="0">
                <a:latin typeface="Arial MT"/>
                <a:cs typeface="Arial MT"/>
              </a:rPr>
              <a:t> für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nur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 Parameter.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 Suche nach </a:t>
            </a:r>
            <a:r>
              <a:rPr sz="2400" spc="-5" dirty="0">
                <a:latin typeface="Arial MT"/>
                <a:cs typeface="Arial MT"/>
              </a:rPr>
              <a:t>einer </a:t>
            </a:r>
            <a:r>
              <a:rPr sz="2400" dirty="0">
                <a:latin typeface="Arial MT"/>
                <a:cs typeface="Arial MT"/>
              </a:rPr>
              <a:t>Lösung entspricht hier </a:t>
            </a:r>
            <a:r>
              <a:rPr sz="2400" spc="-5" dirty="0">
                <a:latin typeface="Arial MT"/>
                <a:cs typeface="Arial MT"/>
              </a:rPr>
              <a:t>der 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Suche </a:t>
            </a:r>
            <a:r>
              <a:rPr sz="2400" spc="5" dirty="0">
                <a:latin typeface="Arial MT"/>
                <a:cs typeface="Arial MT"/>
              </a:rPr>
              <a:t>nach </a:t>
            </a:r>
            <a:r>
              <a:rPr sz="2400" spc="-5" dirty="0">
                <a:latin typeface="Arial MT"/>
                <a:cs typeface="Arial MT"/>
              </a:rPr>
              <a:t>(lokalen oder </a:t>
            </a:r>
            <a:r>
              <a:rPr sz="2400" dirty="0">
                <a:latin typeface="Arial MT"/>
                <a:cs typeface="Arial MT"/>
              </a:rPr>
              <a:t>globalen) Minima in </a:t>
            </a:r>
            <a:r>
              <a:rPr sz="2400" spc="-5" dirty="0">
                <a:latin typeface="Arial MT"/>
                <a:cs typeface="Arial MT"/>
              </a:rPr>
              <a:t>dieser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Ebene.</a:t>
            </a:r>
            <a:endParaRPr sz="2400" dirty="0">
              <a:latin typeface="Arial MT"/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70981"/>
            <a:ext cx="6127011" cy="54106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100" y="1761141"/>
            <a:ext cx="8534400" cy="51482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22860" indent="-6350">
              <a:lnSpc>
                <a:spcPct val="99800"/>
              </a:lnSpc>
              <a:spcBef>
                <a:spcPts val="105"/>
              </a:spcBef>
            </a:pPr>
            <a:r>
              <a:rPr sz="2400" spc="-5" dirty="0">
                <a:latin typeface="Arial MT"/>
                <a:cs typeface="Arial MT"/>
              </a:rPr>
              <a:t>Sehr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häufig,</a:t>
            </a:r>
            <a:r>
              <a:rPr sz="2400" dirty="0">
                <a:latin typeface="Arial MT"/>
                <a:cs typeface="Arial MT"/>
              </a:rPr>
              <a:t> aber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nicht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ausschließlich,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wird </a:t>
            </a:r>
            <a:r>
              <a:rPr sz="2400" spc="-5" dirty="0">
                <a:latin typeface="Arial MT"/>
                <a:cs typeface="Arial MT"/>
              </a:rPr>
              <a:t>hier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das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sogenannte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"Gradient</a:t>
            </a:r>
            <a:r>
              <a:rPr sz="2400" spc="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Descent-</a:t>
            </a:r>
            <a:r>
              <a:rPr sz="2400" spc="-5" dirty="0" err="1">
                <a:latin typeface="Arial MT"/>
                <a:cs typeface="Arial MT"/>
              </a:rPr>
              <a:t>Verfahren</a:t>
            </a:r>
            <a:r>
              <a:rPr sz="2400" spc="-5" dirty="0" smtClean="0">
                <a:latin typeface="Arial MT"/>
                <a:cs typeface="Arial MT"/>
              </a:rPr>
              <a:t>"</a:t>
            </a:r>
            <a:r>
              <a:rPr lang="de-DE" sz="2400" spc="-5" dirty="0" smtClean="0">
                <a:latin typeface="Arial MT"/>
                <a:cs typeface="Arial MT"/>
              </a:rPr>
              <a:t> verwendet</a:t>
            </a:r>
            <a:r>
              <a:rPr sz="2400" spc="-5" dirty="0" smtClean="0">
                <a:latin typeface="Arial MT"/>
                <a:cs typeface="Arial MT"/>
              </a:rPr>
              <a:t>.</a:t>
            </a:r>
            <a:r>
              <a:rPr sz="2400" spc="5" dirty="0" smtClean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Es </a:t>
            </a:r>
            <a:r>
              <a:rPr sz="2400" spc="-5" dirty="0">
                <a:latin typeface="Arial MT"/>
                <a:cs typeface="Arial MT"/>
              </a:rPr>
              <a:t> ermittelt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die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Steigung</a:t>
            </a:r>
            <a:r>
              <a:rPr sz="2400" spc="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am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momentanen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Punkt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(Gradient)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und </a:t>
            </a:r>
            <a:r>
              <a:rPr sz="2400" dirty="0">
                <a:latin typeface="Arial MT"/>
                <a:cs typeface="Arial MT"/>
              </a:rPr>
              <a:t>versucht bergab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5" dirty="0">
                <a:latin typeface="Arial MT"/>
                <a:cs typeface="Arial MT"/>
              </a:rPr>
              <a:t> Richtung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des </a:t>
            </a:r>
            <a:r>
              <a:rPr sz="2400" dirty="0">
                <a:latin typeface="Arial MT"/>
                <a:cs typeface="Arial MT"/>
              </a:rPr>
              <a:t> Minimums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zu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gehen.</a:t>
            </a:r>
          </a:p>
          <a:p>
            <a:pPr marL="18415" marR="681990" indent="-6350">
              <a:lnSpc>
                <a:spcPct val="100000"/>
              </a:lnSpc>
              <a:spcBef>
                <a:spcPts val="2305"/>
              </a:spcBef>
            </a:pPr>
            <a:r>
              <a:rPr sz="2400" spc="-5" dirty="0">
                <a:latin typeface="Arial MT"/>
                <a:cs typeface="Arial MT"/>
              </a:rPr>
              <a:t>Das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Netzwerk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wurde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auf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diese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Art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trainiert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und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erfolgreich </a:t>
            </a:r>
            <a:r>
              <a:rPr sz="2400" dirty="0">
                <a:latin typeface="Arial MT"/>
                <a:cs typeface="Arial MT"/>
              </a:rPr>
              <a:t>getestet.</a:t>
            </a:r>
          </a:p>
          <a:p>
            <a:pPr marL="18415" marR="156210" indent="-6350">
              <a:lnSpc>
                <a:spcPct val="100000"/>
              </a:lnSpc>
            </a:pPr>
            <a:r>
              <a:rPr sz="2400" dirty="0">
                <a:latin typeface="Arial MT"/>
                <a:cs typeface="Arial MT"/>
              </a:rPr>
              <a:t>Die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so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entstandenen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Gewichte </a:t>
            </a:r>
            <a:r>
              <a:rPr sz="2400" spc="5" dirty="0">
                <a:latin typeface="Arial MT"/>
                <a:cs typeface="Arial MT"/>
              </a:rPr>
              <a:t>und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Biases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können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dann </a:t>
            </a:r>
            <a:r>
              <a:rPr sz="2400" dirty="0">
                <a:latin typeface="Arial MT"/>
                <a:cs typeface="Arial MT"/>
              </a:rPr>
              <a:t>ausgelesen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werden.</a:t>
            </a:r>
          </a:p>
          <a:p>
            <a:pPr marL="18415" marR="5080" indent="-6350">
              <a:lnSpc>
                <a:spcPts val="2870"/>
              </a:lnSpc>
              <a:spcBef>
                <a:spcPts val="114"/>
              </a:spcBef>
            </a:pPr>
            <a:r>
              <a:rPr sz="2400" spc="-5" dirty="0">
                <a:latin typeface="Arial MT"/>
                <a:cs typeface="Arial MT"/>
              </a:rPr>
              <a:t>Versuche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für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angegebenen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Wertepaare</a:t>
            </a:r>
            <a:r>
              <a:rPr sz="2400" spc="-5" dirty="0">
                <a:latin typeface="Arial MT"/>
                <a:cs typeface="Arial MT"/>
              </a:rPr>
              <a:t> selbst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Berechnung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 err="1">
                <a:latin typeface="Arial MT"/>
                <a:cs typeface="Arial MT"/>
              </a:rPr>
              <a:t>durchzuführen</a:t>
            </a:r>
            <a:r>
              <a:rPr sz="2400" dirty="0" smtClean="0">
                <a:latin typeface="Arial MT"/>
                <a:cs typeface="Arial MT"/>
              </a:rPr>
              <a:t>.</a:t>
            </a:r>
            <a:endParaRPr lang="de-DE" sz="2400" smtClean="0">
              <a:latin typeface="Arial MT"/>
              <a:cs typeface="Arial MT"/>
            </a:endParaRPr>
          </a:p>
          <a:p>
            <a:pPr marL="18415" marR="5080" indent="-6350">
              <a:lnSpc>
                <a:spcPts val="2870"/>
              </a:lnSpc>
              <a:spcBef>
                <a:spcPts val="114"/>
              </a:spcBef>
            </a:pPr>
            <a:endParaRPr sz="2400" dirty="0">
              <a:latin typeface="Arial MT"/>
              <a:cs typeface="Arial MT"/>
            </a:endParaRPr>
          </a:p>
          <a:p>
            <a:pPr marL="12700" marR="478155">
              <a:lnSpc>
                <a:spcPts val="2890"/>
              </a:lnSpc>
              <a:spcBef>
                <a:spcPts val="5"/>
              </a:spcBef>
            </a:pPr>
            <a:r>
              <a:rPr sz="2400" spc="-5" dirty="0">
                <a:latin typeface="Arial MT"/>
                <a:cs typeface="Arial MT"/>
              </a:rPr>
              <a:t>Handelt </a:t>
            </a:r>
            <a:r>
              <a:rPr sz="2400" dirty="0">
                <a:latin typeface="Arial MT"/>
                <a:cs typeface="Arial MT"/>
              </a:rPr>
              <a:t>es sich um </a:t>
            </a:r>
            <a:r>
              <a:rPr sz="2400" spc="-5" dirty="0">
                <a:latin typeface="Arial MT"/>
                <a:cs typeface="Arial MT"/>
              </a:rPr>
              <a:t>einen </a:t>
            </a:r>
            <a:r>
              <a:rPr sz="2400" dirty="0">
                <a:latin typeface="Arial MT"/>
                <a:cs typeface="Arial MT"/>
              </a:rPr>
              <a:t>Mann oder </a:t>
            </a:r>
            <a:r>
              <a:rPr sz="2400" spc="-5" dirty="0">
                <a:latin typeface="Arial MT"/>
                <a:cs typeface="Arial MT"/>
              </a:rPr>
              <a:t>eine </a:t>
            </a:r>
            <a:r>
              <a:rPr sz="2400" dirty="0">
                <a:latin typeface="Arial MT"/>
                <a:cs typeface="Arial MT"/>
              </a:rPr>
              <a:t>Frau? </a:t>
            </a:r>
            <a:r>
              <a:rPr sz="2400" spc="-6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Du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kannst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auch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selbst</a:t>
            </a:r>
            <a:r>
              <a:rPr sz="2400" spc="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einen</a:t>
            </a:r>
            <a:r>
              <a:rPr sz="2400" dirty="0">
                <a:latin typeface="Arial MT"/>
                <a:cs typeface="Arial MT"/>
              </a:rPr>
              <a:t> Wert </a:t>
            </a:r>
            <a:r>
              <a:rPr sz="2400" spc="-5" dirty="0">
                <a:latin typeface="Arial MT"/>
                <a:cs typeface="Arial MT"/>
              </a:rPr>
              <a:t>ausprobieren.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939800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spc="-5" dirty="0">
                <a:latin typeface="Arial MT"/>
                <a:cs typeface="Arial MT"/>
              </a:rPr>
              <a:t>Gradient</a:t>
            </a:r>
            <a:r>
              <a:rPr lang="en-US" sz="3600" b="1" spc="30" dirty="0">
                <a:latin typeface="Arial MT"/>
                <a:cs typeface="Arial MT"/>
              </a:rPr>
              <a:t> </a:t>
            </a:r>
            <a:r>
              <a:rPr lang="en-US" sz="3600" b="1" spc="-5" dirty="0">
                <a:latin typeface="Arial MT"/>
                <a:cs typeface="Arial MT"/>
              </a:rPr>
              <a:t>Descent</a:t>
            </a:r>
            <a:endParaRPr lang="en-US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100" y="962025"/>
            <a:ext cx="8610600" cy="2943113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3200" b="1" spc="-5" dirty="0" err="1" smtClean="0">
                <a:latin typeface="Arial"/>
                <a:cs typeface="Arial"/>
              </a:rPr>
              <a:t>Anmerkungen</a:t>
            </a:r>
            <a:endParaRPr lang="de-DE" sz="3200" b="1" spc="-5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endParaRPr sz="2400" dirty="0">
              <a:latin typeface="Arial"/>
              <a:cs typeface="Arial"/>
            </a:endParaRPr>
          </a:p>
          <a:p>
            <a:pPr marL="18415" marR="5080" indent="-6350">
              <a:lnSpc>
                <a:spcPct val="99800"/>
              </a:lnSpc>
              <a:spcBef>
                <a:spcPts val="439"/>
              </a:spcBef>
            </a:pPr>
            <a:r>
              <a:rPr sz="2400" dirty="0">
                <a:latin typeface="Arial"/>
                <a:cs typeface="Arial"/>
              </a:rPr>
              <a:t>Vor </a:t>
            </a:r>
            <a:r>
              <a:rPr sz="2400" spc="-5" dirty="0">
                <a:latin typeface="Arial"/>
                <a:cs typeface="Arial"/>
              </a:rPr>
              <a:t>der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Berechnung</a:t>
            </a:r>
            <a:r>
              <a:rPr sz="2400" dirty="0">
                <a:latin typeface="Arial"/>
                <a:cs typeface="Arial"/>
              </a:rPr>
              <a:t> werden vom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Wertepaar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die </a:t>
            </a:r>
            <a:r>
              <a:rPr sz="2400" spc="-5" dirty="0">
                <a:latin typeface="Arial"/>
                <a:cs typeface="Arial"/>
              </a:rPr>
              <a:t> durchschnittlichen </a:t>
            </a:r>
            <a:r>
              <a:rPr sz="2400" dirty="0">
                <a:latin typeface="Arial"/>
                <a:cs typeface="Arial"/>
              </a:rPr>
              <a:t>Werte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für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Gewicht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und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Größe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abgezogen.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Auf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diese </a:t>
            </a:r>
            <a:r>
              <a:rPr sz="2400" dirty="0">
                <a:latin typeface="Arial"/>
                <a:cs typeface="Arial"/>
              </a:rPr>
              <a:t>Art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wurde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das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 err="1">
                <a:latin typeface="Arial"/>
                <a:cs typeface="Arial"/>
              </a:rPr>
              <a:t>Netzwerk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 err="1" smtClean="0">
                <a:latin typeface="Arial"/>
                <a:cs typeface="Arial"/>
              </a:rPr>
              <a:t>trainiert</a:t>
            </a:r>
            <a:r>
              <a:rPr sz="2400" dirty="0" smtClean="0">
                <a:latin typeface="Arial"/>
                <a:cs typeface="Arial"/>
              </a:rPr>
              <a:t>.</a:t>
            </a:r>
            <a:endParaRPr lang="de-DE" sz="2400" dirty="0" smtClean="0">
              <a:latin typeface="Arial"/>
              <a:cs typeface="Arial"/>
            </a:endParaRPr>
          </a:p>
          <a:p>
            <a:pPr marL="18415" marR="5080" indent="-6350">
              <a:lnSpc>
                <a:spcPct val="99800"/>
              </a:lnSpc>
              <a:spcBef>
                <a:spcPts val="439"/>
              </a:spcBef>
            </a:pPr>
            <a:r>
              <a:rPr sz="2400" dirty="0" err="1" smtClean="0">
                <a:latin typeface="Arial"/>
                <a:cs typeface="Arial"/>
              </a:rPr>
              <a:t>Als</a:t>
            </a:r>
            <a:r>
              <a:rPr sz="2400" dirty="0" smtClean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Beschränkungsfunktion </a:t>
            </a:r>
            <a:r>
              <a:rPr sz="2400" spc="-5" dirty="0">
                <a:latin typeface="Arial"/>
                <a:cs typeface="Arial"/>
              </a:rPr>
              <a:t>kommt </a:t>
            </a:r>
            <a:r>
              <a:rPr sz="2400" dirty="0">
                <a:latin typeface="Arial"/>
                <a:cs typeface="Arial"/>
              </a:rPr>
              <a:t>die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Sigmoidfunktion zum Einsatz, siehe die </a:t>
            </a:r>
            <a:r>
              <a:rPr sz="2400" spc="-5" dirty="0">
                <a:latin typeface="Arial"/>
                <a:cs typeface="Arial"/>
              </a:rPr>
              <a:t>Datei </a:t>
            </a:r>
            <a:r>
              <a:rPr sz="2400" dirty="0">
                <a:latin typeface="Arial"/>
                <a:cs typeface="Arial"/>
              </a:rPr>
              <a:t> sigmoid.pdf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unten.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321</Words>
  <Application>Microsoft Office PowerPoint</Application>
  <PresentationFormat>Benutzerdefiniert</PresentationFormat>
  <Paragraphs>45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Arial MT</vt:lpstr>
      <vt:lpstr>Calibri</vt:lpstr>
      <vt:lpstr>Consolas</vt:lpstr>
      <vt:lpstr>Office Theme</vt:lpstr>
      <vt:lpstr>Training</vt:lpstr>
      <vt:lpstr>Insgesamt unterscheidet man:</vt:lpstr>
      <vt:lpstr>Durchführung</vt:lpstr>
      <vt:lpstr>Oft nimmt man dafür die Mittlere quadratische  Abweichung (MSE - Mean Squared Error).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training.docx</dc:title>
  <dc:creator>hausmeister</dc:creator>
  <cp:lastModifiedBy>hausmeister</cp:lastModifiedBy>
  <cp:revision>8</cp:revision>
  <dcterms:created xsi:type="dcterms:W3CDTF">2023-01-18T15:59:24Z</dcterms:created>
  <dcterms:modified xsi:type="dcterms:W3CDTF">2023-03-15T15:03:30Z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