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70" r:id="rId13"/>
    <p:sldId id="272" r:id="rId14"/>
    <p:sldId id="269" r:id="rId15"/>
    <p:sldId id="273" r:id="rId16"/>
    <p:sldId id="275" r:id="rId17"/>
    <p:sldId id="276" r:id="rId18"/>
    <p:sldId id="277" r:id="rId19"/>
    <p:sldId id="278" r:id="rId20"/>
    <p:sldId id="284" r:id="rId21"/>
    <p:sldId id="287" r:id="rId22"/>
    <p:sldId id="294" r:id="rId23"/>
    <p:sldId id="293" r:id="rId24"/>
    <p:sldId id="292" r:id="rId25"/>
    <p:sldId id="291" r:id="rId26"/>
    <p:sldId id="274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6"/>
  </p:normalViewPr>
  <p:slideViewPr>
    <p:cSldViewPr snapToGrid="0">
      <p:cViewPr varScale="1">
        <p:scale>
          <a:sx n="113" d="100"/>
          <a:sy n="113" d="100"/>
        </p:scale>
        <p:origin x="3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E3772-F61E-4510-BD11-C5825C6DD4BA}" type="datetimeFigureOut">
              <a:rPr lang="de-AT" smtClean="0"/>
              <a:t>10.06.2022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92F24-465E-4260-8056-9496BDA1BC2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6105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D0596E0-E4BB-2F4F-9103-30D6CA6D2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52" y="-10537"/>
            <a:ext cx="9693408" cy="685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C350FD5-98AC-F24A-B1B2-3BE53C787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1" y="4499338"/>
            <a:ext cx="981320" cy="98132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7F3EC346-3EB5-784D-9E16-6CFB6ABCD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324" y="5828419"/>
            <a:ext cx="3116111" cy="9379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235848-7951-8743-BE01-0D2DA1C2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535" y="1393797"/>
            <a:ext cx="7878653" cy="3563966"/>
          </a:xfrm>
        </p:spPr>
        <p:txBody>
          <a:bodyPr anchor="b"/>
          <a:lstStyle>
            <a:lvl1pPr algn="ctr">
              <a:defRPr sz="60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FF0B17-0E63-1B40-B625-4C8D0DB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A50A21-B092-A347-BEBF-1739ECD4C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6330" y="5826416"/>
            <a:ext cx="1406923" cy="937948"/>
          </a:xfrm>
          <a:prstGeom prst="rect">
            <a:avLst/>
          </a:prstGeom>
        </p:spPr>
      </p:pic>
      <p:pic>
        <p:nvPicPr>
          <p:cNvPr id="15" name="Grafik 1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8B291F4D-3163-EE4A-8611-40F120FBFE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841" y="5586413"/>
            <a:ext cx="1315704" cy="481642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0BFE2D-2317-0440-8DF7-7D97DE1403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89" y="6239832"/>
            <a:ext cx="1894989" cy="481643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7A50DD-5D90-534C-8151-A7CA4E9BD7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6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D6AD379-7819-EF4E-8233-B29E9C389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6C9C6C-7D01-AE46-8451-D3E9E283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505" y="363537"/>
            <a:ext cx="896112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B93AE1-4AA6-8E43-9150-7D8D9F648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11954" y="1771205"/>
            <a:ext cx="8714671" cy="43513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AA23C2-2F02-5D46-896D-AC62A0F7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10.06.2022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9B5143-2F2B-6C47-B75B-38BE94AB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A8CE72-22FA-EE40-89C2-914D6B5E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69E8B5E5-287E-7F42-831F-A126B05E5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207" y="228600"/>
            <a:ext cx="1315704" cy="69187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B77F33C-BEDC-924B-AB9D-1CCFD3F28C77}"/>
              </a:ext>
            </a:extLst>
          </p:cNvPr>
          <p:cNvSpPr/>
          <p:nvPr/>
        </p:nvSpPr>
        <p:spPr>
          <a:xfrm>
            <a:off x="1085088" y="5266944"/>
            <a:ext cx="280416" cy="621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360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78A0322-74D9-E44A-B342-C556A7056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507D15-D788-E148-9BA5-6529D9219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9E6562-3541-6D41-B604-F75D81D0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DBF76F-67FE-A945-8C84-ABE15634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10.06.2022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2DCE4D-AFB2-E24B-A575-4F45B394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35B5CD-3CF1-A947-9A98-A7220AE5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6FDDD73-2BC0-E140-AF8F-9FDF522E6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1078480" y="5776676"/>
            <a:ext cx="1315704" cy="69187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F2BA0B5-CCA0-ED4C-A7EA-D405EE4F09E5}"/>
              </a:ext>
            </a:extLst>
          </p:cNvPr>
          <p:cNvSpPr/>
          <p:nvPr/>
        </p:nvSpPr>
        <p:spPr>
          <a:xfrm>
            <a:off x="1060704" y="5266944"/>
            <a:ext cx="292608" cy="5974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109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1E346B4-F77E-F243-91E3-931B1D51F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B91EB3-149D-F34D-9453-0B298FAC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670" y="365125"/>
            <a:ext cx="9807129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87B07-1D84-8A49-A163-8109574E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93408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F037FC-80A0-1645-A321-E8DB70EB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10.06.2022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18281-EBE8-8E4B-87B1-FF34B3E9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C7D3F3-D35C-204D-9D7C-956D565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F03526-3269-4343-A8FB-199640CA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66" y="35948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63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6261C23-90E1-6949-A8FC-667089A62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4"/>
          <a:stretch/>
        </p:blipFill>
        <p:spPr>
          <a:xfrm>
            <a:off x="0" y="-511444"/>
            <a:ext cx="12192000" cy="7369443"/>
          </a:xfrm>
          <a:prstGeom prst="rect">
            <a:avLst/>
          </a:prstGeom>
        </p:spPr>
      </p:pic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D1D92DE7-59A9-DC42-8407-DF1FC81222D4}"/>
              </a:ext>
            </a:extLst>
          </p:cNvPr>
          <p:cNvSpPr/>
          <p:nvPr/>
        </p:nvSpPr>
        <p:spPr>
          <a:xfrm>
            <a:off x="645870" y="949325"/>
            <a:ext cx="10515599" cy="4510087"/>
          </a:xfrm>
          <a:prstGeom prst="roundRect">
            <a:avLst/>
          </a:prstGeom>
          <a:solidFill>
            <a:schemeClr val="bg1">
              <a:alpha val="7030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DF437B-124A-4F41-B3E5-1B50995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9645004" cy="3554413"/>
          </a:xfrm>
        </p:spPr>
        <p:txBody>
          <a:bodyPr anchor="b"/>
          <a:lstStyle>
            <a:lvl1pPr>
              <a:defRPr sz="6000"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6980F3-AC60-4C4D-AA10-EE5175D6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9A361-FD8E-DE40-9310-43D069ED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10.06.2022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DB302D-0E2C-9F4E-AD53-B5F84C9F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482FB9-1F13-0440-8751-82AA6F23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C4C0E1-76A1-7045-A770-E28B51BC779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351" y="-10882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2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A918594-422A-3046-B15B-1CFF09991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E18E06-AC08-2C45-B44D-D2E3DE14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054" y="365125"/>
            <a:ext cx="9782745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58D1AD-7C63-AC4C-9B8A-77E140EF4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58F2E8-EA65-CA49-B96C-54F98414E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5E802A-8C0D-094A-8185-8B91C809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10.06.2022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4E1643-9DE5-C14F-9277-05A5DE1B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C30443-B971-BC43-B958-978EE87B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F6A253-54A2-9D4D-8FD7-A2C924EA4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77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3313149-DFE5-ED41-BDA0-125A9E314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DBC076-01E6-094B-B3D7-8A7C4645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979" y="365125"/>
            <a:ext cx="8786566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6D1774-A6F6-5B44-9063-74511DB69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69837B-4066-2842-A882-61179BADF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AD2673-9402-F34A-950D-07F1C2590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45480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424258-04C4-4C47-8D09-B0C0C45E9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45480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89F2045-DC9A-4F4D-BBEB-C251E7CC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10.06.2022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9503B1-FD6B-5B49-A61C-F657995B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5F6D56-6098-4740-A09C-789B9AA4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AE4024-01ED-9441-B2D9-C0027374A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56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19DBEF3-5EB4-D648-85B3-02EB8EEA52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4"/>
          <a:stretch/>
        </p:blipFill>
        <p:spPr>
          <a:xfrm>
            <a:off x="0" y="-487060"/>
            <a:ext cx="12192000" cy="7369443"/>
          </a:xfrm>
          <a:prstGeom prst="rect">
            <a:avLst/>
          </a:prstGeom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AF512F84-989F-CA48-A79C-28A819B15C0D}"/>
              </a:ext>
            </a:extLst>
          </p:cNvPr>
          <p:cNvSpPr/>
          <p:nvPr/>
        </p:nvSpPr>
        <p:spPr>
          <a:xfrm>
            <a:off x="838199" y="815793"/>
            <a:ext cx="10515599" cy="1488849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5183EF-CCBB-F04C-9563-A3A766C9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48667"/>
            <a:ext cx="1051560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E57408-A50C-2E4F-9354-6960CD69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10.06.2022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682397-A8AD-0D49-BE6C-F3A3E276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5B65EE-C4C4-D74B-A382-E858238C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978FC11-1329-394C-AE5E-9BE05036453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7" y="-110253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4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DF80AE-F703-F14D-A5B3-2832E26C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10.06.2022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FC7ADB-3080-634B-896D-FEF03672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8A22C3-275C-964B-B758-30FEBD5E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27F36B-618B-2B46-9381-88A401349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15" r="6878"/>
          <a:stretch/>
        </p:blipFill>
        <p:spPr>
          <a:xfrm rot="-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9ECCF2D-43C7-244F-AEEC-9DD6CD2902B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8" y="23406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B271778-A9EC-7543-8095-74F813F05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592" y="365125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D6022E-927B-3E44-8618-402A69FD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1DC629-A3D4-654A-BA36-08A726B1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277548" cy="4873625"/>
          </a:xfrm>
        </p:spPr>
        <p:txBody>
          <a:bodyPr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  <a:lvl2pPr>
              <a:defRPr sz="2800">
                <a:latin typeface="Poppins" pitchFamily="2" charset="77"/>
                <a:cs typeface="Poppins" pitchFamily="2" charset="77"/>
              </a:defRPr>
            </a:lvl2pPr>
            <a:lvl3pPr>
              <a:defRPr sz="2400">
                <a:latin typeface="Poppins" pitchFamily="2" charset="77"/>
                <a:cs typeface="Poppins" pitchFamily="2" charset="77"/>
              </a:defRPr>
            </a:lvl3pPr>
            <a:lvl4pPr>
              <a:defRPr sz="2000">
                <a:latin typeface="Poppins" pitchFamily="2" charset="77"/>
                <a:cs typeface="Poppins" pitchFamily="2" charset="77"/>
              </a:defRPr>
            </a:lvl4pPr>
            <a:lvl5pPr>
              <a:defRPr sz="2000">
                <a:latin typeface="Poppins" pitchFamily="2" charset="77"/>
                <a:cs typeface="Poppins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EFA41F-3C7A-8A4E-9D41-BA837A5D6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9B57D5-A92F-6E41-BCC5-9C7F70E9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10.06.2022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7567E9-CD6E-054C-BE3A-C96536F3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1DACB7-8EB1-064B-80E1-BD1DBA89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9FB317C-9CC9-6743-8267-7AAFA20C4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40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1DA0695-94DA-FD41-9DBE-FCCD8D15B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5285FA-59BF-6E4F-9DD0-28FE3F86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3ED06B-70A2-6D46-A3DF-86D6E1AC0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32631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700613-352E-EF4E-AE5C-EE1A734C3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076FA9-104B-6644-8300-E8CF72B4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10.06.2022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D0AFC1-C729-9446-B8A1-01BBB765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A726B1-6039-0745-86CB-EAB2549A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0F8496-E273-B04A-B51E-F131C6980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2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EABFD32-FEE4-3F40-A614-1595351B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DDD217-CABE-A54D-8B76-10BB2C04F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D5EEF-549C-6D45-8368-9946889D6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25A6B-0011-4F0D-9B56-DD603D80EB93}" type="datetimeFigureOut">
              <a:rPr lang="de-AT" smtClean="0"/>
              <a:t>10.06.2022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1FE557-9715-3C46-9460-3218517C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68E82C-CD3C-7743-B162-01E2B4AFE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3174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0.jpeg"/><Relationship Id="rId7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17B960-A3FE-428F-AD3C-3AF287B38F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/>
              <a:t>Supervised</a:t>
            </a:r>
            <a:r>
              <a:rPr lang="de-AT" dirty="0"/>
              <a:t> Learning</a:t>
            </a:r>
          </a:p>
        </p:txBody>
      </p:sp>
    </p:spTree>
    <p:extLst>
      <p:ext uri="{BB962C8B-B14F-4D97-AF65-F5344CB8AC3E}">
        <p14:creationId xmlns:p14="http://schemas.microsoft.com/office/powerpoint/2010/main" val="108486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1627E7-49A0-496B-BB17-1BE74F227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Mapping Function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70E3B7-93A7-4693-BB73-F8C92A5F5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5490" y="1825465"/>
            <a:ext cx="1692445" cy="40207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AT" sz="4000" dirty="0"/>
              <a:t>Input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B5289F0-73C3-44C5-9F0D-FFD5E32C8F80}"/>
              </a:ext>
            </a:extLst>
          </p:cNvPr>
          <p:cNvSpPr txBox="1">
            <a:spLocks/>
          </p:cNvSpPr>
          <p:nvPr/>
        </p:nvSpPr>
        <p:spPr>
          <a:xfrm>
            <a:off x="7954056" y="1825625"/>
            <a:ext cx="2053543" cy="4020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AT" sz="4000" dirty="0"/>
              <a:t>Output</a:t>
            </a:r>
          </a:p>
        </p:txBody>
      </p:sp>
      <p:sp>
        <p:nvSpPr>
          <p:cNvPr id="10" name="Rectangle: Rounded Corners 6">
            <a:extLst>
              <a:ext uri="{FF2B5EF4-FFF2-40B4-BE49-F238E27FC236}">
                <a16:creationId xmlns:a16="http://schemas.microsoft.com/office/drawing/2014/main" id="{9A837562-3428-41F9-9FA5-4596065A1FB4}"/>
              </a:ext>
            </a:extLst>
          </p:cNvPr>
          <p:cNvSpPr/>
          <p:nvPr/>
        </p:nvSpPr>
        <p:spPr>
          <a:xfrm>
            <a:off x="4250453" y="2448190"/>
            <a:ext cx="2726267" cy="2836333"/>
          </a:xfrm>
          <a:prstGeom prst="roundRect">
            <a:avLst>
              <a:gd name="adj" fmla="val 61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600" dirty="0">
                <a:solidFill>
                  <a:schemeClr val="bg1"/>
                </a:solidFill>
              </a:rPr>
              <a:t>Supervised</a:t>
            </a:r>
          </a:p>
          <a:p>
            <a:pPr algn="ctr"/>
            <a:r>
              <a:rPr lang="de-AT" sz="3600" dirty="0">
                <a:solidFill>
                  <a:schemeClr val="bg1"/>
                </a:solidFill>
              </a:rPr>
              <a:t>Learning</a:t>
            </a:r>
          </a:p>
          <a:p>
            <a:pPr algn="ctr"/>
            <a:r>
              <a:rPr lang="de-AT" sz="3600" dirty="0">
                <a:solidFill>
                  <a:schemeClr val="bg1"/>
                </a:solidFill>
              </a:rPr>
              <a:t>Algorithmus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6BC2629-8F0D-4E67-BA7A-E908840D3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933" y="3235903"/>
            <a:ext cx="1199824" cy="119982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A19A9B6-0F33-4403-8A2D-FE0E0EA7F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828" y="3298774"/>
            <a:ext cx="1074083" cy="107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56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>
            <a:extLst>
              <a:ext uri="{FF2B5EF4-FFF2-40B4-BE49-F238E27FC236}">
                <a16:creationId xmlns:a16="http://schemas.microsoft.com/office/drawing/2014/main" id="{6D9E1A5C-310D-43C8-AC7A-6F007BBD6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49781" y="2078860"/>
            <a:ext cx="2155136" cy="13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21627E7-49A0-496B-BB17-1BE74F227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Mapping Function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B5289F0-73C3-44C5-9F0D-FFD5E32C8F80}"/>
              </a:ext>
            </a:extLst>
          </p:cNvPr>
          <p:cNvSpPr txBox="1">
            <a:spLocks/>
          </p:cNvSpPr>
          <p:nvPr/>
        </p:nvSpPr>
        <p:spPr>
          <a:xfrm>
            <a:off x="7834885" y="1690688"/>
            <a:ext cx="1842704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AT" sz="3600" dirty="0"/>
              <a:t>Katze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AT" sz="3600" dirty="0"/>
              <a:t>Hund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AT" sz="3600" dirty="0"/>
              <a:t>Fisch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A40443-872A-4A1D-A19A-56270FDEFF9B}"/>
              </a:ext>
            </a:extLst>
          </p:cNvPr>
          <p:cNvSpPr/>
          <p:nvPr/>
        </p:nvSpPr>
        <p:spPr>
          <a:xfrm>
            <a:off x="4250453" y="2448190"/>
            <a:ext cx="2726267" cy="2836333"/>
          </a:xfrm>
          <a:prstGeom prst="roundRect">
            <a:avLst>
              <a:gd name="adj" fmla="val 61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600" dirty="0">
                <a:solidFill>
                  <a:schemeClr val="bg1"/>
                </a:solidFill>
              </a:rPr>
              <a:t>Supervised</a:t>
            </a:r>
          </a:p>
          <a:p>
            <a:pPr algn="ctr"/>
            <a:r>
              <a:rPr lang="de-AT" sz="3600" dirty="0">
                <a:solidFill>
                  <a:schemeClr val="bg1"/>
                </a:solidFill>
              </a:rPr>
              <a:t>Learning</a:t>
            </a:r>
          </a:p>
          <a:p>
            <a:pPr algn="ctr"/>
            <a:r>
              <a:rPr lang="de-AT" sz="3600" dirty="0">
                <a:solidFill>
                  <a:schemeClr val="bg1"/>
                </a:solidFill>
              </a:rPr>
              <a:t>Algorithmus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65E66D18-0DA5-4EBB-B2B3-E5EAD8ADA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06" y="1755813"/>
            <a:ext cx="1991801" cy="150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>
            <a:extLst>
              <a:ext uri="{FF2B5EF4-FFF2-40B4-BE49-F238E27FC236}">
                <a16:creationId xmlns:a16="http://schemas.microsoft.com/office/drawing/2014/main" id="{0A2F6750-80EE-42C6-9E1C-72D5A76E3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87" y="2683500"/>
            <a:ext cx="1077568" cy="161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B2280F76-3325-46C7-9558-9419FAFC9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59" y="3383869"/>
            <a:ext cx="2585095" cy="172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>
            <a:extLst>
              <a:ext uri="{FF2B5EF4-FFF2-40B4-BE49-F238E27FC236}">
                <a16:creationId xmlns:a16="http://schemas.microsoft.com/office/drawing/2014/main" id="{8FA9D92C-6850-4D1A-B00A-5045F3A6F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2138" y="4988134"/>
            <a:ext cx="1077568" cy="161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>
            <a:extLst>
              <a:ext uri="{FF2B5EF4-FFF2-40B4-BE49-F238E27FC236}">
                <a16:creationId xmlns:a16="http://schemas.microsoft.com/office/drawing/2014/main" id="{5B43B1D4-9A6E-414B-BBBE-72DD3F58B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525" y="5137497"/>
            <a:ext cx="2155136" cy="143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E7EC950E-794B-4F0D-B9D9-E6FA59013616}"/>
              </a:ext>
            </a:extLst>
          </p:cNvPr>
          <p:cNvSpPr txBox="1">
            <a:spLocks/>
          </p:cNvSpPr>
          <p:nvPr/>
        </p:nvSpPr>
        <p:spPr>
          <a:xfrm>
            <a:off x="6394116" y="5592866"/>
            <a:ext cx="3281415" cy="966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AT" sz="3600" dirty="0">
                <a:solidFill>
                  <a:schemeClr val="accent1"/>
                </a:solidFill>
              </a:rPr>
              <a:t>Label / Klasse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C76587-1D6B-402E-AE4B-093E6698E3A6}"/>
              </a:ext>
            </a:extLst>
          </p:cNvPr>
          <p:cNvSpPr/>
          <p:nvPr/>
        </p:nvSpPr>
        <p:spPr>
          <a:xfrm>
            <a:off x="7907868" y="2607733"/>
            <a:ext cx="1693332" cy="2468089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A782BE-9C24-47E1-8754-1886ECB1FB07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8034824" y="4988134"/>
            <a:ext cx="397002" cy="6047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16">
            <a:extLst>
              <a:ext uri="{FF2B5EF4-FFF2-40B4-BE49-F238E27FC236}">
                <a16:creationId xmlns:a16="http://schemas.microsoft.com/office/drawing/2014/main" id="{23991C01-8D0A-4E71-BD90-8664E31BCF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029" y="3235903"/>
            <a:ext cx="1199824" cy="119982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C0DB14D7-902B-44D7-A90D-DB56678126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828" y="3298774"/>
            <a:ext cx="1074083" cy="1074083"/>
          </a:xfrm>
          <a:prstGeom prst="rect">
            <a:avLst/>
          </a:prstGeom>
        </p:spPr>
      </p:pic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44A15322-2243-4740-AEE2-E242215F8E96}"/>
              </a:ext>
            </a:extLst>
          </p:cNvPr>
          <p:cNvSpPr txBox="1">
            <a:spLocks/>
          </p:cNvSpPr>
          <p:nvPr/>
        </p:nvSpPr>
        <p:spPr>
          <a:xfrm>
            <a:off x="1270000" y="6104466"/>
            <a:ext cx="2887133" cy="7535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AT" sz="4000" dirty="0">
                <a:solidFill>
                  <a:schemeClr val="accent1"/>
                </a:solidFill>
              </a:rPr>
              <a:t>Input Daten</a:t>
            </a:r>
          </a:p>
        </p:txBody>
      </p:sp>
    </p:spTree>
    <p:extLst>
      <p:ext uri="{BB962C8B-B14F-4D97-AF65-F5344CB8AC3E}">
        <p14:creationId xmlns:p14="http://schemas.microsoft.com/office/powerpoint/2010/main" val="3777298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1627E7-49A0-496B-BB17-1BE74F227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Mapping Funktion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B5289F0-73C3-44C5-9F0D-FFD5E32C8F80}"/>
              </a:ext>
            </a:extLst>
          </p:cNvPr>
          <p:cNvSpPr txBox="1">
            <a:spLocks/>
          </p:cNvSpPr>
          <p:nvPr/>
        </p:nvSpPr>
        <p:spPr>
          <a:xfrm>
            <a:off x="7399870" y="1690688"/>
            <a:ext cx="291827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AT" sz="3600" dirty="0"/>
              <a:t>Spam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AT" sz="3600" dirty="0"/>
              <a:t>kein Spam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A40443-872A-4A1D-A19A-56270FDEFF9B}"/>
              </a:ext>
            </a:extLst>
          </p:cNvPr>
          <p:cNvSpPr/>
          <p:nvPr/>
        </p:nvSpPr>
        <p:spPr>
          <a:xfrm>
            <a:off x="4250453" y="2448190"/>
            <a:ext cx="2726267" cy="2836333"/>
          </a:xfrm>
          <a:prstGeom prst="roundRect">
            <a:avLst>
              <a:gd name="adj" fmla="val 61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600" dirty="0">
                <a:solidFill>
                  <a:schemeClr val="bg1"/>
                </a:solidFill>
              </a:rPr>
              <a:t>Supervised</a:t>
            </a:r>
          </a:p>
          <a:p>
            <a:pPr algn="ctr"/>
            <a:r>
              <a:rPr lang="de-AT" sz="3600" dirty="0">
                <a:solidFill>
                  <a:schemeClr val="bg1"/>
                </a:solidFill>
              </a:rPr>
              <a:t>Learning</a:t>
            </a:r>
          </a:p>
          <a:p>
            <a:pPr algn="ctr"/>
            <a:r>
              <a:rPr lang="de-AT" sz="3600" dirty="0">
                <a:solidFill>
                  <a:schemeClr val="bg1"/>
                </a:solidFill>
              </a:rPr>
              <a:t>Algorithmus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C76587-1D6B-402E-AE4B-093E6698E3A6}"/>
              </a:ext>
            </a:extLst>
          </p:cNvPr>
          <p:cNvSpPr/>
          <p:nvPr/>
        </p:nvSpPr>
        <p:spPr>
          <a:xfrm>
            <a:off x="7357535" y="3016251"/>
            <a:ext cx="3039532" cy="1775880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A782BE-9C24-47E1-8754-1886ECB1FB07}"/>
              </a:ext>
            </a:extLst>
          </p:cNvPr>
          <p:cNvCxnSpPr>
            <a:cxnSpLocks/>
            <a:stCxn id="17" idx="0"/>
            <a:endCxn id="13" idx="4"/>
          </p:cNvCxnSpPr>
          <p:nvPr/>
        </p:nvCxnSpPr>
        <p:spPr>
          <a:xfrm flipV="1">
            <a:off x="8034824" y="4792131"/>
            <a:ext cx="842477" cy="80073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EEDDA2B8-2A7F-4689-8099-026189C2D5D2}"/>
              </a:ext>
            </a:extLst>
          </p:cNvPr>
          <p:cNvSpPr txBox="1">
            <a:spLocks/>
          </p:cNvSpPr>
          <p:nvPr/>
        </p:nvSpPr>
        <p:spPr>
          <a:xfrm>
            <a:off x="0" y="1690687"/>
            <a:ext cx="3647075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dirty="0"/>
              <a:t>Glückwunsch!</a:t>
            </a:r>
          </a:p>
          <a:p>
            <a:pPr marL="0" indent="0" algn="ctr">
              <a:buNone/>
            </a:pPr>
            <a:r>
              <a:rPr lang="de-AT" b="1" dirty="0"/>
              <a:t>Sie haben einen Preis von 1.000.000€ gewonnen</a:t>
            </a:r>
          </a:p>
          <a:p>
            <a:pPr marL="0" indent="0" algn="ctr">
              <a:buNone/>
            </a:pPr>
            <a:r>
              <a:rPr lang="de-AT" dirty="0"/>
              <a:t>Klicken Sie </a:t>
            </a:r>
            <a:r>
              <a:rPr lang="de-AT" b="1" u="sng" dirty="0"/>
              <a:t>hier</a:t>
            </a:r>
            <a:r>
              <a:rPr lang="de-AT" dirty="0"/>
              <a:t>, um einen Anspruch geltend zu machen!!!</a:t>
            </a:r>
            <a:endParaRPr lang="de-AT" b="1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978DAB0-EB95-486B-8F79-8AB948B69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691" y="3298774"/>
            <a:ext cx="1074083" cy="107408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E32FAD5-D400-478A-8407-004CA6A46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501" y="3235903"/>
            <a:ext cx="1199824" cy="1199824"/>
          </a:xfrm>
          <a:prstGeom prst="rect">
            <a:avLst/>
          </a:prstGeom>
        </p:spPr>
      </p:pic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500F3C00-2AEC-49B3-A1C3-40EDE9A99F42}"/>
              </a:ext>
            </a:extLst>
          </p:cNvPr>
          <p:cNvSpPr txBox="1">
            <a:spLocks/>
          </p:cNvSpPr>
          <p:nvPr/>
        </p:nvSpPr>
        <p:spPr>
          <a:xfrm>
            <a:off x="1270000" y="6104466"/>
            <a:ext cx="2887133" cy="7535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AT" sz="4000" dirty="0">
                <a:solidFill>
                  <a:schemeClr val="accent1"/>
                </a:solidFill>
              </a:rPr>
              <a:t>Input Daten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CAE89D2E-D4FE-40C9-8BA4-CFBFA94C9D28}"/>
              </a:ext>
            </a:extLst>
          </p:cNvPr>
          <p:cNvSpPr txBox="1">
            <a:spLocks/>
          </p:cNvSpPr>
          <p:nvPr/>
        </p:nvSpPr>
        <p:spPr>
          <a:xfrm>
            <a:off x="6394116" y="5592866"/>
            <a:ext cx="3281415" cy="966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AT" sz="3600" dirty="0">
                <a:solidFill>
                  <a:schemeClr val="accent1"/>
                </a:solidFill>
              </a:rPr>
              <a:t>Label / Klasse</a:t>
            </a:r>
          </a:p>
        </p:txBody>
      </p:sp>
    </p:spTree>
    <p:extLst>
      <p:ext uri="{BB962C8B-B14F-4D97-AF65-F5344CB8AC3E}">
        <p14:creationId xmlns:p14="http://schemas.microsoft.com/office/powerpoint/2010/main" val="1972492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1627E7-49A0-496B-BB17-1BE74F227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Mapping Funktion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70E3B7-93A7-4693-BB73-F8C92A5F5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0" y="6104466"/>
            <a:ext cx="2887133" cy="753533"/>
          </a:xfrm>
          <a:solidFill>
            <a:schemeClr val="bg1"/>
          </a:solidFill>
        </p:spPr>
        <p:txBody>
          <a:bodyPr anchor="ctr">
            <a:normAutofit fontScale="85000" lnSpcReduction="10000"/>
          </a:bodyPr>
          <a:lstStyle/>
          <a:p>
            <a:pPr marL="0" indent="0" algn="ctr">
              <a:buNone/>
            </a:pPr>
            <a:r>
              <a:rPr lang="de-AT" sz="4000" dirty="0">
                <a:solidFill>
                  <a:schemeClr val="accent1"/>
                </a:solidFill>
              </a:rPr>
              <a:t>Input Daten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A40443-872A-4A1D-A19A-56270FDEFF9B}"/>
              </a:ext>
            </a:extLst>
          </p:cNvPr>
          <p:cNvSpPr/>
          <p:nvPr/>
        </p:nvSpPr>
        <p:spPr>
          <a:xfrm>
            <a:off x="4250453" y="2448190"/>
            <a:ext cx="2726267" cy="2836333"/>
          </a:xfrm>
          <a:prstGeom prst="roundRect">
            <a:avLst>
              <a:gd name="adj" fmla="val 61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600" dirty="0">
                <a:solidFill>
                  <a:schemeClr val="bg1"/>
                </a:solidFill>
              </a:rPr>
              <a:t>Supervised</a:t>
            </a:r>
          </a:p>
          <a:p>
            <a:pPr algn="ctr"/>
            <a:r>
              <a:rPr lang="de-AT" sz="3600" dirty="0">
                <a:solidFill>
                  <a:schemeClr val="bg1"/>
                </a:solidFill>
              </a:rPr>
              <a:t>Learning</a:t>
            </a:r>
          </a:p>
          <a:p>
            <a:pPr algn="ctr"/>
            <a:r>
              <a:rPr lang="de-AT" sz="3600" dirty="0">
                <a:solidFill>
                  <a:schemeClr val="bg1"/>
                </a:solidFill>
              </a:rPr>
              <a:t>Algorithmus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E7EC950E-794B-4F0D-B9D9-E6FA59013616}"/>
              </a:ext>
            </a:extLst>
          </p:cNvPr>
          <p:cNvSpPr txBox="1">
            <a:spLocks/>
          </p:cNvSpPr>
          <p:nvPr/>
        </p:nvSpPr>
        <p:spPr>
          <a:xfrm>
            <a:off x="6976720" y="4773980"/>
            <a:ext cx="3496547" cy="966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AT" sz="3200" dirty="0">
                <a:solidFill>
                  <a:schemeClr val="accent1"/>
                </a:solidFill>
              </a:rPr>
              <a:t>Vorhergesagter Wert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9C4E2C38-A750-47A8-A820-5BB9645A1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60" y="2759555"/>
            <a:ext cx="3439931" cy="228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5993C4D2-56D1-4264-94E9-175DE8D7F112}"/>
              </a:ext>
            </a:extLst>
          </p:cNvPr>
          <p:cNvSpPr txBox="1">
            <a:spLocks/>
          </p:cNvSpPr>
          <p:nvPr/>
        </p:nvSpPr>
        <p:spPr>
          <a:xfrm>
            <a:off x="7645404" y="1690688"/>
            <a:ext cx="298666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AT" sz="4000" dirty="0"/>
              <a:t>800.000€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C8CB21E-D5C3-4CF8-8832-864F8F1BC608}"/>
              </a:ext>
            </a:extLst>
          </p:cNvPr>
          <p:cNvSpPr/>
          <p:nvPr/>
        </p:nvSpPr>
        <p:spPr>
          <a:xfrm>
            <a:off x="7662334" y="3318935"/>
            <a:ext cx="2969730" cy="1001943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2AAC363-E39A-4D46-8A27-3D24BE404153}"/>
              </a:ext>
            </a:extLst>
          </p:cNvPr>
          <p:cNvCxnSpPr>
            <a:cxnSpLocks/>
            <a:stCxn id="20" idx="0"/>
            <a:endCxn id="21" idx="4"/>
          </p:cNvCxnSpPr>
          <p:nvPr/>
        </p:nvCxnSpPr>
        <p:spPr>
          <a:xfrm flipV="1">
            <a:off x="8724994" y="4320878"/>
            <a:ext cx="422205" cy="45310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>
            <a:extLst>
              <a:ext uri="{FF2B5EF4-FFF2-40B4-BE49-F238E27FC236}">
                <a16:creationId xmlns:a16="http://schemas.microsoft.com/office/drawing/2014/main" id="{B5DF7447-F79A-4940-9ABB-72271E9B2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14" y="3299120"/>
            <a:ext cx="1074083" cy="107408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847C9F0-F466-4992-A4C1-15B9004899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467" y="3219994"/>
            <a:ext cx="1199824" cy="119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75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992B6-B9A2-4C1E-8BFD-6D3D4BF53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Supervised Learning</a:t>
            </a:r>
            <a:br>
              <a:rPr lang="de-AT" dirty="0"/>
            </a:br>
            <a:r>
              <a:rPr lang="de-AT" dirty="0"/>
              <a:t>Definitionen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7CF4A4-4AEF-462E-96DC-4DB14AB618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8124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DACDF8-5484-45AF-8E31-89D5B33B5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Definitionen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D7C865-8C1B-45CC-955E-F174808B5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52667" cy="4351338"/>
          </a:xfrm>
        </p:spPr>
        <p:txBody>
          <a:bodyPr/>
          <a:lstStyle/>
          <a:p>
            <a:pPr marL="0" indent="0">
              <a:buNone/>
            </a:pPr>
            <a:r>
              <a:rPr lang="de-AT" sz="3600" b="1" dirty="0">
                <a:solidFill>
                  <a:schemeClr val="accent1"/>
                </a:solidFill>
              </a:rPr>
              <a:t>Supervised Learning Algorithmus</a:t>
            </a:r>
          </a:p>
          <a:p>
            <a:r>
              <a:rPr lang="de-AT" dirty="0"/>
              <a:t>Schritt für Schritt Beschreibung einer Aufgabe</a:t>
            </a:r>
          </a:p>
          <a:p>
            <a:r>
              <a:rPr lang="de-AT" dirty="0"/>
              <a:t>Beschreibt </a:t>
            </a:r>
            <a:r>
              <a:rPr lang="de-AT" b="1" dirty="0">
                <a:solidFill>
                  <a:schemeClr val="accent1"/>
                </a:solidFill>
              </a:rPr>
              <a:t>wie</a:t>
            </a:r>
            <a:r>
              <a:rPr lang="de-AT" dirty="0"/>
              <a:t> der SL Prozess arbeitet und welche </a:t>
            </a:r>
            <a:r>
              <a:rPr lang="de-AT" b="1" dirty="0">
                <a:solidFill>
                  <a:schemeClr val="accent1"/>
                </a:solidFill>
              </a:rPr>
              <a:t>zusätzlichen Informationen</a:t>
            </a:r>
            <a:r>
              <a:rPr lang="de-AT" dirty="0"/>
              <a:t> (</a:t>
            </a:r>
            <a:r>
              <a:rPr lang="de-AT" b="1" dirty="0">
                <a:solidFill>
                  <a:schemeClr val="accent1"/>
                </a:solidFill>
              </a:rPr>
              <a:t>Parameter</a:t>
            </a:r>
            <a:r>
              <a:rPr lang="de-AT" dirty="0"/>
              <a:t>) er benötigt.</a:t>
            </a:r>
          </a:p>
          <a:p>
            <a:r>
              <a:rPr lang="de-AT" dirty="0"/>
              <a:t>Wie ein Kochrezept</a:t>
            </a:r>
          </a:p>
        </p:txBody>
      </p:sp>
      <p:pic>
        <p:nvPicPr>
          <p:cNvPr id="1026" name="Picture 2" descr="Checklist, Clipboard, Questionnaire, Pen, Computer">
            <a:extLst>
              <a:ext uri="{FF2B5EF4-FFF2-40B4-BE49-F238E27FC236}">
                <a16:creationId xmlns:a16="http://schemas.microsoft.com/office/drawing/2014/main" id="{4CC9C894-906B-4315-A2DF-2B1BCA8E3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336" y="3282850"/>
            <a:ext cx="3210025" cy="32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915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DACDF8-5484-45AF-8E31-89D5B33B5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Definitionen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D7C865-8C1B-45CC-955E-F174808B5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351338"/>
          </a:xfrm>
        </p:spPr>
        <p:txBody>
          <a:bodyPr/>
          <a:lstStyle/>
          <a:p>
            <a:pPr marL="0" indent="0">
              <a:buNone/>
            </a:pPr>
            <a:r>
              <a:rPr lang="de-AT" sz="3600" b="1" dirty="0">
                <a:solidFill>
                  <a:schemeClr val="accent1"/>
                </a:solidFill>
              </a:rPr>
              <a:t>Parameter</a:t>
            </a:r>
          </a:p>
          <a:p>
            <a:r>
              <a:rPr lang="de-AT" b="1" dirty="0">
                <a:solidFill>
                  <a:schemeClr val="accent1"/>
                </a:solidFill>
              </a:rPr>
              <a:t>Zusätzlich eingespeiste Informationen </a:t>
            </a:r>
            <a:r>
              <a:rPr lang="de-AT" dirty="0"/>
              <a:t>von den Programmierer*innen adaptieren den </a:t>
            </a:r>
            <a:r>
              <a:rPr lang="de-AT" b="1" dirty="0">
                <a:solidFill>
                  <a:schemeClr val="accent1"/>
                </a:solidFill>
              </a:rPr>
              <a:t>Algorithmus</a:t>
            </a:r>
          </a:p>
          <a:p>
            <a:r>
              <a:rPr lang="de-AT" dirty="0"/>
              <a:t>Wie die Zuckermenge für die Herstellung eines Kuchens, die die Süße des Ergebnisses verändert</a:t>
            </a:r>
          </a:p>
        </p:txBody>
      </p:sp>
      <p:pic>
        <p:nvPicPr>
          <p:cNvPr id="2052" name="Picture 4" descr="Post-It, Sticky Note, Note, Memo, Office, Paper">
            <a:extLst>
              <a:ext uri="{FF2B5EF4-FFF2-40B4-BE49-F238E27FC236}">
                <a16:creationId xmlns:a16="http://schemas.microsoft.com/office/drawing/2014/main" id="{E277B90F-5048-4F52-98B4-C9E8C8032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638" y="4119408"/>
            <a:ext cx="2987491" cy="295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73FF1F-306B-461B-9250-ACE6E73160A7}"/>
              </a:ext>
            </a:extLst>
          </p:cNvPr>
          <p:cNvSpPr txBox="1"/>
          <p:nvPr/>
        </p:nvSpPr>
        <p:spPr>
          <a:xfrm>
            <a:off x="6206512" y="4751315"/>
            <a:ext cx="2302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latin typeface="Poppins"/>
              </a:rPr>
              <a:t>Zucke: 500g</a:t>
            </a:r>
          </a:p>
          <a:p>
            <a:r>
              <a:rPr lang="de-AT" dirty="0">
                <a:latin typeface="Poppins"/>
              </a:rPr>
              <a:t>Durchmesser: 30cm</a:t>
            </a:r>
          </a:p>
          <a:p>
            <a:r>
              <a:rPr lang="de-AT" dirty="0" err="1">
                <a:latin typeface="Poppins"/>
              </a:rPr>
              <a:t>laktosefrei</a:t>
            </a:r>
            <a:r>
              <a:rPr lang="de-AT" dirty="0">
                <a:latin typeface="Poppins"/>
              </a:rPr>
              <a:t>: falsch</a:t>
            </a:r>
          </a:p>
        </p:txBody>
      </p:sp>
    </p:spTree>
    <p:extLst>
      <p:ext uri="{BB962C8B-B14F-4D97-AF65-F5344CB8AC3E}">
        <p14:creationId xmlns:p14="http://schemas.microsoft.com/office/powerpoint/2010/main" val="3572982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DACDF8-5484-45AF-8E31-89D5B33B5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Definitionen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D7C865-8C1B-45CC-955E-F174808B5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1297"/>
            <a:ext cx="1019386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AT" sz="3600" b="1" dirty="0">
                <a:solidFill>
                  <a:schemeClr val="accent1"/>
                </a:solidFill>
              </a:rPr>
              <a:t>Supervised Learning Model</a:t>
            </a:r>
          </a:p>
          <a:p>
            <a:r>
              <a:rPr lang="de-AT" b="1" dirty="0">
                <a:solidFill>
                  <a:schemeClr val="accent1"/>
                </a:solidFill>
              </a:rPr>
              <a:t>Speichert Informationen </a:t>
            </a:r>
            <a:r>
              <a:rPr lang="de-AT" dirty="0"/>
              <a:t>wie weitere Parameter</a:t>
            </a:r>
          </a:p>
          <a:p>
            <a:r>
              <a:rPr lang="de-AT" dirty="0"/>
              <a:t>Wird während eines automatisierten </a:t>
            </a:r>
            <a:r>
              <a:rPr lang="de-AT" b="1" dirty="0">
                <a:solidFill>
                  <a:schemeClr val="accent1"/>
                </a:solidFill>
              </a:rPr>
              <a:t>Trainingsprozesses</a:t>
            </a:r>
            <a:r>
              <a:rPr lang="de-AT" dirty="0"/>
              <a:t> verändert, um das Ergebnis zu optimieren</a:t>
            </a:r>
          </a:p>
          <a:p>
            <a:r>
              <a:rPr lang="de-AT" dirty="0"/>
              <a:t>Wie die Mengen verschiedener Zutaten, die geändert werden können, um ein besseres Rezept zu erstellen (aber automatisch aktualisiert, anstatt manuell vom Koch geändert zu werden)</a:t>
            </a:r>
          </a:p>
        </p:txBody>
      </p:sp>
      <p:pic>
        <p:nvPicPr>
          <p:cNvPr id="3074" name="Picture 2" descr="Post-It, Sticky Note, Note, Memo, Office, Paper">
            <a:extLst>
              <a:ext uri="{FF2B5EF4-FFF2-40B4-BE49-F238E27FC236}">
                <a16:creationId xmlns:a16="http://schemas.microsoft.com/office/drawing/2014/main" id="{0E86F6D8-A579-4B91-AC38-17ACF85A6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054" y="5181076"/>
            <a:ext cx="2529745" cy="19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502A60-09E1-4E53-A380-8E3461600934}"/>
              </a:ext>
            </a:extLst>
          </p:cNvPr>
          <p:cNvSpPr txBox="1"/>
          <p:nvPr/>
        </p:nvSpPr>
        <p:spPr>
          <a:xfrm>
            <a:off x="6854524" y="5456676"/>
            <a:ext cx="21286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latin typeface="Poppins"/>
              </a:rPr>
              <a:t>Eier: 4</a:t>
            </a:r>
          </a:p>
          <a:p>
            <a:r>
              <a:rPr lang="de-AT" sz="1400" dirty="0">
                <a:latin typeface="Poppins"/>
              </a:rPr>
              <a:t>Milch: 1.2l</a:t>
            </a:r>
          </a:p>
          <a:p>
            <a:r>
              <a:rPr lang="de-AT" sz="1400" dirty="0">
                <a:latin typeface="Poppins"/>
              </a:rPr>
              <a:t>Temperatur: 167.42°</a:t>
            </a:r>
          </a:p>
          <a:p>
            <a:r>
              <a:rPr lang="de-AT" sz="1400" dirty="0">
                <a:latin typeface="Poppins"/>
              </a:rPr>
              <a:t>Backdauer: 38min</a:t>
            </a:r>
          </a:p>
          <a:p>
            <a:r>
              <a:rPr lang="de-AT" sz="1400" dirty="0">
                <a:latin typeface="Poppins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502122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5">
            <a:extLst>
              <a:ext uri="{FF2B5EF4-FFF2-40B4-BE49-F238E27FC236}">
                <a16:creationId xmlns:a16="http://schemas.microsoft.com/office/drawing/2014/main" id="{33E8B624-99C0-4792-A6B5-4BBEC81BC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3614" y="4905978"/>
            <a:ext cx="437084" cy="65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8DACDF8-5484-45AF-8E31-89D5B33B5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Definitionen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D7C865-8C1B-45CC-955E-F174808B5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0807"/>
            <a:ext cx="1051559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3600" b="1" dirty="0">
                <a:solidFill>
                  <a:schemeClr val="accent1"/>
                </a:solidFill>
              </a:rPr>
              <a:t>Beschriftete Daten (</a:t>
            </a:r>
            <a:r>
              <a:rPr lang="de-AT" sz="3600" b="1" dirty="0" err="1">
                <a:solidFill>
                  <a:schemeClr val="accent1"/>
                </a:solidFill>
              </a:rPr>
              <a:t>Labelled</a:t>
            </a:r>
            <a:r>
              <a:rPr lang="de-AT" sz="3600" b="1" dirty="0">
                <a:solidFill>
                  <a:schemeClr val="accent1"/>
                </a:solidFill>
              </a:rPr>
              <a:t> Data)</a:t>
            </a:r>
          </a:p>
          <a:p>
            <a:r>
              <a:rPr lang="de-AT" b="1" dirty="0">
                <a:solidFill>
                  <a:schemeClr val="accent1"/>
                </a:solidFill>
              </a:rPr>
              <a:t>Datensatz, </a:t>
            </a:r>
            <a:r>
              <a:rPr lang="de-AT" dirty="0"/>
              <a:t>der Eingabedaten sowie die korrekte Ausgabe enthält</a:t>
            </a:r>
          </a:p>
          <a:p>
            <a:pPr lvl="1"/>
            <a:r>
              <a:rPr lang="de-AT" dirty="0"/>
              <a:t>Z.B. viele Bilder mit entsprechenden Labels wie Katze und Hund</a:t>
            </a:r>
          </a:p>
          <a:p>
            <a:pPr lvl="1"/>
            <a:r>
              <a:rPr lang="de-AT" dirty="0"/>
              <a:t>Im Allgemeinen in zwei Gruppen aufgeteilt, die </a:t>
            </a:r>
            <a:r>
              <a:rPr lang="de-AT" b="1" dirty="0">
                <a:solidFill>
                  <a:schemeClr val="accent1"/>
                </a:solidFill>
              </a:rPr>
              <a:t>Trainingsdaten</a:t>
            </a:r>
            <a:r>
              <a:rPr lang="de-AT" dirty="0"/>
              <a:t> und die </a:t>
            </a:r>
            <a:r>
              <a:rPr lang="de-AT" b="1" dirty="0">
                <a:solidFill>
                  <a:schemeClr val="accent1"/>
                </a:solidFill>
              </a:rPr>
              <a:t>Testdaten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0850E635-9860-4D15-9FD1-39909E0B1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49684" y="4941939"/>
            <a:ext cx="874168" cy="53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457DBC4-9CCB-47E4-A040-2DE196F52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47" y="4258720"/>
            <a:ext cx="807916" cy="61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32CD280C-4AA3-497C-A37A-7F2885B90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02" y="4521567"/>
            <a:ext cx="437084" cy="65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12D95BAC-F648-4484-9BAD-EDB6B81A6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16" y="5244661"/>
            <a:ext cx="1048568" cy="69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B3DB85E6-BA0B-4E6B-8377-A55A0B86D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59879" y="5556527"/>
            <a:ext cx="437084" cy="65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7767D6A4-344E-4B44-95CF-376A8F7BD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912" y="6107491"/>
            <a:ext cx="874168" cy="58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AB1AE7-F236-4A07-9DA5-B2E2B60FFDBF}"/>
              </a:ext>
            </a:extLst>
          </p:cNvPr>
          <p:cNvSpPr txBox="1"/>
          <p:nvPr/>
        </p:nvSpPr>
        <p:spPr>
          <a:xfrm>
            <a:off x="639119" y="4882474"/>
            <a:ext cx="692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ighlight>
                  <a:srgbClr val="C0C0C0"/>
                </a:highlight>
                <a:latin typeface="Poppins"/>
              </a:rPr>
              <a:t>Katze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F14D89-BF10-4886-B115-3B93E195C5AA}"/>
              </a:ext>
            </a:extLst>
          </p:cNvPr>
          <p:cNvSpPr txBox="1"/>
          <p:nvPr/>
        </p:nvSpPr>
        <p:spPr>
          <a:xfrm>
            <a:off x="1395367" y="5189021"/>
            <a:ext cx="723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ighlight>
                  <a:srgbClr val="C0C0C0"/>
                </a:highlight>
                <a:latin typeface="Poppins"/>
              </a:rPr>
              <a:t>Katze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D4B025-6052-48D6-AB3F-F40DD07EE0F8}"/>
              </a:ext>
            </a:extLst>
          </p:cNvPr>
          <p:cNvSpPr txBox="1"/>
          <p:nvPr/>
        </p:nvSpPr>
        <p:spPr>
          <a:xfrm>
            <a:off x="1492080" y="5932018"/>
            <a:ext cx="814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ighlight>
                  <a:srgbClr val="C0C0C0"/>
                </a:highlight>
                <a:latin typeface="Poppins"/>
              </a:rPr>
              <a:t>Katze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BEDE30-3031-4E6F-B991-A70AAF2FE782}"/>
              </a:ext>
            </a:extLst>
          </p:cNvPr>
          <p:cNvSpPr txBox="1"/>
          <p:nvPr/>
        </p:nvSpPr>
        <p:spPr>
          <a:xfrm>
            <a:off x="542944" y="6413649"/>
            <a:ext cx="819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ighlight>
                  <a:srgbClr val="C0C0C0"/>
                </a:highlight>
                <a:latin typeface="Poppins"/>
              </a:rPr>
              <a:t>Hund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8C3943-C1A2-479F-9BE1-B06BDC30F108}"/>
              </a:ext>
            </a:extLst>
          </p:cNvPr>
          <p:cNvSpPr txBox="1"/>
          <p:nvPr/>
        </p:nvSpPr>
        <p:spPr>
          <a:xfrm>
            <a:off x="236655" y="5667785"/>
            <a:ext cx="762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ighlight>
                  <a:srgbClr val="C0C0C0"/>
                </a:highlight>
                <a:latin typeface="Poppins"/>
              </a:rPr>
              <a:t>Hund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126C3D-3604-4C13-855C-19759B8B38DC}"/>
              </a:ext>
            </a:extLst>
          </p:cNvPr>
          <p:cNvSpPr txBox="1"/>
          <p:nvPr/>
        </p:nvSpPr>
        <p:spPr>
          <a:xfrm>
            <a:off x="1119415" y="4577604"/>
            <a:ext cx="682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ighlight>
                  <a:srgbClr val="C0C0C0"/>
                </a:highlight>
                <a:latin typeface="Poppins"/>
              </a:rPr>
              <a:t>Hund</a:t>
            </a:r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id="{E2BDEFEB-D70F-4B85-AFD2-560989EDB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66233" y="5342617"/>
            <a:ext cx="874168" cy="53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DE6C2832-7755-4C62-AF61-2A89A64A1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111" y="4598663"/>
            <a:ext cx="807916" cy="61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F02ED1BA-54F0-40F3-BA17-960EBF7FD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666" y="4861510"/>
            <a:ext cx="437084" cy="65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1D18227-16BD-4A47-BEE4-D8A5D3AAC89B}"/>
              </a:ext>
            </a:extLst>
          </p:cNvPr>
          <p:cNvSpPr txBox="1"/>
          <p:nvPr/>
        </p:nvSpPr>
        <p:spPr>
          <a:xfrm>
            <a:off x="3802183" y="5222417"/>
            <a:ext cx="703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ighlight>
                  <a:srgbClr val="C0C0C0"/>
                </a:highlight>
                <a:latin typeface="Poppins"/>
              </a:rPr>
              <a:t>Katze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484DB8-BCE7-4E65-8BD5-17CB75D9156A}"/>
              </a:ext>
            </a:extLst>
          </p:cNvPr>
          <p:cNvSpPr txBox="1"/>
          <p:nvPr/>
        </p:nvSpPr>
        <p:spPr>
          <a:xfrm>
            <a:off x="4311916" y="5589699"/>
            <a:ext cx="703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ighlight>
                  <a:srgbClr val="C0C0C0"/>
                </a:highlight>
                <a:latin typeface="Poppins"/>
              </a:rPr>
              <a:t>Katze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4174DB-29F1-46EA-9235-A095810E3CE8}"/>
              </a:ext>
            </a:extLst>
          </p:cNvPr>
          <p:cNvSpPr txBox="1"/>
          <p:nvPr/>
        </p:nvSpPr>
        <p:spPr>
          <a:xfrm>
            <a:off x="4282479" y="4917547"/>
            <a:ext cx="787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ighlight>
                  <a:srgbClr val="C0C0C0"/>
                </a:highlight>
                <a:latin typeface="Poppins"/>
              </a:rPr>
              <a:t>Hund</a:t>
            </a:r>
          </a:p>
        </p:txBody>
      </p:sp>
      <p:pic>
        <p:nvPicPr>
          <p:cNvPr id="24" name="Picture 4">
            <a:extLst>
              <a:ext uri="{FF2B5EF4-FFF2-40B4-BE49-F238E27FC236}">
                <a16:creationId xmlns:a16="http://schemas.microsoft.com/office/drawing/2014/main" id="{692F686D-5C56-4AE0-AC4E-A3813B838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133" y="4593346"/>
            <a:ext cx="1048568" cy="69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841401F6-453A-4E59-ADEE-75A72B028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55129" y="5456176"/>
            <a:ext cx="874168" cy="58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96D4FC3-F9E6-44CD-843B-B797483BC522}"/>
              </a:ext>
            </a:extLst>
          </p:cNvPr>
          <p:cNvSpPr txBox="1"/>
          <p:nvPr/>
        </p:nvSpPr>
        <p:spPr>
          <a:xfrm>
            <a:off x="7529297" y="5280703"/>
            <a:ext cx="703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ighlight>
                  <a:srgbClr val="C0C0C0"/>
                </a:highlight>
                <a:latin typeface="Poppins"/>
              </a:rPr>
              <a:t>Katze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206B34-E75A-4CE0-8AB9-D18DA5CFBB23}"/>
              </a:ext>
            </a:extLst>
          </p:cNvPr>
          <p:cNvSpPr txBox="1"/>
          <p:nvPr/>
        </p:nvSpPr>
        <p:spPr>
          <a:xfrm>
            <a:off x="6580160" y="5762334"/>
            <a:ext cx="874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ighlight>
                  <a:srgbClr val="C0C0C0"/>
                </a:highlight>
                <a:latin typeface="Poppins"/>
              </a:rPr>
              <a:t>Hund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98CADD-CF28-4A1E-876E-E9114A44C5BA}"/>
              </a:ext>
            </a:extLst>
          </p:cNvPr>
          <p:cNvSpPr txBox="1"/>
          <p:nvPr/>
        </p:nvSpPr>
        <p:spPr>
          <a:xfrm>
            <a:off x="6273872" y="5016470"/>
            <a:ext cx="676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ighlight>
                  <a:srgbClr val="C0C0C0"/>
                </a:highlight>
                <a:latin typeface="Poppins"/>
              </a:rPr>
              <a:t>Hund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E188C2A-1B00-4BBE-B4ED-075E395FF83C}"/>
              </a:ext>
            </a:extLst>
          </p:cNvPr>
          <p:cNvSpPr txBox="1"/>
          <p:nvPr/>
        </p:nvSpPr>
        <p:spPr>
          <a:xfrm>
            <a:off x="3505200" y="6107491"/>
            <a:ext cx="2201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>
                <a:solidFill>
                  <a:schemeClr val="accent1"/>
                </a:solidFill>
                <a:latin typeface="Poppins"/>
              </a:rPr>
              <a:t>Trainingsdaten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3BC3A7-8339-42C6-985C-184ED4743E5D}"/>
              </a:ext>
            </a:extLst>
          </p:cNvPr>
          <p:cNvSpPr txBox="1"/>
          <p:nvPr/>
        </p:nvSpPr>
        <p:spPr>
          <a:xfrm>
            <a:off x="6351133" y="6107491"/>
            <a:ext cx="1591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>
                <a:solidFill>
                  <a:schemeClr val="accent1"/>
                </a:solidFill>
                <a:latin typeface="Poppins"/>
              </a:rPr>
              <a:t>Testdaten</a:t>
            </a: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4B53444B-5CF4-4385-A671-57F8448E0C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717" y="4857935"/>
            <a:ext cx="1074083" cy="107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1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992B6-B9A2-4C1E-8BFD-6D3D4BF53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Supervised Learning</a:t>
            </a:r>
            <a:br>
              <a:rPr lang="de-AT" dirty="0"/>
            </a:br>
            <a:r>
              <a:rPr lang="de-AT" dirty="0"/>
              <a:t>Training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7CF4A4-4AEF-462E-96DC-4DB14AB618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62541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4CDE26-5378-445C-9CD5-32A8CEBB2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Supervised Learning</a:t>
            </a:r>
            <a:br>
              <a:rPr lang="de-AT" dirty="0"/>
            </a:br>
            <a:r>
              <a:rPr lang="de-AT" dirty="0"/>
              <a:t>Beispiele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8B8C7-DC60-426D-ACEA-FC3FF36D7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07123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CE77BA-E4E4-4B34-B331-4AAED59F0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Training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4747DB-7BFF-44CF-947A-11D16392C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942" y="1825625"/>
            <a:ext cx="1014306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2400" b="1" dirty="0">
                <a:solidFill>
                  <a:schemeClr val="accent1"/>
                </a:solidFill>
              </a:rPr>
              <a:t>Training</a:t>
            </a:r>
            <a:r>
              <a:rPr lang="de-AT" sz="2400" dirty="0"/>
              <a:t> ist der Prozess, </a:t>
            </a:r>
            <a:r>
              <a:rPr lang="de-AT" sz="2400" b="1" dirty="0">
                <a:solidFill>
                  <a:schemeClr val="accent1"/>
                </a:solidFill>
              </a:rPr>
              <a:t>einem Modell beizubringen, </a:t>
            </a:r>
            <a:r>
              <a:rPr lang="de-AT" sz="2400" dirty="0"/>
              <a:t>was die korrekte Antwort (Label) ist.</a:t>
            </a:r>
            <a:endParaRPr lang="de-AT" sz="2400" b="1" dirty="0">
              <a:solidFill>
                <a:schemeClr val="accent1"/>
              </a:solidFill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9BB526B-71A1-4E6F-89DD-104326709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028" y="2618303"/>
            <a:ext cx="4257296" cy="403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91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CE77BA-E4E4-4B34-B331-4AAED59F0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Training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4747DB-7BFF-44CF-947A-11D16392C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941" y="1825625"/>
            <a:ext cx="11125192" cy="4351338"/>
          </a:xfrm>
        </p:spPr>
        <p:txBody>
          <a:bodyPr>
            <a:no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AT" sz="2400" dirty="0"/>
              <a:t>Sammle </a:t>
            </a:r>
            <a:r>
              <a:rPr lang="de-AT" sz="2400" b="1" dirty="0" err="1">
                <a:solidFill>
                  <a:schemeClr val="accent1"/>
                </a:solidFill>
              </a:rPr>
              <a:t>labelled</a:t>
            </a:r>
            <a:r>
              <a:rPr lang="de-AT" sz="2400" b="1" dirty="0">
                <a:solidFill>
                  <a:schemeClr val="accent1"/>
                </a:solidFill>
              </a:rPr>
              <a:t> </a:t>
            </a:r>
            <a:r>
              <a:rPr lang="de-AT" sz="2400" b="1" dirty="0" err="1">
                <a:solidFill>
                  <a:schemeClr val="accent1"/>
                </a:solidFill>
              </a:rPr>
              <a:t>data</a:t>
            </a:r>
            <a:r>
              <a:rPr lang="de-AT" sz="2400" b="1" dirty="0">
                <a:solidFill>
                  <a:schemeClr val="accent1"/>
                </a:solidFill>
              </a:rPr>
              <a:t> </a:t>
            </a:r>
            <a:r>
              <a:rPr lang="de-AT" sz="2400" dirty="0"/>
              <a:t>und teile sie in </a:t>
            </a:r>
            <a:r>
              <a:rPr lang="de-AT" sz="2400" b="1" dirty="0">
                <a:solidFill>
                  <a:schemeClr val="accent1"/>
                </a:solidFill>
              </a:rPr>
              <a:t>Trainingsdaten</a:t>
            </a:r>
            <a:r>
              <a:rPr lang="de-AT" sz="2400" dirty="0"/>
              <a:t> und </a:t>
            </a:r>
            <a:r>
              <a:rPr lang="de-AT" sz="2400" b="1" dirty="0">
                <a:solidFill>
                  <a:schemeClr val="accent1"/>
                </a:solidFill>
              </a:rPr>
              <a:t>Testdaten </a:t>
            </a:r>
            <a:r>
              <a:rPr lang="de-AT" sz="2400" dirty="0"/>
              <a:t>auf.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33AE06C-9D0D-4A0A-AD30-5EFFE397C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718" y="2646320"/>
            <a:ext cx="1046268" cy="79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BFA0DC3-9D5C-4E2E-A3CF-CF67EE6AB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916" y="2616197"/>
            <a:ext cx="581025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5DA752-BCFF-435B-8A55-FE1099BBDAF3}"/>
              </a:ext>
            </a:extLst>
          </p:cNvPr>
          <p:cNvSpPr txBox="1"/>
          <p:nvPr/>
        </p:nvSpPr>
        <p:spPr>
          <a:xfrm>
            <a:off x="1106694" y="3218323"/>
            <a:ext cx="795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ighlight>
                  <a:srgbClr val="C0C0C0"/>
                </a:highlight>
                <a:latin typeface="Poppins"/>
              </a:rPr>
              <a:t>Katze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28AF7F-8EB5-4529-A56A-92D0C1B0127B}"/>
              </a:ext>
            </a:extLst>
          </p:cNvPr>
          <p:cNvSpPr txBox="1"/>
          <p:nvPr/>
        </p:nvSpPr>
        <p:spPr>
          <a:xfrm>
            <a:off x="1842127" y="3159922"/>
            <a:ext cx="917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ighlight>
                  <a:srgbClr val="C0C0C0"/>
                </a:highlight>
                <a:latin typeface="Poppins"/>
              </a:rPr>
              <a:t>Hund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F5668CE-DD76-41BF-8317-03A99427A066}"/>
              </a:ext>
            </a:extLst>
          </p:cNvPr>
          <p:cNvSpPr txBox="1"/>
          <p:nvPr/>
        </p:nvSpPr>
        <p:spPr>
          <a:xfrm>
            <a:off x="3093411" y="3500793"/>
            <a:ext cx="2201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>
                <a:solidFill>
                  <a:schemeClr val="accent1"/>
                </a:solidFill>
                <a:latin typeface="Poppins"/>
              </a:rPr>
              <a:t>Trainingsdaten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F96B63-CF9A-4761-9CAA-C2EE6F02C701}"/>
              </a:ext>
            </a:extLst>
          </p:cNvPr>
          <p:cNvSpPr txBox="1"/>
          <p:nvPr/>
        </p:nvSpPr>
        <p:spPr>
          <a:xfrm>
            <a:off x="5598625" y="3507149"/>
            <a:ext cx="1591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>
                <a:solidFill>
                  <a:schemeClr val="accent1"/>
                </a:solidFill>
                <a:latin typeface="Poppins"/>
              </a:rPr>
              <a:t>Testdaten</a:t>
            </a: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1385EC16-E621-4E32-81F3-28CA0F30FD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461" y="2803605"/>
            <a:ext cx="787796" cy="787796"/>
          </a:xfrm>
          <a:prstGeom prst="rect">
            <a:avLst/>
          </a:prstGeom>
        </p:spPr>
      </p:pic>
      <p:pic>
        <p:nvPicPr>
          <p:cNvPr id="33" name="Picture 3">
            <a:extLst>
              <a:ext uri="{FF2B5EF4-FFF2-40B4-BE49-F238E27FC236}">
                <a16:creationId xmlns:a16="http://schemas.microsoft.com/office/drawing/2014/main" id="{E4B6CE13-0D60-49BA-8640-060FC1BC2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027" y="2651919"/>
            <a:ext cx="581025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B28F544-1D71-4544-A1B3-532573D395CE}"/>
              </a:ext>
            </a:extLst>
          </p:cNvPr>
          <p:cNvSpPr txBox="1"/>
          <p:nvPr/>
        </p:nvSpPr>
        <p:spPr>
          <a:xfrm>
            <a:off x="3895806" y="3254045"/>
            <a:ext cx="787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ighlight>
                  <a:srgbClr val="C0C0C0"/>
                </a:highlight>
                <a:latin typeface="Poppins"/>
              </a:rPr>
              <a:t>Katze</a:t>
            </a: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9B04F3FF-4810-4CFA-905C-165B452DC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000" y="2694774"/>
            <a:ext cx="1046268" cy="79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D535459-45A2-4B56-90A6-D1798A68948D}"/>
              </a:ext>
            </a:extLst>
          </p:cNvPr>
          <p:cNvSpPr txBox="1"/>
          <p:nvPr/>
        </p:nvSpPr>
        <p:spPr>
          <a:xfrm>
            <a:off x="5787409" y="3208376"/>
            <a:ext cx="787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highlight>
                  <a:srgbClr val="C0C0C0"/>
                </a:highlight>
                <a:latin typeface="Poppins"/>
              </a:rPr>
              <a:t>Hund</a:t>
            </a:r>
          </a:p>
        </p:txBody>
      </p:sp>
    </p:spTree>
    <p:extLst>
      <p:ext uri="{BB962C8B-B14F-4D97-AF65-F5344CB8AC3E}">
        <p14:creationId xmlns:p14="http://schemas.microsoft.com/office/powerpoint/2010/main" val="3905612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CE77BA-E4E4-4B34-B331-4AAED59F0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Training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4747DB-7BFF-44CF-947A-11D16392C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941" y="1825625"/>
            <a:ext cx="11125192" cy="4351338"/>
          </a:xfrm>
        </p:spPr>
        <p:txBody>
          <a:bodyPr>
            <a:no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AT" sz="2400" dirty="0">
                <a:solidFill>
                  <a:schemeClr val="bg1">
                    <a:lumMod val="50000"/>
                  </a:schemeClr>
                </a:solidFill>
              </a:rPr>
              <a:t>Sammle </a:t>
            </a:r>
            <a:r>
              <a:rPr lang="de-AT" sz="2400" b="1" dirty="0" err="1">
                <a:solidFill>
                  <a:schemeClr val="bg1">
                    <a:lumMod val="50000"/>
                  </a:schemeClr>
                </a:solidFill>
              </a:rPr>
              <a:t>labelled</a:t>
            </a:r>
            <a:r>
              <a:rPr lang="de-AT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AT" sz="2400" b="1" dirty="0" err="1">
                <a:solidFill>
                  <a:schemeClr val="bg1">
                    <a:lumMod val="50000"/>
                  </a:schemeClr>
                </a:solidFill>
              </a:rPr>
              <a:t>data</a:t>
            </a:r>
            <a:r>
              <a:rPr lang="de-AT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AT" sz="2400" dirty="0">
                <a:solidFill>
                  <a:schemeClr val="bg1">
                    <a:lumMod val="50000"/>
                  </a:schemeClr>
                </a:solidFill>
              </a:rPr>
              <a:t>und teile sie in </a:t>
            </a:r>
            <a:r>
              <a:rPr lang="de-AT" sz="2400" b="1" dirty="0">
                <a:solidFill>
                  <a:schemeClr val="bg1">
                    <a:lumMod val="50000"/>
                  </a:schemeClr>
                </a:solidFill>
              </a:rPr>
              <a:t>Trainingsdaten</a:t>
            </a:r>
            <a:r>
              <a:rPr lang="de-AT" sz="2400" dirty="0">
                <a:solidFill>
                  <a:schemeClr val="bg1">
                    <a:lumMod val="50000"/>
                  </a:schemeClr>
                </a:solidFill>
              </a:rPr>
              <a:t> und </a:t>
            </a:r>
            <a:r>
              <a:rPr lang="de-AT" sz="2400" b="1" dirty="0">
                <a:solidFill>
                  <a:schemeClr val="bg1">
                    <a:lumMod val="50000"/>
                  </a:schemeClr>
                </a:solidFill>
              </a:rPr>
              <a:t>Testdaten </a:t>
            </a:r>
            <a:r>
              <a:rPr lang="de-AT" sz="2400" dirty="0">
                <a:solidFill>
                  <a:schemeClr val="bg1">
                    <a:lumMod val="50000"/>
                  </a:schemeClr>
                </a:solidFill>
              </a:rPr>
              <a:t>auf.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AT" sz="2400" dirty="0"/>
              <a:t>Wähle </a:t>
            </a:r>
            <a:r>
              <a:rPr lang="de-AT" sz="2400" b="1" dirty="0">
                <a:solidFill>
                  <a:schemeClr val="accent1"/>
                </a:solidFill>
              </a:rPr>
              <a:t>Parameter</a:t>
            </a:r>
            <a:r>
              <a:rPr lang="de-AT" sz="2400" dirty="0"/>
              <a:t> aus und starte das </a:t>
            </a:r>
            <a:r>
              <a:rPr lang="de-AT" sz="2400" b="1" dirty="0">
                <a:solidFill>
                  <a:schemeClr val="accent1"/>
                </a:solidFill>
              </a:rPr>
              <a:t>Modell</a:t>
            </a:r>
            <a:r>
              <a:rPr lang="de-AT" sz="2400" dirty="0"/>
              <a:t> mit zufälligen Werten.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E2B3E07-BEEA-42CA-8067-605412CE548E}"/>
              </a:ext>
            </a:extLst>
          </p:cNvPr>
          <p:cNvSpPr/>
          <p:nvPr/>
        </p:nvSpPr>
        <p:spPr>
          <a:xfrm>
            <a:off x="1868403" y="3700993"/>
            <a:ext cx="1566146" cy="1586970"/>
          </a:xfrm>
          <a:prstGeom prst="roundRect">
            <a:avLst>
              <a:gd name="adj" fmla="val 61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600" dirty="0">
                <a:solidFill>
                  <a:schemeClr val="bg1"/>
                </a:solidFill>
              </a:rPr>
              <a:t>Modell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A8D63E2C-3E34-4FFD-BFFE-81586F3F5B02}"/>
              </a:ext>
            </a:extLst>
          </p:cNvPr>
          <p:cNvSpPr/>
          <p:nvPr/>
        </p:nvSpPr>
        <p:spPr>
          <a:xfrm>
            <a:off x="3793253" y="3901022"/>
            <a:ext cx="2573679" cy="1186391"/>
          </a:xfrm>
          <a:prstGeom prst="wedgeRoundRectCallout">
            <a:avLst>
              <a:gd name="adj1" fmla="val 37724"/>
              <a:gd name="adj2" fmla="val 796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Du </a:t>
            </a:r>
            <a:r>
              <a:rPr lang="en-GB" dirty="0" err="1"/>
              <a:t>wirst</a:t>
            </a:r>
            <a:r>
              <a:rPr lang="en-GB" dirty="0"/>
              <a:t> den </a:t>
            </a:r>
            <a:r>
              <a:rPr lang="en-GB" dirty="0" err="1"/>
              <a:t>Unterschied</a:t>
            </a:r>
            <a:r>
              <a:rPr lang="en-GB" dirty="0"/>
              <a:t> </a:t>
            </a:r>
            <a:r>
              <a:rPr lang="en-GB" dirty="0" err="1"/>
              <a:t>zwischen</a:t>
            </a:r>
            <a:r>
              <a:rPr lang="en-GB" dirty="0"/>
              <a:t> </a:t>
            </a:r>
            <a:r>
              <a:rPr lang="en-GB" dirty="0" err="1"/>
              <a:t>Bildern</a:t>
            </a:r>
            <a:r>
              <a:rPr lang="en-GB" dirty="0"/>
              <a:t> von </a:t>
            </a:r>
            <a:r>
              <a:rPr lang="en-GB" dirty="0" err="1"/>
              <a:t>Katzen</a:t>
            </a:r>
            <a:r>
              <a:rPr lang="en-GB" dirty="0"/>
              <a:t> und </a:t>
            </a:r>
            <a:r>
              <a:rPr lang="en-GB" dirty="0" err="1"/>
              <a:t>Hunden</a:t>
            </a:r>
            <a:r>
              <a:rPr lang="en-GB" dirty="0"/>
              <a:t> </a:t>
            </a:r>
            <a:r>
              <a:rPr lang="en-GB" dirty="0" err="1"/>
              <a:t>erkennen</a:t>
            </a:r>
            <a:r>
              <a:rPr lang="en-GB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5A9EC-9040-4A5E-8B35-F0F0827C30AF}"/>
              </a:ext>
            </a:extLst>
          </p:cNvPr>
          <p:cNvSpPr txBox="1"/>
          <p:nvPr/>
        </p:nvSpPr>
        <p:spPr>
          <a:xfrm>
            <a:off x="2032000" y="3862918"/>
            <a:ext cx="414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42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C663E6-D732-4B52-AE39-8C3BE07B2301}"/>
              </a:ext>
            </a:extLst>
          </p:cNvPr>
          <p:cNvSpPr txBox="1"/>
          <p:nvPr/>
        </p:nvSpPr>
        <p:spPr>
          <a:xfrm>
            <a:off x="2446867" y="3693641"/>
            <a:ext cx="55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1.7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922D66-04C1-4364-BF8D-D19021E738B6}"/>
              </a:ext>
            </a:extLst>
          </p:cNvPr>
          <p:cNvSpPr txBox="1"/>
          <p:nvPr/>
        </p:nvSpPr>
        <p:spPr>
          <a:xfrm>
            <a:off x="2775701" y="3913831"/>
            <a:ext cx="55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5%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777E75-A8C8-47BA-98E1-5C6BAA02831A}"/>
              </a:ext>
            </a:extLst>
          </p:cNvPr>
          <p:cNvSpPr txBox="1"/>
          <p:nvPr/>
        </p:nvSpPr>
        <p:spPr>
          <a:xfrm>
            <a:off x="2092676" y="4887384"/>
            <a:ext cx="55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0³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72847A-FEC8-457E-9E3F-3D6BCCE4A02A}"/>
              </a:ext>
            </a:extLst>
          </p:cNvPr>
          <p:cNvSpPr txBox="1"/>
          <p:nvPr/>
        </p:nvSpPr>
        <p:spPr>
          <a:xfrm>
            <a:off x="2726267" y="4816250"/>
            <a:ext cx="55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81499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CE77BA-E4E4-4B34-B331-4AAED59F0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Training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4747DB-7BFF-44CF-947A-11D16392C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941" y="1825625"/>
            <a:ext cx="11125192" cy="4351338"/>
          </a:xfrm>
        </p:spPr>
        <p:txBody>
          <a:bodyPr>
            <a:no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AT" sz="2400" dirty="0">
                <a:solidFill>
                  <a:schemeClr val="bg1">
                    <a:lumMod val="50000"/>
                  </a:schemeClr>
                </a:solidFill>
              </a:rPr>
              <a:t>Sammle </a:t>
            </a:r>
            <a:r>
              <a:rPr lang="de-AT" sz="2400" b="1" dirty="0" err="1">
                <a:solidFill>
                  <a:schemeClr val="bg1">
                    <a:lumMod val="50000"/>
                  </a:schemeClr>
                </a:solidFill>
              </a:rPr>
              <a:t>labelled</a:t>
            </a:r>
            <a:r>
              <a:rPr lang="de-AT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AT" sz="2400" b="1" dirty="0" err="1">
                <a:solidFill>
                  <a:schemeClr val="bg1">
                    <a:lumMod val="50000"/>
                  </a:schemeClr>
                </a:solidFill>
              </a:rPr>
              <a:t>data</a:t>
            </a:r>
            <a:r>
              <a:rPr lang="de-AT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AT" sz="2400" dirty="0">
                <a:solidFill>
                  <a:schemeClr val="bg1">
                    <a:lumMod val="50000"/>
                  </a:schemeClr>
                </a:solidFill>
              </a:rPr>
              <a:t>und teile sie in </a:t>
            </a:r>
            <a:r>
              <a:rPr lang="de-AT" sz="2400" b="1" dirty="0">
                <a:solidFill>
                  <a:schemeClr val="bg1">
                    <a:lumMod val="50000"/>
                  </a:schemeClr>
                </a:solidFill>
              </a:rPr>
              <a:t>Trainingsdaten</a:t>
            </a:r>
            <a:r>
              <a:rPr lang="de-AT" sz="2400" dirty="0">
                <a:solidFill>
                  <a:schemeClr val="bg1">
                    <a:lumMod val="50000"/>
                  </a:schemeClr>
                </a:solidFill>
              </a:rPr>
              <a:t> und </a:t>
            </a:r>
            <a:r>
              <a:rPr lang="de-AT" sz="2400" b="1" dirty="0">
                <a:solidFill>
                  <a:schemeClr val="bg1">
                    <a:lumMod val="50000"/>
                  </a:schemeClr>
                </a:solidFill>
              </a:rPr>
              <a:t>Testdaten </a:t>
            </a:r>
            <a:r>
              <a:rPr lang="de-AT" sz="2400" dirty="0">
                <a:solidFill>
                  <a:schemeClr val="bg1">
                    <a:lumMod val="50000"/>
                  </a:schemeClr>
                </a:solidFill>
              </a:rPr>
              <a:t>auf.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AT" sz="2400" dirty="0">
                <a:solidFill>
                  <a:schemeClr val="bg1">
                    <a:lumMod val="50000"/>
                  </a:schemeClr>
                </a:solidFill>
              </a:rPr>
              <a:t>Wähle </a:t>
            </a:r>
            <a:r>
              <a:rPr lang="de-AT" sz="2400" b="1" dirty="0">
                <a:solidFill>
                  <a:schemeClr val="bg1">
                    <a:lumMod val="50000"/>
                  </a:schemeClr>
                </a:solidFill>
              </a:rPr>
              <a:t>Parameter</a:t>
            </a:r>
            <a:r>
              <a:rPr lang="de-AT" sz="2400" dirty="0">
                <a:solidFill>
                  <a:schemeClr val="bg1">
                    <a:lumMod val="50000"/>
                  </a:schemeClr>
                </a:solidFill>
              </a:rPr>
              <a:t> aus und starte das </a:t>
            </a:r>
            <a:r>
              <a:rPr lang="de-AT" sz="2400" b="1" dirty="0">
                <a:solidFill>
                  <a:schemeClr val="bg1">
                    <a:lumMod val="50000"/>
                  </a:schemeClr>
                </a:solidFill>
              </a:rPr>
              <a:t>Modell</a:t>
            </a:r>
            <a:r>
              <a:rPr lang="de-AT" sz="2400" dirty="0">
                <a:solidFill>
                  <a:schemeClr val="bg1">
                    <a:lumMod val="50000"/>
                  </a:schemeClr>
                </a:solidFill>
              </a:rPr>
              <a:t> mit zufälligen Werten.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AT" sz="2400" dirty="0"/>
              <a:t>Wiederhole dies mit den </a:t>
            </a:r>
            <a:r>
              <a:rPr lang="de-AT" sz="2400" b="1" dirty="0">
                <a:solidFill>
                  <a:schemeClr val="accent1"/>
                </a:solidFill>
              </a:rPr>
              <a:t>Trainingsdaten</a:t>
            </a:r>
            <a:r>
              <a:rPr lang="de-AT" sz="2400" dirty="0"/>
              <a:t> (so oft wie durch Parameter definiert):</a:t>
            </a:r>
            <a:r>
              <a:rPr lang="de-AT" dirty="0"/>
              <a:t> </a:t>
            </a:r>
            <a:r>
              <a:rPr lang="de-AT" sz="2400" dirty="0"/>
              <a:t>Ändere das </a:t>
            </a:r>
            <a:r>
              <a:rPr lang="de-AT" sz="2400" b="1" dirty="0">
                <a:solidFill>
                  <a:schemeClr val="accent1"/>
                </a:solidFill>
              </a:rPr>
              <a:t>Modell</a:t>
            </a:r>
            <a:r>
              <a:rPr lang="de-AT" sz="2400" dirty="0"/>
              <a:t> für alle Eingabedaten geringfügig, um die gegebene Ausgabe besser vorherzusagen</a:t>
            </a:r>
            <a:endParaRPr lang="de-AT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767BEA-81DA-4D8D-B6E2-A045C885314F}"/>
              </a:ext>
            </a:extLst>
          </p:cNvPr>
          <p:cNvSpPr/>
          <p:nvPr/>
        </p:nvSpPr>
        <p:spPr>
          <a:xfrm>
            <a:off x="2923560" y="4356103"/>
            <a:ext cx="1566146" cy="1586970"/>
          </a:xfrm>
          <a:prstGeom prst="roundRect">
            <a:avLst>
              <a:gd name="adj" fmla="val 61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600" dirty="0">
                <a:solidFill>
                  <a:schemeClr val="bg1"/>
                </a:solidFill>
              </a:rPr>
              <a:t>Modell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224827C-3170-41C9-8EAD-3B69CF5C1F8D}"/>
              </a:ext>
            </a:extLst>
          </p:cNvPr>
          <p:cNvSpPr/>
          <p:nvPr/>
        </p:nvSpPr>
        <p:spPr>
          <a:xfrm>
            <a:off x="4905562" y="4513267"/>
            <a:ext cx="2573679" cy="1186391"/>
          </a:xfrm>
          <a:prstGeom prst="wedgeRoundRectCallout">
            <a:avLst>
              <a:gd name="adj1" fmla="val 37724"/>
              <a:gd name="adj2" fmla="val 796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Das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dirty="0" err="1"/>
              <a:t>Katze</a:t>
            </a:r>
            <a:r>
              <a:rPr lang="en-GB" dirty="0"/>
              <a:t>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3CE0E4-1016-437B-902B-D5763C88EC8E}"/>
              </a:ext>
            </a:extLst>
          </p:cNvPr>
          <p:cNvSpPr txBox="1"/>
          <p:nvPr/>
        </p:nvSpPr>
        <p:spPr>
          <a:xfrm>
            <a:off x="3115733" y="4560890"/>
            <a:ext cx="414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23381E-3D26-4649-83BA-97FF5217E5D2}"/>
              </a:ext>
            </a:extLst>
          </p:cNvPr>
          <p:cNvSpPr txBox="1"/>
          <p:nvPr/>
        </p:nvSpPr>
        <p:spPr>
          <a:xfrm>
            <a:off x="3530600" y="4391613"/>
            <a:ext cx="55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1.85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C67762-C3D0-4AAA-BA95-9FB9A1410A9C}"/>
              </a:ext>
            </a:extLst>
          </p:cNvPr>
          <p:cNvSpPr txBox="1"/>
          <p:nvPr/>
        </p:nvSpPr>
        <p:spPr>
          <a:xfrm>
            <a:off x="3859434" y="4611803"/>
            <a:ext cx="55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7%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8E00DE-262F-4568-AD38-51349A3AF250}"/>
              </a:ext>
            </a:extLst>
          </p:cNvPr>
          <p:cNvSpPr txBox="1"/>
          <p:nvPr/>
        </p:nvSpPr>
        <p:spPr>
          <a:xfrm>
            <a:off x="3176409" y="5585356"/>
            <a:ext cx="55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0²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E1C664-10BE-4FAA-8896-BF4DD29BD08D}"/>
              </a:ext>
            </a:extLst>
          </p:cNvPr>
          <p:cNvSpPr txBox="1"/>
          <p:nvPr/>
        </p:nvSpPr>
        <p:spPr>
          <a:xfrm>
            <a:off x="3810000" y="5514222"/>
            <a:ext cx="55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grey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0984E73F-B39A-4075-9730-5828590C1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355" y="4478223"/>
            <a:ext cx="935216" cy="140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fik 13">
            <a:extLst>
              <a:ext uri="{FF2B5EF4-FFF2-40B4-BE49-F238E27FC236}">
                <a16:creationId xmlns:a16="http://schemas.microsoft.com/office/drawing/2014/main" id="{DD893663-B06E-41C5-8479-FF16EA032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286" y="4730167"/>
            <a:ext cx="923665" cy="92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34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CE77BA-E4E4-4B34-B331-4AAED59F0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Training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4747DB-7BFF-44CF-947A-11D16392C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941" y="1825625"/>
            <a:ext cx="11125192" cy="4351338"/>
          </a:xfrm>
        </p:spPr>
        <p:txBody>
          <a:bodyPr>
            <a:no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AT" sz="2400" dirty="0">
                <a:solidFill>
                  <a:schemeClr val="bg1">
                    <a:lumMod val="50000"/>
                  </a:schemeClr>
                </a:solidFill>
              </a:rPr>
              <a:t>Sammle </a:t>
            </a:r>
            <a:r>
              <a:rPr lang="de-AT" sz="2400" b="1" dirty="0" err="1">
                <a:solidFill>
                  <a:schemeClr val="bg1">
                    <a:lumMod val="50000"/>
                  </a:schemeClr>
                </a:solidFill>
              </a:rPr>
              <a:t>labelled</a:t>
            </a:r>
            <a:r>
              <a:rPr lang="de-AT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AT" sz="2400" b="1" dirty="0" err="1">
                <a:solidFill>
                  <a:schemeClr val="bg1">
                    <a:lumMod val="50000"/>
                  </a:schemeClr>
                </a:solidFill>
              </a:rPr>
              <a:t>data</a:t>
            </a:r>
            <a:r>
              <a:rPr lang="de-AT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AT" sz="2400" dirty="0">
                <a:solidFill>
                  <a:schemeClr val="bg1">
                    <a:lumMod val="50000"/>
                  </a:schemeClr>
                </a:solidFill>
              </a:rPr>
              <a:t>und teile sie in </a:t>
            </a:r>
            <a:r>
              <a:rPr lang="de-AT" sz="2400" b="1" dirty="0">
                <a:solidFill>
                  <a:schemeClr val="bg1">
                    <a:lumMod val="50000"/>
                  </a:schemeClr>
                </a:solidFill>
              </a:rPr>
              <a:t>Trainingsdaten</a:t>
            </a:r>
            <a:r>
              <a:rPr lang="de-AT" sz="2400" dirty="0">
                <a:solidFill>
                  <a:schemeClr val="bg1">
                    <a:lumMod val="50000"/>
                  </a:schemeClr>
                </a:solidFill>
              </a:rPr>
              <a:t> und </a:t>
            </a:r>
            <a:r>
              <a:rPr lang="de-AT" sz="2400" b="1" dirty="0">
                <a:solidFill>
                  <a:schemeClr val="bg1">
                    <a:lumMod val="50000"/>
                  </a:schemeClr>
                </a:solidFill>
              </a:rPr>
              <a:t>Testdaten </a:t>
            </a:r>
            <a:r>
              <a:rPr lang="de-AT" sz="2400" dirty="0">
                <a:solidFill>
                  <a:schemeClr val="bg1">
                    <a:lumMod val="50000"/>
                  </a:schemeClr>
                </a:solidFill>
              </a:rPr>
              <a:t>auf.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AT" sz="2400" dirty="0">
                <a:solidFill>
                  <a:schemeClr val="bg1">
                    <a:lumMod val="50000"/>
                  </a:schemeClr>
                </a:solidFill>
              </a:rPr>
              <a:t>Wähle </a:t>
            </a:r>
            <a:r>
              <a:rPr lang="de-AT" sz="2400" b="1" dirty="0">
                <a:solidFill>
                  <a:schemeClr val="bg1">
                    <a:lumMod val="50000"/>
                  </a:schemeClr>
                </a:solidFill>
              </a:rPr>
              <a:t>Parameter</a:t>
            </a:r>
            <a:r>
              <a:rPr lang="de-AT" sz="2400" dirty="0">
                <a:solidFill>
                  <a:schemeClr val="bg1">
                    <a:lumMod val="50000"/>
                  </a:schemeClr>
                </a:solidFill>
              </a:rPr>
              <a:t> aus und starte das </a:t>
            </a:r>
            <a:r>
              <a:rPr lang="de-AT" sz="2400" b="1" dirty="0">
                <a:solidFill>
                  <a:schemeClr val="bg1">
                    <a:lumMod val="50000"/>
                  </a:schemeClr>
                </a:solidFill>
              </a:rPr>
              <a:t>Modell</a:t>
            </a:r>
            <a:r>
              <a:rPr lang="de-AT" sz="2400" dirty="0">
                <a:solidFill>
                  <a:schemeClr val="bg1">
                    <a:lumMod val="50000"/>
                  </a:schemeClr>
                </a:solidFill>
              </a:rPr>
              <a:t> mit zufälligen Werten.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AT" sz="2400" dirty="0">
                <a:solidFill>
                  <a:schemeClr val="bg1">
                    <a:lumMod val="50000"/>
                  </a:schemeClr>
                </a:solidFill>
              </a:rPr>
              <a:t>Wiederhole dies mit den </a:t>
            </a:r>
            <a:r>
              <a:rPr lang="de-AT" sz="2400" b="1" dirty="0">
                <a:solidFill>
                  <a:schemeClr val="bg1">
                    <a:lumMod val="50000"/>
                  </a:schemeClr>
                </a:solidFill>
              </a:rPr>
              <a:t>Trainingsdaten</a:t>
            </a:r>
            <a:r>
              <a:rPr lang="de-AT" sz="2400" dirty="0">
                <a:solidFill>
                  <a:schemeClr val="bg1">
                    <a:lumMod val="50000"/>
                  </a:schemeClr>
                </a:solidFill>
              </a:rPr>
              <a:t> (so oft wie durch Parameter definiert): Ändere das </a:t>
            </a:r>
            <a:r>
              <a:rPr lang="de-AT" sz="2400" b="1" dirty="0">
                <a:solidFill>
                  <a:schemeClr val="bg1">
                    <a:lumMod val="50000"/>
                  </a:schemeClr>
                </a:solidFill>
              </a:rPr>
              <a:t>Modell</a:t>
            </a:r>
            <a:r>
              <a:rPr lang="de-AT" sz="2400" dirty="0">
                <a:solidFill>
                  <a:schemeClr val="bg1">
                    <a:lumMod val="50000"/>
                  </a:schemeClr>
                </a:solidFill>
              </a:rPr>
              <a:t> für alle Eingabedaten geringfügig, um die gegebene Ausgabe besser vorherzusagen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AT" sz="2400" dirty="0"/>
              <a:t>Teste die Genauigkeit deines Modells anhand der </a:t>
            </a:r>
            <a:r>
              <a:rPr lang="de-AT" sz="2400" b="1" dirty="0">
                <a:solidFill>
                  <a:schemeClr val="accent1"/>
                </a:solidFill>
              </a:rPr>
              <a:t>Testdaten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1BF448B-4E2C-494E-8D34-E6354D775E64}"/>
              </a:ext>
            </a:extLst>
          </p:cNvPr>
          <p:cNvSpPr/>
          <p:nvPr/>
        </p:nvSpPr>
        <p:spPr>
          <a:xfrm>
            <a:off x="3265403" y="4724930"/>
            <a:ext cx="1566146" cy="1586970"/>
          </a:xfrm>
          <a:prstGeom prst="roundRect">
            <a:avLst>
              <a:gd name="adj" fmla="val 61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4000" dirty="0" err="1">
                <a:solidFill>
                  <a:schemeClr val="bg1"/>
                </a:solidFill>
              </a:rPr>
              <a:t>model</a:t>
            </a:r>
            <a:endParaRPr lang="de-AT" sz="4000" dirty="0">
              <a:solidFill>
                <a:schemeClr val="bg1"/>
              </a:solidFill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85606D35-B91C-4E26-AC54-658DAA6F8A8A}"/>
              </a:ext>
            </a:extLst>
          </p:cNvPr>
          <p:cNvSpPr/>
          <p:nvPr/>
        </p:nvSpPr>
        <p:spPr>
          <a:xfrm>
            <a:off x="5291365" y="5076186"/>
            <a:ext cx="1763798" cy="735014"/>
          </a:xfrm>
          <a:prstGeom prst="wedgeRoundRectCallout">
            <a:avLst>
              <a:gd name="adj1" fmla="val -66141"/>
              <a:gd name="adj2" fmla="val 36809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Das </a:t>
            </a:r>
            <a:r>
              <a:rPr lang="en-GB" dirty="0" err="1">
                <a:solidFill>
                  <a:schemeClr val="tx1"/>
                </a:solidFill>
              </a:rPr>
              <a:t>ist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eine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Katze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D2C6A5-B6EF-4208-B956-1025FCB89F40}"/>
              </a:ext>
            </a:extLst>
          </p:cNvPr>
          <p:cNvSpPr txBox="1"/>
          <p:nvPr/>
        </p:nvSpPr>
        <p:spPr>
          <a:xfrm>
            <a:off x="3429000" y="4886855"/>
            <a:ext cx="414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4ED33A-1745-4100-992C-28BC11BDDDF0}"/>
              </a:ext>
            </a:extLst>
          </p:cNvPr>
          <p:cNvSpPr txBox="1"/>
          <p:nvPr/>
        </p:nvSpPr>
        <p:spPr>
          <a:xfrm>
            <a:off x="3843867" y="4717578"/>
            <a:ext cx="55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1.85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52068B-CDEE-4B3B-BBB5-E563E2A540F9}"/>
              </a:ext>
            </a:extLst>
          </p:cNvPr>
          <p:cNvSpPr txBox="1"/>
          <p:nvPr/>
        </p:nvSpPr>
        <p:spPr>
          <a:xfrm>
            <a:off x="4172701" y="4937768"/>
            <a:ext cx="55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7%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0B8B9A-B430-4375-9ACD-25A095F4E997}"/>
              </a:ext>
            </a:extLst>
          </p:cNvPr>
          <p:cNvSpPr txBox="1"/>
          <p:nvPr/>
        </p:nvSpPr>
        <p:spPr>
          <a:xfrm>
            <a:off x="3489676" y="5911321"/>
            <a:ext cx="55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0²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8F4BCE-D573-4245-8620-920607BD3524}"/>
              </a:ext>
            </a:extLst>
          </p:cNvPr>
          <p:cNvSpPr txBox="1"/>
          <p:nvPr/>
        </p:nvSpPr>
        <p:spPr>
          <a:xfrm>
            <a:off x="4123267" y="5840187"/>
            <a:ext cx="55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grey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34AB34DC-B0AB-4D04-B982-172518BA6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553" y="5056132"/>
            <a:ext cx="923665" cy="923665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FB2C0481-F4D1-4BFD-99A1-2F07FCF5B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89" y="4937768"/>
            <a:ext cx="1492971" cy="113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114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CE77BA-E4E4-4B34-B331-4AAED59F0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Training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4747DB-7BFF-44CF-947A-11D16392C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941" y="1825625"/>
            <a:ext cx="11125192" cy="4351338"/>
          </a:xfrm>
        </p:spPr>
        <p:txBody>
          <a:bodyPr>
            <a:no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AT" sz="2400" dirty="0">
                <a:solidFill>
                  <a:schemeClr val="bg1">
                    <a:lumMod val="50000"/>
                  </a:schemeClr>
                </a:solidFill>
              </a:rPr>
              <a:t>Sammle </a:t>
            </a:r>
            <a:r>
              <a:rPr lang="de-AT" sz="2400" b="1" dirty="0" err="1">
                <a:solidFill>
                  <a:schemeClr val="bg1">
                    <a:lumMod val="50000"/>
                  </a:schemeClr>
                </a:solidFill>
              </a:rPr>
              <a:t>labelled</a:t>
            </a:r>
            <a:r>
              <a:rPr lang="de-AT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AT" sz="2400" b="1" dirty="0" err="1">
                <a:solidFill>
                  <a:schemeClr val="bg1">
                    <a:lumMod val="50000"/>
                  </a:schemeClr>
                </a:solidFill>
              </a:rPr>
              <a:t>data</a:t>
            </a:r>
            <a:r>
              <a:rPr lang="de-AT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AT" sz="2400" dirty="0">
                <a:solidFill>
                  <a:schemeClr val="bg1">
                    <a:lumMod val="50000"/>
                  </a:schemeClr>
                </a:solidFill>
              </a:rPr>
              <a:t>und teile sie in </a:t>
            </a:r>
            <a:r>
              <a:rPr lang="de-AT" sz="2400" b="1" dirty="0">
                <a:solidFill>
                  <a:schemeClr val="bg1">
                    <a:lumMod val="50000"/>
                  </a:schemeClr>
                </a:solidFill>
              </a:rPr>
              <a:t>Trainingsdaten</a:t>
            </a:r>
            <a:r>
              <a:rPr lang="de-AT" sz="2400" dirty="0">
                <a:solidFill>
                  <a:schemeClr val="bg1">
                    <a:lumMod val="50000"/>
                  </a:schemeClr>
                </a:solidFill>
              </a:rPr>
              <a:t> und </a:t>
            </a:r>
            <a:r>
              <a:rPr lang="de-AT" sz="2400" b="1" dirty="0">
                <a:solidFill>
                  <a:schemeClr val="bg1">
                    <a:lumMod val="50000"/>
                  </a:schemeClr>
                </a:solidFill>
              </a:rPr>
              <a:t>Testdaten </a:t>
            </a:r>
            <a:r>
              <a:rPr lang="de-AT" sz="2400" dirty="0">
                <a:solidFill>
                  <a:schemeClr val="bg1">
                    <a:lumMod val="50000"/>
                  </a:schemeClr>
                </a:solidFill>
              </a:rPr>
              <a:t>auf.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AT" sz="2400" dirty="0">
                <a:solidFill>
                  <a:schemeClr val="bg1">
                    <a:lumMod val="50000"/>
                  </a:schemeClr>
                </a:solidFill>
              </a:rPr>
              <a:t>Wähle </a:t>
            </a:r>
            <a:r>
              <a:rPr lang="de-AT" sz="2400" b="1" dirty="0">
                <a:solidFill>
                  <a:schemeClr val="bg1">
                    <a:lumMod val="50000"/>
                  </a:schemeClr>
                </a:solidFill>
              </a:rPr>
              <a:t>Parameter</a:t>
            </a:r>
            <a:r>
              <a:rPr lang="de-AT" sz="2400" dirty="0">
                <a:solidFill>
                  <a:schemeClr val="bg1">
                    <a:lumMod val="50000"/>
                  </a:schemeClr>
                </a:solidFill>
              </a:rPr>
              <a:t> aus und starte das </a:t>
            </a:r>
            <a:r>
              <a:rPr lang="de-AT" sz="2400" b="1" dirty="0">
                <a:solidFill>
                  <a:schemeClr val="bg1">
                    <a:lumMod val="50000"/>
                  </a:schemeClr>
                </a:solidFill>
              </a:rPr>
              <a:t>Modell</a:t>
            </a:r>
            <a:r>
              <a:rPr lang="de-AT" sz="2400" dirty="0">
                <a:solidFill>
                  <a:schemeClr val="bg1">
                    <a:lumMod val="50000"/>
                  </a:schemeClr>
                </a:solidFill>
              </a:rPr>
              <a:t> mit zufälligen Werten.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AT" sz="2400" dirty="0">
                <a:solidFill>
                  <a:schemeClr val="bg1">
                    <a:lumMod val="50000"/>
                  </a:schemeClr>
                </a:solidFill>
              </a:rPr>
              <a:t>Wiederhole dies mit den </a:t>
            </a:r>
            <a:r>
              <a:rPr lang="de-AT" sz="2400" b="1" dirty="0">
                <a:solidFill>
                  <a:schemeClr val="bg1">
                    <a:lumMod val="50000"/>
                  </a:schemeClr>
                </a:solidFill>
              </a:rPr>
              <a:t>Trainingsdaten</a:t>
            </a:r>
            <a:r>
              <a:rPr lang="de-AT" sz="2400" dirty="0">
                <a:solidFill>
                  <a:schemeClr val="bg1">
                    <a:lumMod val="50000"/>
                  </a:schemeClr>
                </a:solidFill>
              </a:rPr>
              <a:t> (so oft wie durch Parameter definiert): Ändere das </a:t>
            </a:r>
            <a:r>
              <a:rPr lang="de-AT" sz="2400" b="1" dirty="0">
                <a:solidFill>
                  <a:schemeClr val="bg1">
                    <a:lumMod val="50000"/>
                  </a:schemeClr>
                </a:solidFill>
              </a:rPr>
              <a:t>Modell</a:t>
            </a:r>
            <a:r>
              <a:rPr lang="de-AT" sz="2400" dirty="0">
                <a:solidFill>
                  <a:schemeClr val="bg1">
                    <a:lumMod val="50000"/>
                  </a:schemeClr>
                </a:solidFill>
              </a:rPr>
              <a:t> für alle Eingabedaten geringfügig, um die gegebene Ausgabe besser vorherzusagen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AT" sz="2400" dirty="0">
                <a:solidFill>
                  <a:schemeClr val="bg1">
                    <a:lumMod val="50000"/>
                  </a:schemeClr>
                </a:solidFill>
              </a:rPr>
              <a:t>Teste die Genauigkeit deines Modells anhand der </a:t>
            </a:r>
            <a:r>
              <a:rPr lang="de-AT" sz="2400" b="1" dirty="0">
                <a:solidFill>
                  <a:schemeClr val="bg1">
                    <a:lumMod val="50000"/>
                  </a:schemeClr>
                </a:solidFill>
              </a:rPr>
              <a:t>Testdaten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AT" sz="2400" dirty="0"/>
              <a:t>Ändere die </a:t>
            </a:r>
            <a:r>
              <a:rPr lang="de-AT" sz="2400" b="1" dirty="0" err="1">
                <a:solidFill>
                  <a:schemeClr val="accent1"/>
                </a:solidFill>
              </a:rPr>
              <a:t>labelled</a:t>
            </a:r>
            <a:r>
              <a:rPr lang="de-AT" sz="2400" b="1" dirty="0">
                <a:solidFill>
                  <a:schemeClr val="accent1"/>
                </a:solidFill>
              </a:rPr>
              <a:t> Daten </a:t>
            </a:r>
            <a:r>
              <a:rPr lang="de-AT" sz="2400" dirty="0"/>
              <a:t>oder </a:t>
            </a:r>
            <a:r>
              <a:rPr lang="de-AT" sz="2400" b="1" dirty="0">
                <a:solidFill>
                  <a:schemeClr val="accent1"/>
                </a:solidFill>
              </a:rPr>
              <a:t>Parameter</a:t>
            </a:r>
            <a:r>
              <a:rPr lang="de-AT" sz="2400" dirty="0"/>
              <a:t> und beginne erneut </a:t>
            </a:r>
            <a:br>
              <a:rPr lang="de-AT" sz="2400" dirty="0"/>
            </a:br>
            <a:r>
              <a:rPr lang="de-AT" sz="2400" dirty="0"/>
              <a:t>bei 1., bis du mit dem Ergebnis zufrieden bist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164FF7C-C5C5-4C9E-9C60-E4FAC975FE3A}"/>
              </a:ext>
            </a:extLst>
          </p:cNvPr>
          <p:cNvSpPr/>
          <p:nvPr/>
        </p:nvSpPr>
        <p:spPr>
          <a:xfrm>
            <a:off x="4470586" y="5527677"/>
            <a:ext cx="2878481" cy="950384"/>
          </a:xfrm>
          <a:prstGeom prst="wedgeRoundRectCallout">
            <a:avLst>
              <a:gd name="adj1" fmla="val 37724"/>
              <a:gd name="adj2" fmla="val 796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chemeClr val="bg1"/>
                </a:solidFill>
              </a:rPr>
              <a:t>Falsch</a:t>
            </a:r>
            <a:r>
              <a:rPr lang="en-GB" b="1" dirty="0">
                <a:solidFill>
                  <a:schemeClr val="bg1"/>
                </a:solidFill>
              </a:rPr>
              <a:t>! </a:t>
            </a:r>
            <a:r>
              <a:rPr lang="en-GB" b="1" dirty="0" err="1">
                <a:solidFill>
                  <a:schemeClr val="bg1"/>
                </a:solidFill>
              </a:rPr>
              <a:t>Fangen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wir</a:t>
            </a:r>
            <a:r>
              <a:rPr lang="en-GB" b="1" dirty="0">
                <a:solidFill>
                  <a:schemeClr val="bg1"/>
                </a:solidFill>
              </a:rPr>
              <a:t> von </a:t>
            </a:r>
            <a:r>
              <a:rPr lang="en-GB" b="1" dirty="0" err="1">
                <a:solidFill>
                  <a:schemeClr val="bg1"/>
                </a:solidFill>
              </a:rPr>
              <a:t>vorne</a:t>
            </a:r>
            <a:r>
              <a:rPr lang="en-GB" b="1" dirty="0">
                <a:solidFill>
                  <a:schemeClr val="bg1"/>
                </a:solidFill>
              </a:rPr>
              <a:t> an… </a:t>
            </a:r>
            <a:r>
              <a:rPr lang="en-GB" b="1" dirty="0" err="1">
                <a:solidFill>
                  <a:schemeClr val="bg1"/>
                </a:solidFill>
              </a:rPr>
              <a:t>Diesmal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gibt</a:t>
            </a:r>
            <a:r>
              <a:rPr lang="en-GB" b="1" dirty="0">
                <a:solidFill>
                  <a:schemeClr val="bg1"/>
                </a:solidFill>
              </a:rPr>
              <a:t> es </a:t>
            </a:r>
            <a:r>
              <a:rPr lang="en-GB" b="1" dirty="0" err="1">
                <a:solidFill>
                  <a:schemeClr val="bg1"/>
                </a:solidFill>
              </a:rPr>
              <a:t>mehr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Bilder</a:t>
            </a:r>
            <a:r>
              <a:rPr lang="en-GB" b="1" dirty="0">
                <a:solidFill>
                  <a:schemeClr val="bg1"/>
                </a:solidFill>
              </a:rPr>
              <a:t>!</a:t>
            </a:r>
            <a:endParaRPr lang="en-GB" dirty="0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150F5F9-5451-4E2C-AB4F-873A4C6C5F40}"/>
              </a:ext>
            </a:extLst>
          </p:cNvPr>
          <p:cNvSpPr/>
          <p:nvPr/>
        </p:nvSpPr>
        <p:spPr>
          <a:xfrm>
            <a:off x="2453971" y="5705477"/>
            <a:ext cx="1763798" cy="735014"/>
          </a:xfrm>
          <a:prstGeom prst="wedgeRoundRectCallout">
            <a:avLst>
              <a:gd name="adj1" fmla="val -66141"/>
              <a:gd name="adj2" fmla="val 36809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Das </a:t>
            </a:r>
            <a:r>
              <a:rPr lang="en-GB" dirty="0" err="1">
                <a:solidFill>
                  <a:schemeClr val="tx1"/>
                </a:solidFill>
              </a:rPr>
              <a:t>ist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eine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Katze</a:t>
            </a:r>
            <a:r>
              <a:rPr lang="en-GB" sz="2000" b="1" dirty="0">
                <a:solidFill>
                  <a:schemeClr val="tx1"/>
                </a:solidFill>
              </a:rPr>
              <a:t>!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FA2C307-2F9B-404A-9334-ABC72448C155}"/>
              </a:ext>
            </a:extLst>
          </p:cNvPr>
          <p:cNvSpPr/>
          <p:nvPr/>
        </p:nvSpPr>
        <p:spPr>
          <a:xfrm>
            <a:off x="1081003" y="5720288"/>
            <a:ext cx="1052597" cy="1011767"/>
          </a:xfrm>
          <a:prstGeom prst="roundRect">
            <a:avLst>
              <a:gd name="adj" fmla="val 61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>
                <a:solidFill>
                  <a:schemeClr val="bg1"/>
                </a:solidFill>
              </a:rPr>
              <a:t>Modell</a:t>
            </a:r>
          </a:p>
        </p:txBody>
      </p:sp>
    </p:spTree>
    <p:extLst>
      <p:ext uri="{BB962C8B-B14F-4D97-AF65-F5344CB8AC3E}">
        <p14:creationId xmlns:p14="http://schemas.microsoft.com/office/powerpoint/2010/main" val="4192630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9E55A-63BE-459F-A099-63BB4EA24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Verwirrt?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B6197352-4538-4183-95A5-D6D34ABF65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4"/>
          <a:stretch/>
        </p:blipFill>
        <p:spPr bwMode="auto">
          <a:xfrm>
            <a:off x="0" y="1276350"/>
            <a:ext cx="8314267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>
            <a:extLst>
              <a:ext uri="{FF2B5EF4-FFF2-40B4-BE49-F238E27FC236}">
                <a16:creationId xmlns:a16="http://schemas.microsoft.com/office/drawing/2014/main" id="{B5E7DAAB-18DF-4FA9-8CE2-1550D74F9D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/>
          <a:stretch/>
        </p:blipFill>
        <p:spPr bwMode="auto">
          <a:xfrm>
            <a:off x="6096000" y="3569890"/>
            <a:ext cx="3863529" cy="328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7C9877-41B2-451C-B86C-1ED0FBDC3F8E}"/>
              </a:ext>
            </a:extLst>
          </p:cNvPr>
          <p:cNvSpPr txBox="1"/>
          <p:nvPr/>
        </p:nvSpPr>
        <p:spPr>
          <a:xfrm>
            <a:off x="3324671" y="4287646"/>
            <a:ext cx="370840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4000" b="1" dirty="0">
                <a:solidFill>
                  <a:schemeClr val="accent1"/>
                </a:solidFill>
                <a:latin typeface="Poppins"/>
              </a:rPr>
              <a:t>Versuch es nun selbst!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0D19D25E-1A50-4907-A110-E8DE756315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8" r="23927"/>
          <a:stretch/>
        </p:blipFill>
        <p:spPr bwMode="auto">
          <a:xfrm>
            <a:off x="7368729" y="600604"/>
            <a:ext cx="2823237" cy="282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543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2E1B6D-048A-4C90-B087-AF282408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Gesichtserkennung in Bildern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2ADB21B-032C-46CC-A647-07F6DBDA7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30676"/>
            <a:ext cx="7119486" cy="474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6CEF5DA-4FAC-48E5-80E2-2E685B497349}"/>
              </a:ext>
            </a:extLst>
          </p:cNvPr>
          <p:cNvSpPr/>
          <p:nvPr/>
        </p:nvSpPr>
        <p:spPr>
          <a:xfrm>
            <a:off x="2714324" y="3310466"/>
            <a:ext cx="1424539" cy="12784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4E7FC8-3BF4-46FA-8E76-6B412821D3B0}"/>
              </a:ext>
            </a:extLst>
          </p:cNvPr>
          <p:cNvSpPr/>
          <p:nvPr/>
        </p:nvSpPr>
        <p:spPr>
          <a:xfrm>
            <a:off x="4368800" y="2370666"/>
            <a:ext cx="1082397" cy="15578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C50F71-380A-4A31-A607-EAE7C650793B}"/>
              </a:ext>
            </a:extLst>
          </p:cNvPr>
          <p:cNvSpPr/>
          <p:nvPr/>
        </p:nvSpPr>
        <p:spPr>
          <a:xfrm>
            <a:off x="6011333" y="3149599"/>
            <a:ext cx="1295400" cy="13462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63962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B046CA00-74FD-4250-A3BD-71C846F4BA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61"/>
          <a:stretch/>
        </p:blipFill>
        <p:spPr bwMode="auto">
          <a:xfrm>
            <a:off x="719666" y="1926696"/>
            <a:ext cx="9144000" cy="454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B2E1B6D-048A-4C90-B087-AF282408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Objekte klassifizieren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CEF5DA-4FAC-48E5-80E2-2E685B497349}"/>
              </a:ext>
            </a:extLst>
          </p:cNvPr>
          <p:cNvSpPr/>
          <p:nvPr/>
        </p:nvSpPr>
        <p:spPr>
          <a:xfrm>
            <a:off x="1732192" y="5266267"/>
            <a:ext cx="2636608" cy="7958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4E7FC8-3BF4-46FA-8E76-6B412821D3B0}"/>
              </a:ext>
            </a:extLst>
          </p:cNvPr>
          <p:cNvSpPr/>
          <p:nvPr/>
        </p:nvSpPr>
        <p:spPr>
          <a:xfrm>
            <a:off x="4470400" y="5113866"/>
            <a:ext cx="389467" cy="6773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C50F71-380A-4A31-A607-EAE7C650793B}"/>
              </a:ext>
            </a:extLst>
          </p:cNvPr>
          <p:cNvSpPr/>
          <p:nvPr/>
        </p:nvSpPr>
        <p:spPr>
          <a:xfrm>
            <a:off x="6036735" y="5113866"/>
            <a:ext cx="389467" cy="3386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C64FC6-9BDB-4B3C-ABB7-0E34C272DAB5}"/>
              </a:ext>
            </a:extLst>
          </p:cNvPr>
          <p:cNvSpPr/>
          <p:nvPr/>
        </p:nvSpPr>
        <p:spPr>
          <a:xfrm>
            <a:off x="6959601" y="3666067"/>
            <a:ext cx="423332" cy="3725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4AA732-6D32-490E-BF70-1A7EBB4E30B5}"/>
              </a:ext>
            </a:extLst>
          </p:cNvPr>
          <p:cNvSpPr/>
          <p:nvPr/>
        </p:nvSpPr>
        <p:spPr>
          <a:xfrm>
            <a:off x="1732192" y="6062133"/>
            <a:ext cx="663875" cy="2794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rgbClr val="FF0000"/>
                </a:solidFill>
                <a:latin typeface="Poppins"/>
              </a:rPr>
              <a:t>Car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C73326-1468-40B8-896A-8671EDEF36C5}"/>
              </a:ext>
            </a:extLst>
          </p:cNvPr>
          <p:cNvSpPr/>
          <p:nvPr/>
        </p:nvSpPr>
        <p:spPr>
          <a:xfrm>
            <a:off x="4470400" y="5791199"/>
            <a:ext cx="1422400" cy="2794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rgbClr val="FF0000"/>
                </a:solidFill>
                <a:latin typeface="Poppins"/>
              </a:rPr>
              <a:t>Pedestrian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1EF92F-92E3-4C59-A1A8-E10AD592317F}"/>
              </a:ext>
            </a:extLst>
          </p:cNvPr>
          <p:cNvSpPr/>
          <p:nvPr/>
        </p:nvSpPr>
        <p:spPr>
          <a:xfrm>
            <a:off x="6036735" y="5481636"/>
            <a:ext cx="685798" cy="2794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rgbClr val="FF0000"/>
                </a:solidFill>
                <a:latin typeface="Poppins"/>
              </a:rPr>
              <a:t>Car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C02D62-0EB4-4A7D-BF18-DD9596DD57E2}"/>
              </a:ext>
            </a:extLst>
          </p:cNvPr>
          <p:cNvSpPr/>
          <p:nvPr/>
        </p:nvSpPr>
        <p:spPr>
          <a:xfrm>
            <a:off x="6959601" y="4038598"/>
            <a:ext cx="1464732" cy="2794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rgbClr val="FF0000"/>
                </a:solidFill>
                <a:latin typeface="Poppins"/>
              </a:rPr>
              <a:t>Traffic light</a:t>
            </a:r>
          </a:p>
        </p:txBody>
      </p:sp>
    </p:spTree>
    <p:extLst>
      <p:ext uri="{BB962C8B-B14F-4D97-AF65-F5344CB8AC3E}">
        <p14:creationId xmlns:p14="http://schemas.microsoft.com/office/powerpoint/2010/main" val="1441756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2DDFD2D-C2D7-4B0C-A7F1-88A0CA56C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266" y="1557866"/>
            <a:ext cx="7289801" cy="485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B2E1B6D-048A-4C90-B087-AF282408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Makel an Objekten erkennen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CEF5DA-4FAC-48E5-80E2-2E685B497349}"/>
              </a:ext>
            </a:extLst>
          </p:cNvPr>
          <p:cNvSpPr/>
          <p:nvPr/>
        </p:nvSpPr>
        <p:spPr>
          <a:xfrm>
            <a:off x="3395133" y="2208477"/>
            <a:ext cx="1989667" cy="9495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4E7FC8-3BF4-46FA-8E76-6B412821D3B0}"/>
              </a:ext>
            </a:extLst>
          </p:cNvPr>
          <p:cNvSpPr/>
          <p:nvPr/>
        </p:nvSpPr>
        <p:spPr>
          <a:xfrm>
            <a:off x="6375400" y="2311401"/>
            <a:ext cx="186267" cy="8466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7813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97EAA-468F-4025-A3A4-C763B8D4C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Spracherkennung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039718E-206D-45E1-B32F-41AE57605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2600" y="1886551"/>
            <a:ext cx="3225800" cy="429041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AT" sz="3200" dirty="0"/>
              <a:t>Transkribieren von gesprochenen Worten in Schrift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C71D76D3-4C93-4B8D-9570-915A39092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15" y="1886551"/>
            <a:ext cx="5788332" cy="431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A217E56-1959-4530-886E-6282302C3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433" y="3494715"/>
            <a:ext cx="1074083" cy="107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25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D130D-BC1D-433B-AB17-B1CD5F405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Erkennen, ob es sich um Spam </a:t>
            </a:r>
            <a:br>
              <a:rPr lang="de-AT" dirty="0"/>
            </a:br>
            <a:r>
              <a:rPr lang="de-AT" dirty="0"/>
              <a:t>E-Mails handelt oder nicht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0D5FDC6-6038-4304-919A-8EF756A91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9644"/>
            <a:ext cx="7636933" cy="509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921F7F2-2FB8-40E0-A16A-8B2FD5407961}"/>
              </a:ext>
            </a:extLst>
          </p:cNvPr>
          <p:cNvSpPr/>
          <p:nvPr/>
        </p:nvSpPr>
        <p:spPr>
          <a:xfrm>
            <a:off x="1981200" y="2328333"/>
            <a:ext cx="296333" cy="29633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1542654-C620-4CF4-80CB-1659B2485799}"/>
              </a:ext>
            </a:extLst>
          </p:cNvPr>
          <p:cNvSpPr/>
          <p:nvPr/>
        </p:nvSpPr>
        <p:spPr>
          <a:xfrm>
            <a:off x="2810934" y="3183466"/>
            <a:ext cx="296333" cy="29633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50D3B7A-52E5-444D-B7C0-0873256DEBF1}"/>
              </a:ext>
            </a:extLst>
          </p:cNvPr>
          <p:cNvSpPr/>
          <p:nvPr/>
        </p:nvSpPr>
        <p:spPr>
          <a:xfrm>
            <a:off x="3445933" y="2057399"/>
            <a:ext cx="296333" cy="29633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2ABC9F-0352-4084-A017-A2126DBDF232}"/>
              </a:ext>
            </a:extLst>
          </p:cNvPr>
          <p:cNvSpPr/>
          <p:nvPr/>
        </p:nvSpPr>
        <p:spPr>
          <a:xfrm>
            <a:off x="5681133" y="2125133"/>
            <a:ext cx="296333" cy="29633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218BBD8-4E9F-484D-B1B2-B78A2B902BC5}"/>
              </a:ext>
            </a:extLst>
          </p:cNvPr>
          <p:cNvSpPr/>
          <p:nvPr/>
        </p:nvSpPr>
        <p:spPr>
          <a:xfrm>
            <a:off x="7636933" y="2904065"/>
            <a:ext cx="296333" cy="29633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601933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4B250-0002-4C2F-B91C-516D31CBE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Vorhersage von Filmeinnahmen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4628E-2E31-47DD-ABA0-65AFA1073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6407" y="1850467"/>
            <a:ext cx="2604793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AT" sz="3200" dirty="0"/>
              <a:t>Voraussichtlicher Umsatz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E87104B-35D7-4C35-AEFF-5FFE5557E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18" y="1376501"/>
            <a:ext cx="7477626" cy="498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0933E98-E2F7-4A88-AB05-4917E4B1C4A0}"/>
              </a:ext>
            </a:extLst>
          </p:cNvPr>
          <p:cNvSpPr/>
          <p:nvPr/>
        </p:nvSpPr>
        <p:spPr>
          <a:xfrm>
            <a:off x="444501" y="1744135"/>
            <a:ext cx="2486994" cy="89746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>
                <a:solidFill>
                  <a:schemeClr val="tx1"/>
                </a:solidFill>
                <a:latin typeface="Poppins"/>
              </a:rPr>
              <a:t>Bekanntheitsgrad der Schauspieler*innen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5590813-BA7F-44CD-88DC-0AD27DBA7E29}"/>
              </a:ext>
            </a:extLst>
          </p:cNvPr>
          <p:cNvSpPr/>
          <p:nvPr/>
        </p:nvSpPr>
        <p:spPr>
          <a:xfrm>
            <a:off x="4923366" y="2342230"/>
            <a:ext cx="1786467" cy="719667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  <a:latin typeface="Poppins"/>
              </a:rPr>
              <a:t>Genre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08621F9-B6A0-4964-9607-083BE230EEAB}"/>
              </a:ext>
            </a:extLst>
          </p:cNvPr>
          <p:cNvSpPr/>
          <p:nvPr/>
        </p:nvSpPr>
        <p:spPr>
          <a:xfrm>
            <a:off x="5084233" y="4959685"/>
            <a:ext cx="2345267" cy="89746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  <a:latin typeface="Poppins"/>
              </a:rPr>
              <a:t>Budget für visuelle Effekte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4B7992D-13AB-4D29-A024-77BAB31C4367}"/>
              </a:ext>
            </a:extLst>
          </p:cNvPr>
          <p:cNvSpPr/>
          <p:nvPr/>
        </p:nvSpPr>
        <p:spPr>
          <a:xfrm>
            <a:off x="586227" y="4753366"/>
            <a:ext cx="1621368" cy="68936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  <a:latin typeface="Poppins"/>
              </a:rPr>
              <a:t>Länge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175C0FC-270C-4CB4-8822-93292EAD74F1}"/>
              </a:ext>
            </a:extLst>
          </p:cNvPr>
          <p:cNvSpPr txBox="1">
            <a:spLocks/>
          </p:cNvSpPr>
          <p:nvPr/>
        </p:nvSpPr>
        <p:spPr>
          <a:xfrm>
            <a:off x="349719" y="6361586"/>
            <a:ext cx="7477626" cy="4964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AT" dirty="0"/>
              <a:t>Informationen über einen Film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850AE51-B62B-4A0E-8AC2-6A18C8607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302" y="3489095"/>
            <a:ext cx="1074083" cy="107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94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9740AD-4C3E-4F99-927B-101316762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Supervised Learning</a:t>
            </a:r>
            <a:br>
              <a:rPr lang="de-AT" dirty="0"/>
            </a:br>
            <a:r>
              <a:rPr lang="de-AT" dirty="0"/>
              <a:t>als Mapping Funktion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AFDC2E-4287-45ED-82A9-7BD0556EDA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21952730"/>
      </p:ext>
    </p:extLst>
  </p:cSld>
  <p:clrMapOvr>
    <a:masterClrMapping/>
  </p:clrMapOvr>
</p:sld>
</file>

<file path=ppt/theme/theme1.xml><?xml version="1.0" encoding="utf-8"?>
<a:theme xmlns:a="http://schemas.openxmlformats.org/drawingml/2006/main" name="Enaris PPT Endfassung">
  <a:themeElements>
    <a:clrScheme name="Enaris2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ris PPT Endfassung" id="{81399380-8FF1-464F-A3D6-83943ECFD6B6}" vid="{2C0DE878-DEDE-E641-BAF8-44BBA7A237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Enaris PPT Endfassung</Template>
  <TotalTime>0</TotalTime>
  <Words>650</Words>
  <Application>Microsoft Office PowerPoint</Application>
  <PresentationFormat>Widescreen</PresentationFormat>
  <Paragraphs>155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Poppins</vt:lpstr>
      <vt:lpstr>Enaris PPT Endfassung</vt:lpstr>
      <vt:lpstr>Supervised Learning</vt:lpstr>
      <vt:lpstr>Supervised Learning Beispiele</vt:lpstr>
      <vt:lpstr>Gesichtserkennung in Bildern</vt:lpstr>
      <vt:lpstr>Objekte klassifizieren</vt:lpstr>
      <vt:lpstr>Makel an Objekten erkennen</vt:lpstr>
      <vt:lpstr>Spracherkennung</vt:lpstr>
      <vt:lpstr>Erkennen, ob es sich um Spam  E-Mails handelt oder nicht</vt:lpstr>
      <vt:lpstr>Vorhersage von Filmeinnahmen</vt:lpstr>
      <vt:lpstr>Supervised Learning als Mapping Funktion</vt:lpstr>
      <vt:lpstr>Mapping Function</vt:lpstr>
      <vt:lpstr>Mapping Function</vt:lpstr>
      <vt:lpstr>Mapping Funktion</vt:lpstr>
      <vt:lpstr>Mapping Funktion</vt:lpstr>
      <vt:lpstr>Supervised Learning Definitionen</vt:lpstr>
      <vt:lpstr>Definitionen</vt:lpstr>
      <vt:lpstr>Definitionen</vt:lpstr>
      <vt:lpstr>Definitionen</vt:lpstr>
      <vt:lpstr>Definitionen</vt:lpstr>
      <vt:lpstr>Supervised Learning Training</vt:lpstr>
      <vt:lpstr>Training</vt:lpstr>
      <vt:lpstr>Training</vt:lpstr>
      <vt:lpstr>Training</vt:lpstr>
      <vt:lpstr>Training</vt:lpstr>
      <vt:lpstr>Training</vt:lpstr>
      <vt:lpstr>Training</vt:lpstr>
      <vt:lpstr>Verwirrt?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Supervised Learning</dc:title>
  <dc:creator>Menzinger Manuel</dc:creator>
  <cp:lastModifiedBy>Menzinger Manuel</cp:lastModifiedBy>
  <cp:revision>13</cp:revision>
  <dcterms:created xsi:type="dcterms:W3CDTF">2021-08-31T10:26:40Z</dcterms:created>
  <dcterms:modified xsi:type="dcterms:W3CDTF">2022-06-10T18:00:58Z</dcterms:modified>
</cp:coreProperties>
</file>