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57" r:id="rId4"/>
    <p:sldId id="267" r:id="rId5"/>
    <p:sldId id="268" r:id="rId6"/>
    <p:sldId id="269" r:id="rId7"/>
    <p:sldId id="258" r:id="rId8"/>
    <p:sldId id="259" r:id="rId9"/>
    <p:sldId id="273" r:id="rId10"/>
    <p:sldId id="260" r:id="rId11"/>
    <p:sldId id="261" r:id="rId12"/>
    <p:sldId id="271" r:id="rId13"/>
    <p:sldId id="264" r:id="rId14"/>
    <p:sldId id="270" r:id="rId15"/>
    <p:sldId id="262" r:id="rId16"/>
    <p:sldId id="263" r:id="rId17"/>
    <p:sldId id="265" r:id="rId18"/>
    <p:sldId id="272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537"/>
  </p:normalViewPr>
  <p:slideViewPr>
    <p:cSldViewPr snapToGrid="0" snapToObjects="1">
      <p:cViewPr>
        <p:scale>
          <a:sx n="104" d="100"/>
          <a:sy n="104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8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05" y="363537"/>
            <a:ext cx="896112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1954" y="1771205"/>
            <a:ext cx="8714671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20.11.22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 userDrawn="1"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03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20.11.22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 userDrawn="1"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19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20.11.22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 userDrawn="1"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20.11.22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20.11.22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3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9" y="365125"/>
            <a:ext cx="8786566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5480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5480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20.11.22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5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 userDrawn="1"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20.11.22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3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20.11.22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3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8592" y="365125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77548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20.11.22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3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326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20.11.22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4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2E93A-A17C-2F41-A87E-D6F660F63B83}" type="datetimeFigureOut">
              <a:rPr lang="de-DE" smtClean="0"/>
              <a:t>20.11.22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07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video" Target="https://www.youtube.com/embed/B8OKnkBW2hM?feature=oembed" TargetMode="Externa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9.jpeg"/><Relationship Id="rId2" Type="http://schemas.openxmlformats.org/officeDocument/2006/relationships/video" Target="https://www.youtube.com/embed/o2DDU4g0PRo?feature=oembed" TargetMode="External"/><Relationship Id="rId1" Type="http://schemas.openxmlformats.org/officeDocument/2006/relationships/video" Target="https://www.youtube.com/embed/eR0vE-O1X2g?feature=oembed" TargetMode="External"/><Relationship Id="rId6" Type="http://schemas.openxmlformats.org/officeDocument/2006/relationships/video" Target="https://www.youtube.com/embed/vvKXL7-y08U?feature=oembed" TargetMode="External"/><Relationship Id="rId11" Type="http://schemas.openxmlformats.org/officeDocument/2006/relationships/image" Target="../media/image18.jpeg"/><Relationship Id="rId5" Type="http://schemas.openxmlformats.org/officeDocument/2006/relationships/video" Target="https://www.youtube.com/embed/HJMx9n5mFSM?feature=oembed" TargetMode="External"/><Relationship Id="rId10" Type="http://schemas.openxmlformats.org/officeDocument/2006/relationships/image" Target="../media/image17.jpeg"/><Relationship Id="rId4" Type="http://schemas.openxmlformats.org/officeDocument/2006/relationships/video" Target="https://www.youtube.com/embed/1OqFY_2JE1c?feature=oembed" TargetMode="External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Q54GDm1eL0?start=27&amp;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j5LqiSabP4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CQ-UwSqn8E?feature=oembe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AAB74-B97F-2F4F-970B-8C00C0D4D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2570206"/>
            <a:ext cx="7878653" cy="1173892"/>
          </a:xfrm>
        </p:spPr>
        <p:txBody>
          <a:bodyPr/>
          <a:lstStyle/>
          <a:p>
            <a:r>
              <a:rPr lang="de-DE" dirty="0"/>
              <a:t>Deepfakes</a:t>
            </a:r>
          </a:p>
        </p:txBody>
      </p:sp>
    </p:spTree>
    <p:extLst>
      <p:ext uri="{BB962C8B-B14F-4D97-AF65-F5344CB8AC3E}">
        <p14:creationId xmlns:p14="http://schemas.microsoft.com/office/powerpoint/2010/main" val="21336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A5D2D1-5541-17FE-44C3-7E293742B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411" y="1421027"/>
            <a:ext cx="10256107" cy="4547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3200" b="1" dirty="0">
                <a:solidFill>
                  <a:schemeClr val="accent1"/>
                </a:solidFill>
              </a:rPr>
              <a:t>Deepfakes</a:t>
            </a:r>
            <a:r>
              <a:rPr lang="de-AT" sz="3200" dirty="0"/>
              <a:t> sind </a:t>
            </a:r>
            <a:r>
              <a:rPr lang="de-AT" sz="3200" b="1" dirty="0"/>
              <a:t>manipulierte</a:t>
            </a:r>
            <a:r>
              <a:rPr lang="de-AT" sz="3200" dirty="0"/>
              <a:t> oder </a:t>
            </a:r>
            <a:r>
              <a:rPr lang="de-AT" sz="3200" b="1" dirty="0"/>
              <a:t>künstlich erzeugte Ton- oder Bildmedien</a:t>
            </a:r>
            <a:r>
              <a:rPr lang="de-AT" sz="3200" dirty="0"/>
              <a:t>, welche jedoch </a:t>
            </a:r>
            <a:r>
              <a:rPr lang="de-AT" sz="3200" b="1" dirty="0"/>
              <a:t>echt</a:t>
            </a:r>
            <a:r>
              <a:rPr lang="de-AT" sz="3200" dirty="0"/>
              <a:t> wirken. </a:t>
            </a:r>
          </a:p>
          <a:p>
            <a:pPr marL="0" indent="0">
              <a:buNone/>
            </a:pPr>
            <a:r>
              <a:rPr lang="de-AT" sz="3200" dirty="0"/>
              <a:t>Sie zeigen Menschen, die scheinbar etwas sagen oder tun, was sie jedoch noch nie gesagt oder gesagt haben</a:t>
            </a:r>
            <a:r>
              <a:rPr lang="de-DE" sz="3200" dirty="0"/>
              <a:t>. </a:t>
            </a:r>
          </a:p>
          <a:p>
            <a:pPr marL="0" indent="0">
              <a:buNone/>
            </a:pPr>
            <a:r>
              <a:rPr lang="de-AT" sz="3200" b="1" dirty="0">
                <a:solidFill>
                  <a:schemeClr val="accent1"/>
                </a:solidFill>
              </a:rPr>
              <a:t>Deepfakes</a:t>
            </a:r>
            <a:r>
              <a:rPr lang="de-AT" sz="3200" dirty="0"/>
              <a:t> werden </a:t>
            </a:r>
            <a:r>
              <a:rPr lang="de-DE" sz="3200" dirty="0"/>
              <a:t>mit </a:t>
            </a:r>
            <a:r>
              <a:rPr lang="de-DE" sz="3200" b="1" dirty="0"/>
              <a:t>künstlicher Intelligenz</a:t>
            </a:r>
            <a:r>
              <a:rPr lang="de-DE" sz="3200" dirty="0"/>
              <a:t>, wie beispielsweise dem maschinellen Lernen und Deep Learning erzeugt.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C725D09-9F50-3E70-0677-9D4FBF395987}"/>
              </a:ext>
            </a:extLst>
          </p:cNvPr>
          <p:cNvSpPr txBox="1"/>
          <p:nvPr/>
        </p:nvSpPr>
        <p:spPr>
          <a:xfrm>
            <a:off x="568411" y="6524367"/>
            <a:ext cx="90451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Poppins" pitchFamily="2" charset="77"/>
                <a:cs typeface="Poppins" pitchFamily="2" charset="77"/>
              </a:rPr>
              <a:t>Vgl.: https://</a:t>
            </a:r>
            <a:r>
              <a:rPr lang="de-DE" sz="900" dirty="0" err="1">
                <a:latin typeface="Poppins" pitchFamily="2" charset="77"/>
                <a:cs typeface="Poppins" pitchFamily="2" charset="77"/>
              </a:rPr>
              <a:t>www.europarl.europa.eu</a:t>
            </a:r>
            <a:r>
              <a:rPr lang="de-DE" sz="900" dirty="0">
                <a:latin typeface="Poppins" pitchFamily="2" charset="77"/>
                <a:cs typeface="Poppins" pitchFamily="2" charset="77"/>
              </a:rPr>
              <a:t>/</a:t>
            </a:r>
            <a:r>
              <a:rPr lang="de-DE" sz="900" dirty="0" err="1">
                <a:latin typeface="Poppins" pitchFamily="2" charset="77"/>
                <a:cs typeface="Poppins" pitchFamily="2" charset="77"/>
              </a:rPr>
              <a:t>RegData</a:t>
            </a:r>
            <a:r>
              <a:rPr lang="de-DE" sz="900" dirty="0">
                <a:latin typeface="Poppins" pitchFamily="2" charset="77"/>
                <a:cs typeface="Poppins" pitchFamily="2" charset="77"/>
              </a:rPr>
              <a:t>/</a:t>
            </a:r>
            <a:r>
              <a:rPr lang="de-DE" sz="900" dirty="0" err="1">
                <a:latin typeface="Poppins" pitchFamily="2" charset="77"/>
                <a:cs typeface="Poppins" pitchFamily="2" charset="77"/>
              </a:rPr>
              <a:t>etudes</a:t>
            </a:r>
            <a:r>
              <a:rPr lang="de-DE" sz="900" dirty="0">
                <a:latin typeface="Poppins" pitchFamily="2" charset="77"/>
                <a:cs typeface="Poppins" pitchFamily="2" charset="77"/>
              </a:rPr>
              <a:t>/STUD/2021/690039/EPRS_STU(2021)690039_EN.pdf</a:t>
            </a:r>
          </a:p>
        </p:txBody>
      </p:sp>
    </p:spTree>
    <p:extLst>
      <p:ext uri="{BB962C8B-B14F-4D97-AF65-F5344CB8AC3E}">
        <p14:creationId xmlns:p14="http://schemas.microsoft.com/office/powerpoint/2010/main" val="3572525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336C7E-B845-A682-1AA7-4BDCF94D2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Rechercheaufgabe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D81887-E816-0C05-B875-996E0B29E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8357"/>
            <a:ext cx="9693408" cy="3878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Seht euch </a:t>
            </a:r>
            <a:r>
              <a:rPr lang="de-DE" b="1" dirty="0">
                <a:solidFill>
                  <a:schemeClr val="accent1"/>
                </a:solidFill>
              </a:rPr>
              <a:t>1-3 Videos </a:t>
            </a:r>
            <a:r>
              <a:rPr lang="de-DE" b="1" dirty="0"/>
              <a:t>aus der angeführten Liste an!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Notiert euch </a:t>
            </a:r>
            <a:r>
              <a:rPr lang="de-DE" b="1" dirty="0">
                <a:solidFill>
                  <a:schemeClr val="accent1"/>
                </a:solidFill>
              </a:rPr>
              <a:t>Informationen über Deepfakes</a:t>
            </a:r>
            <a:r>
              <a:rPr lang="de-DE" b="1" dirty="0"/>
              <a:t>, die euch wichtig erscheinen (Definitionen, Beispiele, Risiken, usw.)!</a:t>
            </a:r>
          </a:p>
        </p:txBody>
      </p:sp>
    </p:spTree>
    <p:extLst>
      <p:ext uri="{BB962C8B-B14F-4D97-AF65-F5344CB8AC3E}">
        <p14:creationId xmlns:p14="http://schemas.microsoft.com/office/powerpoint/2010/main" val="3281954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3E72FA3-BD00-444A-AD9B-E6C3D069C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080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336C7E-B845-A682-1AA7-4BDCF94D2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730" y="557189"/>
            <a:ext cx="9562070" cy="11105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err="1">
                <a:solidFill>
                  <a:schemeClr val="tx1"/>
                </a:solidFill>
              </a:rPr>
              <a:t>Rechercheaufgabe</a:t>
            </a:r>
            <a:endParaRPr lang="en-US" sz="5200" kern="1200" dirty="0">
              <a:solidFill>
                <a:schemeClr val="tx1"/>
              </a:solidFill>
            </a:endParaRPr>
          </a:p>
        </p:txBody>
      </p:sp>
      <p:pic>
        <p:nvPicPr>
          <p:cNvPr id="10" name="Onlinemedien 9" descr="Wie funktionieren Deepfake-Videos? | alpha Lernen erklärt Medienkompetenz (so geht MEDIEN)">
            <a:hlinkClick r:id="" action="ppaction://media"/>
            <a:extLst>
              <a:ext uri="{FF2B5EF4-FFF2-40B4-BE49-F238E27FC236}">
                <a16:creationId xmlns:a16="http://schemas.microsoft.com/office/drawing/2014/main" id="{2CB26A4D-7605-0C7E-BCAE-97A1D165EEC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274806" y="1834939"/>
            <a:ext cx="3640665" cy="2056976"/>
          </a:xfrm>
          <a:prstGeom prst="rect">
            <a:avLst/>
          </a:prstGeom>
        </p:spPr>
      </p:pic>
      <p:pic>
        <p:nvPicPr>
          <p:cNvPr id="14" name="Onlinemedien 13" descr="Fake videos of real people -- and how to spot them | Supasorn Suwajanakorn">
            <a:hlinkClick r:id="" action="ppaction://media"/>
            <a:extLst>
              <a:ext uri="{FF2B5EF4-FFF2-40B4-BE49-F238E27FC236}">
                <a16:creationId xmlns:a16="http://schemas.microsoft.com/office/drawing/2014/main" id="{994DAC98-C710-3A7A-BA12-718D24F24621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9"/>
          <a:stretch>
            <a:fillRect/>
          </a:stretch>
        </p:blipFill>
        <p:spPr>
          <a:xfrm>
            <a:off x="4270741" y="1834939"/>
            <a:ext cx="3640665" cy="2056976"/>
          </a:xfrm>
          <a:prstGeom prst="rect">
            <a:avLst/>
          </a:prstGeom>
        </p:spPr>
      </p:pic>
      <p:pic>
        <p:nvPicPr>
          <p:cNvPr id="9" name="Onlinemedien 8" descr="ganz konkret: Deepfakes gegen Fakten? | Zeit für Politik">
            <a:hlinkClick r:id="" action="ppaction://media"/>
            <a:extLst>
              <a:ext uri="{FF2B5EF4-FFF2-40B4-BE49-F238E27FC236}">
                <a16:creationId xmlns:a16="http://schemas.microsoft.com/office/drawing/2014/main" id="{13776254-C007-30B0-EA86-659EBB7AD620}"/>
              </a:ext>
            </a:extLst>
          </p:cNvPr>
          <p:cNvPicPr>
            <a:picLocks noGrp="1" noRot="1" noChangeAspect="1"/>
          </p:cNvPicPr>
          <p:nvPr>
            <p:ph idx="1"/>
            <a:videoFile r:link="rId3"/>
          </p:nvPr>
        </p:nvPicPr>
        <p:blipFill>
          <a:blip r:embed="rId10"/>
          <a:stretch>
            <a:fillRect/>
          </a:stretch>
        </p:blipFill>
        <p:spPr>
          <a:xfrm>
            <a:off x="8264098" y="1834939"/>
            <a:ext cx="3640665" cy="2056976"/>
          </a:xfrm>
          <a:prstGeom prst="rect">
            <a:avLst/>
          </a:prstGeom>
        </p:spPr>
      </p:pic>
      <p:pic>
        <p:nvPicPr>
          <p:cNvPr id="13" name="Onlinemedien 12" descr="Deepfakes: Is This Video Even Real? | NYT Opinion">
            <a:hlinkClick r:id="" action="ppaction://media"/>
            <a:extLst>
              <a:ext uri="{FF2B5EF4-FFF2-40B4-BE49-F238E27FC236}">
                <a16:creationId xmlns:a16="http://schemas.microsoft.com/office/drawing/2014/main" id="{23319CFE-377D-12B8-736C-3B4E907A1CC4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11"/>
          <a:stretch>
            <a:fillRect/>
          </a:stretch>
        </p:blipFill>
        <p:spPr>
          <a:xfrm>
            <a:off x="274806" y="4063630"/>
            <a:ext cx="3640665" cy="2056976"/>
          </a:xfrm>
          <a:prstGeom prst="rect">
            <a:avLst/>
          </a:prstGeom>
        </p:spPr>
      </p:pic>
      <p:pic>
        <p:nvPicPr>
          <p:cNvPr id="11" name="Onlinemedien 10" descr="Selbstversuch: Wie macht man ein Deepfake-Video? | Selbstversuch | BR24">
            <a:hlinkClick r:id="" action="ppaction://media"/>
            <a:extLst>
              <a:ext uri="{FF2B5EF4-FFF2-40B4-BE49-F238E27FC236}">
                <a16:creationId xmlns:a16="http://schemas.microsoft.com/office/drawing/2014/main" id="{910383EB-115C-F9EC-4F22-BE7D4D732CF1}"/>
              </a:ext>
            </a:extLst>
          </p:cNvPr>
          <p:cNvPicPr>
            <a:picLocks noRot="1" noChangeAspect="1"/>
          </p:cNvPicPr>
          <p:nvPr>
            <a:videoFile r:link="rId5"/>
          </p:nvPr>
        </p:nvPicPr>
        <p:blipFill>
          <a:blip r:embed="rId12"/>
          <a:stretch>
            <a:fillRect/>
          </a:stretch>
        </p:blipFill>
        <p:spPr>
          <a:xfrm>
            <a:off x="4270741" y="4063630"/>
            <a:ext cx="3640665" cy="2056976"/>
          </a:xfrm>
          <a:prstGeom prst="rect">
            <a:avLst/>
          </a:prstGeom>
        </p:spPr>
      </p:pic>
      <p:pic>
        <p:nvPicPr>
          <p:cNvPr id="12" name="Onlinemedien 11" descr="Täuschung mit Deepfakes | Odysso – Wissen im SWR">
            <a:hlinkClick r:id="" action="ppaction://media"/>
            <a:extLst>
              <a:ext uri="{FF2B5EF4-FFF2-40B4-BE49-F238E27FC236}">
                <a16:creationId xmlns:a16="http://schemas.microsoft.com/office/drawing/2014/main" id="{9F87F3FE-1A94-797E-57FC-13470DDA9195}"/>
              </a:ext>
            </a:extLst>
          </p:cNvPr>
          <p:cNvPicPr>
            <a:picLocks noRot="1" noChangeAspect="1"/>
          </p:cNvPicPr>
          <p:nvPr>
            <a:videoFile r:link="rId6"/>
          </p:nvPr>
        </p:nvPicPr>
        <p:blipFill>
          <a:blip r:embed="rId13"/>
          <a:stretch>
            <a:fillRect/>
          </a:stretch>
        </p:blipFill>
        <p:spPr>
          <a:xfrm>
            <a:off x="8264098" y="4063630"/>
            <a:ext cx="3640665" cy="2056976"/>
          </a:xfrm>
          <a:prstGeom prst="rect">
            <a:avLst/>
          </a:prstGeom>
        </p:spPr>
      </p:pic>
      <p:pic>
        <p:nvPicPr>
          <p:cNvPr id="16" name="Grafik 15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C5021F-0CB2-FB7E-7FA6-39219AFF3DF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b="20139"/>
          <a:stretch/>
        </p:blipFill>
        <p:spPr>
          <a:xfrm>
            <a:off x="367783" y="590957"/>
            <a:ext cx="1279192" cy="70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5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5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43F8D-EE8E-C0FA-762B-916466043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7033"/>
            <a:ext cx="9807129" cy="2303934"/>
          </a:xfrm>
        </p:spPr>
        <p:txBody>
          <a:bodyPr>
            <a:noAutofit/>
          </a:bodyPr>
          <a:lstStyle/>
          <a:p>
            <a:r>
              <a:rPr lang="de-AT" sz="3600" i="0" dirty="0">
                <a:solidFill>
                  <a:srgbClr val="000000"/>
                </a:solidFill>
                <a:effectLst/>
              </a:rPr>
              <a:t>Wie </a:t>
            </a:r>
            <a:r>
              <a:rPr lang="de-AT" sz="3600" i="0" dirty="0">
                <a:solidFill>
                  <a:schemeClr val="accent1"/>
                </a:solidFill>
                <a:effectLst/>
              </a:rPr>
              <a:t>erstellt</a:t>
            </a:r>
            <a:r>
              <a:rPr lang="de-AT" sz="3600" i="0" dirty="0">
                <a:solidFill>
                  <a:srgbClr val="000000"/>
                </a:solidFill>
                <a:effectLst/>
              </a:rPr>
              <a:t> man Deepfakes und welche </a:t>
            </a:r>
            <a:r>
              <a:rPr lang="de-AT" sz="3600" i="0" dirty="0">
                <a:solidFill>
                  <a:schemeClr val="accent1"/>
                </a:solidFill>
                <a:effectLst/>
              </a:rPr>
              <a:t>technischen Kenntnisse </a:t>
            </a:r>
            <a:r>
              <a:rPr lang="de-AT" sz="3600" i="0" dirty="0">
                <a:solidFill>
                  <a:srgbClr val="000000"/>
                </a:solidFill>
                <a:effectLst/>
              </a:rPr>
              <a:t>sind dafür notwendig?</a:t>
            </a:r>
            <a:br>
              <a:rPr lang="de-AT" sz="3600" i="0" dirty="0">
                <a:solidFill>
                  <a:srgbClr val="000000"/>
                </a:solidFill>
                <a:effectLst/>
              </a:rPr>
            </a:b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62474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0F129F-3307-6D00-68B9-67ED9AA93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erstellt man Deepfakes?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A193F8-ECE0-453E-2621-817C1F5A1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1800" b="1" dirty="0">
                <a:effectLst/>
                <a:ea typeface="Calibri" panose="020F0502020204030204" pitchFamily="34" charset="0"/>
              </a:rPr>
              <a:t>Generative </a:t>
            </a:r>
            <a:r>
              <a:rPr lang="de-AT" sz="1800" b="1" dirty="0" err="1">
                <a:effectLst/>
                <a:ea typeface="Calibri" panose="020F0502020204030204" pitchFamily="34" charset="0"/>
              </a:rPr>
              <a:t>Adversarial</a:t>
            </a:r>
            <a:r>
              <a:rPr lang="de-AT" sz="1800" b="1" dirty="0">
                <a:effectLst/>
                <a:ea typeface="Calibri" panose="020F0502020204030204" pitchFamily="34" charset="0"/>
              </a:rPr>
              <a:t> Networks (GANs): 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analysieren Bilder und erstellen dadurch neue Bilder mit vergleichbarer Qualität</a:t>
            </a:r>
            <a:endParaRPr lang="de-AT" sz="1800" b="1" dirty="0">
              <a:effectLst/>
              <a:ea typeface="Calibri" panose="020F0502020204030204" pitchFamily="34" charset="0"/>
            </a:endParaRPr>
          </a:p>
          <a:p>
            <a:r>
              <a:rPr lang="de-AT" sz="1800" b="1" dirty="0">
                <a:effectLst/>
                <a:ea typeface="Calibri" panose="020F0502020204030204" pitchFamily="34" charset="0"/>
              </a:rPr>
              <a:t>Autoencoder: 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extrahieren Informationen über Gesichtsstrukturen aus Bildern und verwenden  diese Informationen, um einen neuen Gesichtsausdruck zu modellieren</a:t>
            </a:r>
            <a:r>
              <a:rPr lang="de-AT" b="1" dirty="0">
                <a:effectLst/>
              </a:rPr>
              <a:t> 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956572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AB09D5-455B-BB27-25A6-16D5E3F8B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772" y="1790692"/>
            <a:ext cx="10414671" cy="4176582"/>
          </a:xfrm>
        </p:spPr>
        <p:txBody>
          <a:bodyPr>
            <a:noAutofit/>
          </a:bodyPr>
          <a:lstStyle/>
          <a:p>
            <a:r>
              <a:rPr lang="de-DE" sz="2400" dirty="0"/>
              <a:t>Überlegt in Kleingruppen und sammelt </a:t>
            </a:r>
            <a:r>
              <a:rPr lang="de-DE" sz="2400" dirty="0">
                <a:solidFill>
                  <a:schemeClr val="accent1"/>
                </a:solidFill>
              </a:rPr>
              <a:t>Beispiele</a:t>
            </a:r>
            <a:r>
              <a:rPr lang="de-DE" sz="2400" dirty="0"/>
              <a:t>: 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	Wem </a:t>
            </a:r>
            <a:r>
              <a:rPr lang="de-DE" sz="2400" dirty="0">
                <a:solidFill>
                  <a:schemeClr val="accent1"/>
                </a:solidFill>
              </a:rPr>
              <a:t>nützen</a:t>
            </a:r>
            <a:r>
              <a:rPr lang="de-DE" sz="2400" dirty="0"/>
              <a:t> Deepfakes? Wem </a:t>
            </a:r>
            <a:r>
              <a:rPr lang="de-DE" sz="2400" dirty="0">
                <a:solidFill>
                  <a:schemeClr val="accent4"/>
                </a:solidFill>
              </a:rPr>
              <a:t>schaden</a:t>
            </a:r>
            <a:r>
              <a:rPr lang="de-DE" sz="2400" dirty="0"/>
              <a:t> sie?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	Welche </a:t>
            </a:r>
            <a:r>
              <a:rPr lang="de-DE" sz="2400" dirty="0">
                <a:solidFill>
                  <a:schemeClr val="accent4"/>
                </a:solidFill>
              </a:rPr>
              <a:t>Risiken</a:t>
            </a:r>
            <a:r>
              <a:rPr lang="de-DE" sz="2400" dirty="0"/>
              <a:t> bringen sie mit sich? 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	Wie können Deepfakes unsere </a:t>
            </a:r>
            <a:r>
              <a:rPr lang="de-DE" sz="2400" dirty="0">
                <a:solidFill>
                  <a:schemeClr val="accent1"/>
                </a:solidFill>
              </a:rPr>
              <a:t>Meinungsbildung</a:t>
            </a:r>
            <a:r>
              <a:rPr lang="de-DE" sz="2400" dirty="0"/>
              <a:t> 	beeinflussen 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	Überlegt euch Strategien: wie kann man 	manipulative 	Deepfakes </a:t>
            </a:r>
            <a:r>
              <a:rPr lang="de-DE" sz="2400" dirty="0">
                <a:solidFill>
                  <a:schemeClr val="accent1"/>
                </a:solidFill>
              </a:rPr>
              <a:t>entlarven</a:t>
            </a:r>
            <a:r>
              <a:rPr lang="de-DE" sz="2400" dirty="0"/>
              <a:t>? 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	</a:t>
            </a:r>
            <a:r>
              <a:rPr lang="de-AT" sz="2400" dirty="0"/>
              <a:t>Wer könnte auf </a:t>
            </a:r>
            <a:r>
              <a:rPr lang="de-AT" sz="2400" dirty="0">
                <a:solidFill>
                  <a:schemeClr val="accent1"/>
                </a:solidFill>
              </a:rPr>
              <a:t>politischer</a:t>
            </a:r>
            <a:r>
              <a:rPr lang="de-AT" sz="2400" dirty="0"/>
              <a:t> und </a:t>
            </a:r>
            <a:r>
              <a:rPr lang="de-AT" sz="2400" dirty="0">
                <a:solidFill>
                  <a:schemeClr val="accent1"/>
                </a:solidFill>
              </a:rPr>
              <a:t>rechtlicher</a:t>
            </a:r>
            <a:r>
              <a:rPr lang="de-AT" sz="2400" dirty="0"/>
              <a:t> Ebene etwas 	gegen Deepfakes tun? </a:t>
            </a:r>
            <a:br>
              <a:rPr lang="de-DE" sz="2400" dirty="0"/>
            </a:br>
            <a:endParaRPr lang="de-DE" sz="2400" dirty="0"/>
          </a:p>
        </p:txBody>
      </p:sp>
      <p:pic>
        <p:nvPicPr>
          <p:cNvPr id="5" name="Grafik 4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67BA9FA0-B09F-E69E-BBCB-A3460908C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88" y="1901407"/>
            <a:ext cx="516910" cy="516910"/>
          </a:xfrm>
          <a:prstGeom prst="rect">
            <a:avLst/>
          </a:prstGeom>
        </p:spPr>
      </p:pic>
      <p:pic>
        <p:nvPicPr>
          <p:cNvPr id="6" name="Grafik 5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4894529E-D5F0-5BCF-9F65-47E57AEDF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88" y="2595958"/>
            <a:ext cx="516910" cy="516910"/>
          </a:xfrm>
          <a:prstGeom prst="rect">
            <a:avLst/>
          </a:prstGeom>
        </p:spPr>
      </p:pic>
      <p:pic>
        <p:nvPicPr>
          <p:cNvPr id="7" name="Grafik 6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2049B40F-8AF1-9D99-D8A2-BF470E1AF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88" y="3264756"/>
            <a:ext cx="516910" cy="516910"/>
          </a:xfrm>
          <a:prstGeom prst="rect">
            <a:avLst/>
          </a:prstGeom>
        </p:spPr>
      </p:pic>
      <p:pic>
        <p:nvPicPr>
          <p:cNvPr id="8" name="Grafik 7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977EEBE5-09C8-F414-6741-73E7BFF18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88" y="4181229"/>
            <a:ext cx="516910" cy="516910"/>
          </a:xfrm>
          <a:prstGeom prst="rect">
            <a:avLst/>
          </a:prstGeom>
        </p:spPr>
      </p:pic>
      <p:pic>
        <p:nvPicPr>
          <p:cNvPr id="9" name="Grafik 8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8E4A94F2-DA13-11A6-734C-1EC8B300F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88" y="5267853"/>
            <a:ext cx="516910" cy="5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10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8C715-5275-6F34-B81E-55B9FBF33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873" y="2766218"/>
            <a:ext cx="980712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e-DE" sz="2700" dirty="0"/>
              <a:t>Was denkt ihr?</a:t>
            </a:r>
            <a:br>
              <a:rPr lang="de-DE" sz="2700" dirty="0"/>
            </a:br>
            <a:br>
              <a:rPr lang="de-DE" dirty="0"/>
            </a:br>
            <a:r>
              <a:rPr lang="de-DE" dirty="0"/>
              <a:t>Können Deepfakes überhaupt </a:t>
            </a:r>
            <a:r>
              <a:rPr lang="de-DE" dirty="0">
                <a:solidFill>
                  <a:schemeClr val="accent1"/>
                </a:solidFill>
              </a:rPr>
              <a:t>legal</a:t>
            </a:r>
            <a:r>
              <a:rPr lang="de-DE" dirty="0"/>
              <a:t> sein? </a:t>
            </a:r>
          </a:p>
        </p:txBody>
      </p:sp>
    </p:spTree>
    <p:extLst>
      <p:ext uri="{BB962C8B-B14F-4D97-AF65-F5344CB8AC3E}">
        <p14:creationId xmlns:p14="http://schemas.microsoft.com/office/powerpoint/2010/main" val="295172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8C715-5275-6F34-B81E-55B9FBF33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Können Deepfakes überhaupt </a:t>
            </a:r>
            <a:r>
              <a:rPr lang="de-DE" sz="3600" dirty="0">
                <a:solidFill>
                  <a:schemeClr val="accent1"/>
                </a:solidFill>
              </a:rPr>
              <a:t>legal</a:t>
            </a:r>
            <a:r>
              <a:rPr lang="de-DE" sz="3600" dirty="0"/>
              <a:t> sein?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7C0BFA-5EF3-7125-9972-BCC6EFB62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Ein Bild oder Video von einem Menschen darf nie einfach so veröffentlicht werden </a:t>
            </a:r>
            <a:r>
              <a:rPr lang="de-AT" dirty="0">
                <a:sym typeface="Wingdings" pitchFamily="2" charset="2"/>
              </a:rPr>
              <a:t> </a:t>
            </a:r>
            <a:r>
              <a:rPr lang="de-AT" b="1" dirty="0">
                <a:solidFill>
                  <a:schemeClr val="accent1"/>
                </a:solidFill>
              </a:rPr>
              <a:t>„Recht am eigenen Bild“</a:t>
            </a:r>
          </a:p>
          <a:p>
            <a:endParaRPr lang="de-AT" b="1" dirty="0">
              <a:solidFill>
                <a:schemeClr val="accent1"/>
              </a:solidFill>
            </a:endParaRPr>
          </a:p>
          <a:p>
            <a:r>
              <a:rPr lang="de-AT" dirty="0"/>
              <a:t>Bilder von Prominenten dürfen nur dann verwendet werden, wenn sich diese </a:t>
            </a:r>
            <a:r>
              <a:rPr lang="de-AT" b="1" dirty="0">
                <a:solidFill>
                  <a:schemeClr val="accent1"/>
                </a:solidFill>
              </a:rPr>
              <a:t>bewusst</a:t>
            </a:r>
            <a:r>
              <a:rPr lang="de-AT" dirty="0"/>
              <a:t> in die </a:t>
            </a:r>
            <a:r>
              <a:rPr lang="de-AT" b="1" dirty="0">
                <a:solidFill>
                  <a:schemeClr val="accent1"/>
                </a:solidFill>
              </a:rPr>
              <a:t>Öffentlichkeit</a:t>
            </a:r>
            <a:r>
              <a:rPr lang="de-AT" dirty="0"/>
              <a:t> begeben.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6026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E1D3C-4F84-F95D-FE0A-65C00119E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Wir erstellen eigene </a:t>
            </a:r>
            <a:r>
              <a:rPr lang="de-DE" dirty="0">
                <a:solidFill>
                  <a:schemeClr val="accent1"/>
                </a:solidFill>
              </a:rPr>
              <a:t>Deepfakes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6C3B81-10AA-443E-53B1-56D17D02D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670" y="1902941"/>
            <a:ext cx="8984938" cy="4274022"/>
          </a:xfrm>
        </p:spPr>
        <p:txBody>
          <a:bodyPr/>
          <a:lstStyle/>
          <a:p>
            <a:r>
              <a:rPr lang="de-DE" dirty="0"/>
              <a:t>Download der </a:t>
            </a:r>
            <a:r>
              <a:rPr lang="de-DE" b="1" dirty="0"/>
              <a:t>App </a:t>
            </a:r>
            <a:r>
              <a:rPr lang="de-DE" b="1" dirty="0" err="1"/>
              <a:t>Wombo</a:t>
            </a:r>
            <a:endParaRPr lang="de-DE" b="1" dirty="0"/>
          </a:p>
          <a:p>
            <a:r>
              <a:rPr lang="de-DE" dirty="0"/>
              <a:t>Selfie machen</a:t>
            </a:r>
          </a:p>
          <a:p>
            <a:r>
              <a:rPr lang="de-DE" dirty="0"/>
              <a:t>Video auswählen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	Berücksichtigt, dass die abgebildeten 	Personen </a:t>
            </a:r>
            <a:r>
              <a:rPr lang="de-DE" b="1" dirty="0"/>
              <a:t>einverstanden</a:t>
            </a:r>
            <a:r>
              <a:rPr lang="de-DE" dirty="0"/>
              <a:t> sein müssen und 	</a:t>
            </a:r>
            <a:r>
              <a:rPr lang="de-DE" b="1" dirty="0"/>
              <a:t>kein Schaden </a:t>
            </a:r>
            <a:r>
              <a:rPr lang="de-DE" dirty="0"/>
              <a:t>verursacht werden soll!</a:t>
            </a:r>
          </a:p>
        </p:txBody>
      </p:sp>
      <p:pic>
        <p:nvPicPr>
          <p:cNvPr id="4" name="Grafik 3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5D8708F0-F866-F679-AFD9-B4FE36CD0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754" y="3859032"/>
            <a:ext cx="632240" cy="63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52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B10FF-4139-1AE6-C78C-BDF964446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Video 1: Barack Obama</a:t>
            </a:r>
          </a:p>
        </p:txBody>
      </p:sp>
      <p:pic>
        <p:nvPicPr>
          <p:cNvPr id="4" name="Onlinemedien 3" descr="You Won’t Believe What Obama Says In This Video! 😉">
            <a:hlinkClick r:id="" action="ppaction://media"/>
            <a:extLst>
              <a:ext uri="{FF2B5EF4-FFF2-40B4-BE49-F238E27FC236}">
                <a16:creationId xmlns:a16="http://schemas.microsoft.com/office/drawing/2014/main" id="{55943AD1-6445-C8ED-F6DB-3E1FEE55048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99070" y="1478435"/>
            <a:ext cx="7700963" cy="4351338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77960AF8-6F33-F35C-4600-D07901332D6A}"/>
              </a:ext>
            </a:extLst>
          </p:cNvPr>
          <p:cNvSpPr txBox="1">
            <a:spLocks/>
          </p:cNvSpPr>
          <p:nvPr/>
        </p:nvSpPr>
        <p:spPr>
          <a:xfrm>
            <a:off x="1546669" y="6492875"/>
            <a:ext cx="9807129" cy="297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de-DE" sz="1000" b="0" dirty="0"/>
              <a:t>Link: https://</a:t>
            </a:r>
            <a:r>
              <a:rPr lang="de-DE" sz="1000" b="0" dirty="0" err="1"/>
              <a:t>www.youtube.com</a:t>
            </a:r>
            <a:r>
              <a:rPr lang="de-DE" sz="1000" b="0" dirty="0"/>
              <a:t>/</a:t>
            </a:r>
            <a:r>
              <a:rPr lang="de-DE" sz="1000" b="0" dirty="0" err="1"/>
              <a:t>watch?v</a:t>
            </a:r>
            <a:r>
              <a:rPr lang="de-DE" sz="1000" b="0" dirty="0"/>
              <a:t>=cQ54GDm1eL0&amp;t=27s&amp;ab_channel=</a:t>
            </a:r>
            <a:r>
              <a:rPr lang="de-DE" sz="1000" b="0" dirty="0" err="1"/>
              <a:t>BuzzFeedVideo</a:t>
            </a:r>
            <a:endParaRPr lang="de-DE" sz="1000" b="0" dirty="0"/>
          </a:p>
        </p:txBody>
      </p:sp>
    </p:spTree>
    <p:extLst>
      <p:ext uri="{BB962C8B-B14F-4D97-AF65-F5344CB8AC3E}">
        <p14:creationId xmlns:p14="http://schemas.microsoft.com/office/powerpoint/2010/main" val="104283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D2425C-88F9-9F27-2C24-ABA3B879C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14" y="2766218"/>
            <a:ext cx="9807129" cy="1325563"/>
          </a:xfrm>
        </p:spPr>
        <p:txBody>
          <a:bodyPr>
            <a:noAutofit/>
          </a:bodyPr>
          <a:lstStyle/>
          <a:p>
            <a:r>
              <a:rPr lang="de-DE" sz="3600" dirty="0"/>
              <a:t>Schaut euch die folgenden Videos an. </a:t>
            </a:r>
            <a:br>
              <a:rPr lang="de-DE" sz="3600" dirty="0"/>
            </a:br>
            <a:r>
              <a:rPr lang="de-DE" sz="3600" dirty="0"/>
              <a:t>Welche sind </a:t>
            </a:r>
            <a:r>
              <a:rPr lang="de-DE" sz="3600" dirty="0">
                <a:solidFill>
                  <a:schemeClr val="accent1"/>
                </a:solidFill>
              </a:rPr>
              <a:t>echt</a:t>
            </a:r>
            <a:r>
              <a:rPr lang="de-DE" sz="3600" dirty="0"/>
              <a:t> und welche sind </a:t>
            </a:r>
            <a:r>
              <a:rPr lang="de-DE" sz="3600" dirty="0">
                <a:solidFill>
                  <a:schemeClr val="accent4"/>
                </a:solidFill>
              </a:rPr>
              <a:t>fake</a:t>
            </a:r>
            <a:r>
              <a:rPr lang="de-DE" sz="3600" dirty="0"/>
              <a:t>? 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5508494-6A9E-41B7-D4FC-B020F63A2649}"/>
              </a:ext>
            </a:extLst>
          </p:cNvPr>
          <p:cNvSpPr txBox="1">
            <a:spLocks/>
          </p:cNvSpPr>
          <p:nvPr/>
        </p:nvSpPr>
        <p:spPr>
          <a:xfrm>
            <a:off x="619914" y="3907158"/>
            <a:ext cx="9807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de-DE" sz="1800" dirty="0"/>
              <a:t>Kreuzt in der Liste an, welche Videos eurer Meinung nach manipuliert wurden.</a:t>
            </a:r>
          </a:p>
        </p:txBody>
      </p:sp>
    </p:spTree>
    <p:extLst>
      <p:ext uri="{BB962C8B-B14F-4D97-AF65-F5344CB8AC3E}">
        <p14:creationId xmlns:p14="http://schemas.microsoft.com/office/powerpoint/2010/main" val="2738267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B10FF-4139-1AE6-C78C-BDF964446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Erkennst du die Deepfakes? (Test beginnt bei 05:15)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7960AF8-6F33-F35C-4600-D07901332D6A}"/>
              </a:ext>
            </a:extLst>
          </p:cNvPr>
          <p:cNvSpPr txBox="1">
            <a:spLocks/>
          </p:cNvSpPr>
          <p:nvPr/>
        </p:nvSpPr>
        <p:spPr>
          <a:xfrm>
            <a:off x="1546669" y="6492875"/>
            <a:ext cx="9807129" cy="297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de-DE" sz="1000" b="0" dirty="0"/>
              <a:t>Link: https://</a:t>
            </a:r>
            <a:r>
              <a:rPr lang="de-DE" sz="1000" b="0" dirty="0" err="1"/>
              <a:t>www.youtube.com</a:t>
            </a:r>
            <a:r>
              <a:rPr lang="de-DE" sz="1000" b="0" dirty="0"/>
              <a:t>/</a:t>
            </a:r>
            <a:r>
              <a:rPr lang="de-DE" sz="1000" b="0" dirty="0" err="1"/>
              <a:t>watch?v</a:t>
            </a:r>
            <a:r>
              <a:rPr lang="de-DE" sz="1000" b="0" dirty="0"/>
              <a:t>=qj5LqiSabP4&amp;ab_channel=LICHTCATCHTOBY</a:t>
            </a:r>
          </a:p>
        </p:txBody>
      </p:sp>
      <p:pic>
        <p:nvPicPr>
          <p:cNvPr id="3" name="Onlinemedien 2" descr="Can you detect DEEP FAKES? Test yourself!">
            <a:hlinkClick r:id="" action="ppaction://media"/>
            <a:extLst>
              <a:ext uri="{FF2B5EF4-FFF2-40B4-BE49-F238E27FC236}">
                <a16:creationId xmlns:a16="http://schemas.microsoft.com/office/drawing/2014/main" id="{4085B981-593F-36E2-5FDD-9D7C5DF93D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46669" y="1472946"/>
            <a:ext cx="8412877" cy="475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5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B10FF-4139-1AE6-C78C-BDF964446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Auflösung des Quiz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7960AF8-6F33-F35C-4600-D07901332D6A}"/>
              </a:ext>
            </a:extLst>
          </p:cNvPr>
          <p:cNvSpPr txBox="1">
            <a:spLocks/>
          </p:cNvSpPr>
          <p:nvPr/>
        </p:nvSpPr>
        <p:spPr>
          <a:xfrm>
            <a:off x="1546669" y="6492875"/>
            <a:ext cx="9807129" cy="297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de-DE" sz="1000" b="0" dirty="0"/>
              <a:t>Link zu den Lösungen: https://</a:t>
            </a:r>
            <a:r>
              <a:rPr lang="de-DE" sz="1000" b="0" dirty="0" err="1"/>
              <a:t>www.youtube.com</a:t>
            </a:r>
            <a:r>
              <a:rPr lang="de-DE" sz="1000" b="0" dirty="0"/>
              <a:t>/</a:t>
            </a:r>
            <a:r>
              <a:rPr lang="de-DE" sz="1000" b="0" dirty="0" err="1"/>
              <a:t>watch?v</a:t>
            </a:r>
            <a:r>
              <a:rPr lang="de-DE" sz="1000" b="0" dirty="0"/>
              <a:t>=VtW9la3tKBo&amp;ab_channel=LICHTCATCHTOBY</a:t>
            </a: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4EBEA7E8-76AE-1D38-684A-26893ECD8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335914"/>
              </p:ext>
            </p:extLst>
          </p:nvPr>
        </p:nvGraphicFramePr>
        <p:xfrm>
          <a:off x="1546669" y="1690688"/>
          <a:ext cx="8128000" cy="2529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8200679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9556349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Video 1 - </a:t>
                      </a:r>
                      <a:r>
                        <a:rPr lang="de-DE" sz="3200" dirty="0">
                          <a:solidFill>
                            <a:schemeClr val="accent1"/>
                          </a:solidFill>
                        </a:rPr>
                        <a:t>real</a:t>
                      </a:r>
                    </a:p>
                    <a:p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Video 2 - </a:t>
                      </a:r>
                      <a:r>
                        <a:rPr lang="de-DE" sz="3200" dirty="0">
                          <a:solidFill>
                            <a:schemeClr val="accent4"/>
                          </a:solidFill>
                        </a:rPr>
                        <a:t>fake</a:t>
                      </a:r>
                    </a:p>
                    <a:p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Video 3 - </a:t>
                      </a:r>
                      <a:r>
                        <a:rPr lang="de-DE" sz="3200" dirty="0">
                          <a:solidFill>
                            <a:schemeClr val="accent1"/>
                          </a:solidFill>
                        </a:rPr>
                        <a:t>real</a:t>
                      </a:r>
                    </a:p>
                    <a:p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Video 4 - </a:t>
                      </a:r>
                      <a:r>
                        <a:rPr lang="de-DE" sz="3200" dirty="0">
                          <a:solidFill>
                            <a:schemeClr val="accent1"/>
                          </a:solidFill>
                        </a:rPr>
                        <a:t>real</a:t>
                      </a:r>
                    </a:p>
                    <a:p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Video 5 - </a:t>
                      </a:r>
                      <a:r>
                        <a:rPr lang="de-DE" sz="3200" dirty="0">
                          <a:solidFill>
                            <a:schemeClr val="accent1"/>
                          </a:solidFill>
                        </a:rPr>
                        <a:t>real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Video 6 - </a:t>
                      </a:r>
                      <a:r>
                        <a:rPr lang="de-DE" sz="3200" dirty="0">
                          <a:solidFill>
                            <a:schemeClr val="accent4"/>
                          </a:solidFill>
                        </a:rPr>
                        <a:t>fake</a:t>
                      </a:r>
                    </a:p>
                    <a:p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Video 7 - </a:t>
                      </a:r>
                      <a:r>
                        <a:rPr lang="de-DE" sz="3200" dirty="0">
                          <a:solidFill>
                            <a:schemeClr val="accent1"/>
                          </a:solidFill>
                        </a:rPr>
                        <a:t>real</a:t>
                      </a:r>
                    </a:p>
                    <a:p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Video 8 - </a:t>
                      </a:r>
                      <a:r>
                        <a:rPr lang="de-DE" sz="3200" dirty="0">
                          <a:solidFill>
                            <a:schemeClr val="accent1"/>
                          </a:solidFill>
                        </a:rPr>
                        <a:t>real</a:t>
                      </a:r>
                    </a:p>
                    <a:p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Video 9 - </a:t>
                      </a:r>
                      <a:r>
                        <a:rPr lang="de-DE" sz="3200" dirty="0">
                          <a:solidFill>
                            <a:schemeClr val="accent4"/>
                          </a:solidFill>
                        </a:rPr>
                        <a:t>fake</a:t>
                      </a:r>
                    </a:p>
                    <a:p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Video 10 - </a:t>
                      </a:r>
                      <a:r>
                        <a:rPr lang="de-DE" sz="3200" dirty="0">
                          <a:solidFill>
                            <a:schemeClr val="accent1"/>
                          </a:solidFill>
                        </a:rPr>
                        <a:t>real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341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564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093B2-2120-C0FA-1461-4E95E356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94" y="6090466"/>
            <a:ext cx="9807129" cy="425708"/>
          </a:xfrm>
        </p:spPr>
        <p:txBody>
          <a:bodyPr>
            <a:normAutofit/>
          </a:bodyPr>
          <a:lstStyle/>
          <a:p>
            <a:r>
              <a:rPr lang="de-DE" sz="1000" b="0" dirty="0"/>
              <a:t>Link: https://</a:t>
            </a:r>
            <a:r>
              <a:rPr lang="de-DE" sz="1000" b="0" dirty="0" err="1"/>
              <a:t>www.youtube.com</a:t>
            </a:r>
            <a:r>
              <a:rPr lang="de-DE" sz="1000" b="0" dirty="0"/>
              <a:t>/</a:t>
            </a:r>
            <a:r>
              <a:rPr lang="de-DE" sz="1000" b="0" dirty="0" err="1"/>
              <a:t>watch?v</a:t>
            </a:r>
            <a:r>
              <a:rPr lang="de-DE" sz="1000" b="0" dirty="0"/>
              <a:t>=jCQ-UwSqn8E&amp;ab_channel=</a:t>
            </a:r>
            <a:r>
              <a:rPr lang="de-DE" sz="1000" b="0" dirty="0" err="1"/>
              <a:t>KarolyHamza</a:t>
            </a:r>
            <a:endParaRPr lang="de-DE" sz="1000" b="0" dirty="0"/>
          </a:p>
        </p:txBody>
      </p:sp>
      <p:pic>
        <p:nvPicPr>
          <p:cNvPr id="4" name="Onlinemedien 3" descr="Little Mermaid - Deepfake, Ai, Cgi hybrid technology test.">
            <a:hlinkClick r:id="" action="ppaction://media"/>
            <a:extLst>
              <a:ext uri="{FF2B5EF4-FFF2-40B4-BE49-F238E27FC236}">
                <a16:creationId xmlns:a16="http://schemas.microsoft.com/office/drawing/2014/main" id="{396DC709-7024-7551-7BED-915E66ACFDB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65594" y="1492891"/>
            <a:ext cx="8136752" cy="459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2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3BADF8-4AA6-1D58-0C94-C9DB38B65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627" y="2766218"/>
            <a:ext cx="10043968" cy="1325563"/>
          </a:xfrm>
        </p:spPr>
        <p:txBody>
          <a:bodyPr>
            <a:noAutofit/>
          </a:bodyPr>
          <a:lstStyle/>
          <a:p>
            <a:r>
              <a:rPr lang="de-DE" sz="3600" dirty="0"/>
              <a:t>Sammelt alles, was euch zu dem Begriff „</a:t>
            </a:r>
            <a:r>
              <a:rPr lang="de-DE" sz="3600" dirty="0">
                <a:solidFill>
                  <a:schemeClr val="accent1"/>
                </a:solidFill>
              </a:rPr>
              <a:t>fake</a:t>
            </a:r>
            <a:r>
              <a:rPr lang="de-DE" sz="3600" dirty="0"/>
              <a:t>“ einfällt. </a:t>
            </a:r>
            <a:br>
              <a:rPr lang="de-DE" sz="3600" dirty="0"/>
            </a:br>
            <a:br>
              <a:rPr lang="de-DE" sz="3600" dirty="0"/>
            </a:br>
            <a:r>
              <a:rPr lang="de-DE" sz="3600" dirty="0"/>
              <a:t>Wo begegnen euch </a:t>
            </a:r>
            <a:r>
              <a:rPr lang="de-DE" sz="3600" dirty="0">
                <a:solidFill>
                  <a:schemeClr val="accent1"/>
                </a:solidFill>
              </a:rPr>
              <a:t>Fakes im Alltag</a:t>
            </a:r>
            <a:r>
              <a:rPr lang="de-DE" sz="3600" dirty="0"/>
              <a:t>? Wann verwendet ihr den Begriff „</a:t>
            </a:r>
            <a:r>
              <a:rPr lang="de-DE" sz="3600" dirty="0">
                <a:solidFill>
                  <a:schemeClr val="accent1"/>
                </a:solidFill>
              </a:rPr>
              <a:t>fake</a:t>
            </a:r>
            <a:r>
              <a:rPr lang="de-DE" sz="3600" dirty="0"/>
              <a:t>“? </a:t>
            </a:r>
            <a:br>
              <a:rPr lang="de-DE" sz="3600" dirty="0"/>
            </a:b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073303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79BD1A-652E-BF8C-591E-A9ACD5ADE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sz="3200" b="1" dirty="0">
                <a:solidFill>
                  <a:schemeClr val="accent4"/>
                </a:solidFill>
              </a:rPr>
              <a:t>Fake</a:t>
            </a:r>
            <a:r>
              <a:rPr lang="de-AT" sz="3200" b="1" dirty="0"/>
              <a:t> (aus dem Englischen) = Fälschung; Schwindel; etwas Erfundenes; etwas Gestelltes </a:t>
            </a:r>
          </a:p>
          <a:p>
            <a:pPr marL="0" indent="0">
              <a:buNone/>
            </a:pPr>
            <a:endParaRPr lang="de-AT" sz="3200" b="1" dirty="0"/>
          </a:p>
          <a:p>
            <a:pPr marL="0" indent="0">
              <a:buNone/>
            </a:pPr>
            <a:r>
              <a:rPr lang="de-AT" sz="3200" b="1" dirty="0">
                <a:solidFill>
                  <a:schemeClr val="accent4"/>
                </a:solidFill>
              </a:rPr>
              <a:t>etwas faken </a:t>
            </a:r>
            <a:r>
              <a:rPr lang="de-AT" sz="3200" b="1" dirty="0"/>
              <a:t>= etwas falsch darstellen, fälschen; unter falschem Namen auftreten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2645492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EC7FCF-6E85-3AA3-35BA-2071C2366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435" y="2766218"/>
            <a:ext cx="9807129" cy="1325563"/>
          </a:xfrm>
        </p:spPr>
        <p:txBody>
          <a:bodyPr/>
          <a:lstStyle/>
          <a:p>
            <a:r>
              <a:rPr lang="de-DE" dirty="0"/>
              <a:t>Und w</a:t>
            </a:r>
            <a:r>
              <a:rPr lang="de-DE" sz="4400" dirty="0"/>
              <a:t>as sind dann </a:t>
            </a:r>
            <a:r>
              <a:rPr lang="de-DE" sz="4400" dirty="0">
                <a:solidFill>
                  <a:schemeClr val="accent1"/>
                </a:solidFill>
              </a:rPr>
              <a:t>Deepfakes</a:t>
            </a:r>
            <a:r>
              <a:rPr lang="de-DE" sz="4400" dirty="0"/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1549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2346A270-AFB0-354A-BB73-7A268142E4A1}" vid="{575833D9-2767-6641-9F7C-58FB1D022E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570</Words>
  <Application>Microsoft Macintosh PowerPoint</Application>
  <PresentationFormat>Breitbild</PresentationFormat>
  <Paragraphs>50</Paragraphs>
  <Slides>18</Slides>
  <Notes>0</Notes>
  <HiddenSlides>0</HiddenSlides>
  <MMClips>9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Poppins</vt:lpstr>
      <vt:lpstr>Office</vt:lpstr>
      <vt:lpstr>Deepfakes</vt:lpstr>
      <vt:lpstr>Video 1: Barack Obama</vt:lpstr>
      <vt:lpstr>Schaut euch die folgenden Videos an.  Welche sind echt und welche sind fake? </vt:lpstr>
      <vt:lpstr>Erkennst du die Deepfakes? (Test beginnt bei 05:15)</vt:lpstr>
      <vt:lpstr>Auflösung des Quiz</vt:lpstr>
      <vt:lpstr>Link: https://www.youtube.com/watch?v=jCQ-UwSqn8E&amp;ab_channel=KarolyHamza</vt:lpstr>
      <vt:lpstr>Sammelt alles, was euch zu dem Begriff „fake“ einfällt.   Wo begegnen euch Fakes im Alltag? Wann verwendet ihr den Begriff „fake“?  </vt:lpstr>
      <vt:lpstr>PowerPoint-Präsentation</vt:lpstr>
      <vt:lpstr>Und was sind dann Deepfakes?</vt:lpstr>
      <vt:lpstr>PowerPoint-Präsentation</vt:lpstr>
      <vt:lpstr>Rechercheaufgabe</vt:lpstr>
      <vt:lpstr>Rechercheaufgabe</vt:lpstr>
      <vt:lpstr>Wie erstellt man Deepfakes und welche technischen Kenntnisse sind dafür notwendig? </vt:lpstr>
      <vt:lpstr>Wie erstellt man Deepfakes?</vt:lpstr>
      <vt:lpstr>Überlegt in Kleingruppen und sammelt Beispiele:    Wem nützen Deepfakes? Wem schaden sie?   Welche Risiken bringen sie mit sich?    Wie können Deepfakes unsere Meinungsbildung  beeinflussen    Überlegt euch Strategien: wie kann man  manipulative  Deepfakes entlarven?    Wer könnte auf politischer und rechtlicher Ebene etwas  gegen Deepfakes tun?  </vt:lpstr>
      <vt:lpstr>Was denkt ihr?  Können Deepfakes überhaupt legal sein? </vt:lpstr>
      <vt:lpstr>Können Deepfakes überhaupt legal sein? </vt:lpstr>
      <vt:lpstr>Wir erstellen eigene Deepfakes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Deepfakes</dc:title>
  <dc:creator>Petra W</dc:creator>
  <cp:lastModifiedBy>Petra W</cp:lastModifiedBy>
  <cp:revision>3</cp:revision>
  <dcterms:created xsi:type="dcterms:W3CDTF">2022-11-20T10:42:08Z</dcterms:created>
  <dcterms:modified xsi:type="dcterms:W3CDTF">2022-11-26T00:06:23Z</dcterms:modified>
</cp:coreProperties>
</file>