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66" r:id="rId5"/>
    <p:sldId id="267" r:id="rId6"/>
    <p:sldId id="264" r:id="rId7"/>
    <p:sldId id="269" r:id="rId8"/>
    <p:sldId id="268" r:id="rId9"/>
    <p:sldId id="270" r:id="rId10"/>
    <p:sldId id="271" r:id="rId11"/>
    <p:sldId id="272" r:id="rId12"/>
    <p:sldId id="273" r:id="rId13"/>
    <p:sldId id="261" r:id="rId14"/>
    <p:sldId id="274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296"/>
  </p:normalViewPr>
  <p:slideViewPr>
    <p:cSldViewPr snapToGrid="0" snapToObjects="1">
      <p:cViewPr varScale="1">
        <p:scale>
          <a:sx n="95" d="100"/>
          <a:sy n="95" d="100"/>
        </p:scale>
        <p:origin x="200" y="8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27FF-C116-DF4F-A423-BE6EBB5FB737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0BF1B-7699-314F-91D0-7103169AA0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58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57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0BF1B-7699-314F-91D0-7103169AA0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02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8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 userDrawn="1"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003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 userDrawn="1"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319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6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 userDrawn="1"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3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5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 userDrawn="1"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3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23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2E93A-A17C-2F41-A87E-D6F660F63B83}" type="datetimeFigureOut">
              <a:rPr lang="de-DE" smtClean="0"/>
              <a:t>09.10.22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7DC8-9E31-654B-9CE0-722155DA87E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07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AAB74-B97F-2F4F-970B-8C00C0D4D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 und Umwelt</a:t>
            </a:r>
            <a:br>
              <a:rPr lang="de-DE" dirty="0"/>
            </a:br>
            <a:r>
              <a:rPr lang="de-AT" sz="4800" dirty="0">
                <a:solidFill>
                  <a:schemeClr val="accent1"/>
                </a:solidFill>
              </a:rPr>
              <a:t>Klimakiller KI?</a:t>
            </a:r>
            <a:br>
              <a:rPr lang="de-AT" sz="4800" dirty="0">
                <a:solidFill>
                  <a:schemeClr val="accent1"/>
                </a:solidFill>
              </a:rPr>
            </a:b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600" dirty="0">
                <a:ea typeface="+mn-ea"/>
              </a:rPr>
              <a:t>Handynutzung</a:t>
            </a:r>
            <a:r>
              <a:rPr lang="de-AT" dirty="0">
                <a:effectLst/>
              </a:rPr>
              <a:t> 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1690689"/>
            <a:ext cx="9693408" cy="4051206"/>
          </a:xfrm>
        </p:spPr>
        <p:txBody>
          <a:bodyPr>
            <a:normAutofit/>
          </a:bodyPr>
          <a:lstStyle/>
          <a:p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 5,5 Milliarden Handys im Umlauf </a:t>
            </a:r>
          </a:p>
          <a:p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erhöhten Einsatz diverser Apps</a:t>
            </a:r>
            <a:r>
              <a:rPr lang="de-AT" sz="4000" dirty="0">
                <a:effectLst/>
              </a:rPr>
              <a:t> </a:t>
            </a:r>
            <a:r>
              <a:rPr lang="de-AT" sz="3200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 höherer </a:t>
            </a:r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Stromverbrauch </a:t>
            </a:r>
          </a:p>
          <a:p>
            <a:r>
              <a:rPr lang="de-A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Akkuleistung in den letzten Jahren um 50% gesteigert, </a:t>
            </a:r>
            <a:r>
              <a:rPr lang="de-AT" sz="3200" b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</a:t>
            </a:r>
            <a:r>
              <a:rPr lang="de-AT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Smartphones werden genauso häufig geladen</a:t>
            </a:r>
            <a:endParaRPr lang="de-DE" sz="5400" b="1" dirty="0"/>
          </a:p>
        </p:txBody>
      </p:sp>
    </p:spTree>
    <p:extLst>
      <p:ext uri="{BB962C8B-B14F-4D97-AF65-F5344CB8AC3E}">
        <p14:creationId xmlns:p14="http://schemas.microsoft.com/office/powerpoint/2010/main" val="4247062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Musik- und Videostreaming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03" y="1931987"/>
            <a:ext cx="9693408" cy="3877142"/>
          </a:xfrm>
        </p:spPr>
        <p:txBody>
          <a:bodyPr>
            <a:normAutofit/>
          </a:bodyPr>
          <a:lstStyle/>
          <a:p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zählt zu den größten Stromverbrauchern</a:t>
            </a:r>
            <a:r>
              <a:rPr lang="de-AT" sz="3200" dirty="0">
                <a:effectLst/>
              </a:rPr>
              <a:t> (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mehr als 75% des Datenverkehrs )</a:t>
            </a:r>
          </a:p>
          <a:p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hochauflösende Technologien wie z.B. „4K“ </a:t>
            </a:r>
            <a:endParaRPr lang="de-A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AT" sz="24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AT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Musikstreamingdienste</a:t>
            </a:r>
            <a:r>
              <a:rPr lang="de-A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verursachen pro Jahr 200 bis 350 Million Kilogramm Treibhausgas-Emissionen</a:t>
            </a:r>
            <a:endParaRPr lang="de-DE" sz="4400" b="1" dirty="0"/>
          </a:p>
        </p:txBody>
      </p:sp>
    </p:spTree>
    <p:extLst>
      <p:ext uri="{BB962C8B-B14F-4D97-AF65-F5344CB8AC3E}">
        <p14:creationId xmlns:p14="http://schemas.microsoft.com/office/powerpoint/2010/main" val="2871122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19" y="143154"/>
            <a:ext cx="4903565" cy="1325563"/>
          </a:xfrm>
        </p:spPr>
        <p:txBody>
          <a:bodyPr>
            <a:normAutofit/>
          </a:bodyPr>
          <a:lstStyle/>
          <a:p>
            <a:r>
              <a:rPr lang="de-DE" sz="3200" dirty="0"/>
              <a:t>Musik- und Videostreaming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FDC4A3CD-2996-FA58-1073-CE53CB0EE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40" y="2123747"/>
            <a:ext cx="4581390" cy="39677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/>
              <a:t>Wie viele Daten werden pro Minute generiert?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All diese Aktivitäten benötigen Energie!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sz="1200" dirty="0"/>
              <a:t>Quelle: </a:t>
            </a:r>
            <a:r>
              <a:rPr lang="de-AT" sz="1200" dirty="0">
                <a:effectLst/>
                <a:ea typeface="Calibri" panose="020F0502020204030204" pitchFamily="34" charset="0"/>
              </a:rPr>
              <a:t>https://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www.domo.com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learn</a:t>
            </a:r>
            <a:r>
              <a:rPr lang="de-AT" sz="1200" dirty="0">
                <a:effectLst/>
                <a:ea typeface="Calibri" panose="020F0502020204030204" pitchFamily="34" charset="0"/>
              </a:rPr>
              <a:t>/</a:t>
            </a:r>
            <a:r>
              <a:rPr lang="de-AT" sz="1200" dirty="0" err="1">
                <a:effectLst/>
                <a:ea typeface="Calibri" panose="020F0502020204030204" pitchFamily="34" charset="0"/>
              </a:rPr>
              <a:t>infographic</a:t>
            </a:r>
            <a:r>
              <a:rPr lang="de-AT" sz="1200" dirty="0">
                <a:effectLst/>
                <a:ea typeface="Calibri" panose="020F0502020204030204" pitchFamily="34" charset="0"/>
              </a:rPr>
              <a:t>/data-never-sleeps-9</a:t>
            </a:r>
            <a:r>
              <a:rPr lang="de-AT" sz="1200" dirty="0">
                <a:effectLst/>
              </a:rPr>
              <a:t> </a:t>
            </a:r>
            <a:endParaRPr lang="de-DE" sz="12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050" name="Picture 2" descr="Domo">
            <a:extLst>
              <a:ext uri="{FF2B5EF4-FFF2-40B4-BE49-F238E27FC236}">
                <a16:creationId xmlns:a16="http://schemas.microsoft.com/office/drawing/2014/main" id="{80AB1BEE-6C16-EA15-6C74-B91548D3A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5" b="22549"/>
          <a:stretch/>
        </p:blipFill>
        <p:spPr bwMode="auto">
          <a:xfrm>
            <a:off x="5348303" y="0"/>
            <a:ext cx="6937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49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600" dirty="0">
                <a:effectLst/>
                <a:ea typeface="Calibri" panose="020F0502020204030204" pitchFamily="34" charset="0"/>
              </a:rPr>
              <a:t>Welche Maßnahmen können nun getroffen werden?</a:t>
            </a:r>
            <a:endParaRPr lang="de-DE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4943"/>
            <a:ext cx="9693408" cy="466725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Physische Server können virtualisiert werden (physische Server sind häufig nur zu 15-30% ausgelastet)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Kühlsysteme für Server können überarbeitet oder ausgetauscht werden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 von „grüner“, energieeffizienter Hardware, Reduktion von kritischen Metallen in Baukomponenten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Überdenken des eigenen Nutzungsverhaltens (Bewusst machen durch Energiemessungen und Energiesparen durch bspw. Ausschalten von nicht benötigten Geräten)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Verwendung von erneuerbaren Energien (Wind, Sonne, Wasser, etc.)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Recycling von wichtigen Rohstoffen</a:t>
            </a:r>
          </a:p>
        </p:txBody>
      </p:sp>
    </p:spTree>
    <p:extLst>
      <p:ext uri="{BB962C8B-B14F-4D97-AF65-F5344CB8AC3E}">
        <p14:creationId xmlns:p14="http://schemas.microsoft.com/office/powerpoint/2010/main" val="106999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671" y="2766218"/>
            <a:ext cx="6978893" cy="1325563"/>
          </a:xfrm>
        </p:spPr>
        <p:txBody>
          <a:bodyPr>
            <a:noAutofit/>
          </a:bodyPr>
          <a:lstStyle/>
          <a:p>
            <a:r>
              <a:rPr lang="de-AT" sz="4000" dirty="0">
                <a:ea typeface="Calibri" panose="020F0502020204030204" pitchFamily="34" charset="0"/>
              </a:rPr>
              <a:t>W</a:t>
            </a:r>
            <a:r>
              <a:rPr lang="de-AT" sz="4000" b="1" dirty="0">
                <a:effectLst/>
                <a:ea typeface="Calibri" panose="020F0502020204030204" pitchFamily="34" charset="0"/>
              </a:rPr>
              <a:t>elche weiteren Maßnahmen kannst du selbst umsetzen?</a:t>
            </a:r>
            <a:r>
              <a:rPr lang="de-AT" sz="4000" dirty="0">
                <a:effectLst/>
              </a:rPr>
              <a:t> </a:t>
            </a:r>
            <a:br>
              <a:rPr lang="de-AT" sz="4000" dirty="0">
                <a:effectLst/>
                <a:ea typeface="Calibri" panose="020F0502020204030204" pitchFamily="34" charset="0"/>
              </a:rPr>
            </a:br>
            <a:br>
              <a:rPr lang="de-AT" sz="4000" dirty="0">
                <a:effectLst/>
                <a:ea typeface="Calibri" panose="020F0502020204030204" pitchFamily="34" charset="0"/>
              </a:rPr>
            </a:br>
            <a:r>
              <a:rPr lang="de-AT" sz="4000" dirty="0">
                <a:solidFill>
                  <a:schemeClr val="accent1"/>
                </a:solidFill>
                <a:ea typeface="Calibri" panose="020F0502020204030204" pitchFamily="34" charset="0"/>
              </a:rPr>
              <a:t>Sammelt Ideen!</a:t>
            </a:r>
            <a:endParaRPr lang="de-DE" sz="4000" dirty="0">
              <a:solidFill>
                <a:schemeClr val="accent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2F29692-013A-BC0D-0FD8-888F6B342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6" y="1916204"/>
            <a:ext cx="3025589" cy="30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71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0A725-9E15-C28A-9415-591A8BA35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>
                <a:effectLst/>
                <a:ea typeface="Calibri" panose="020F0502020204030204" pitchFamily="34" charset="0"/>
              </a:rPr>
              <a:t>Welche Maßnahmen kannst du treffen? (weitere Vorschläge/Ideen)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0D81F-0460-6D51-6A82-822AFF382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906"/>
            <a:ext cx="9693407" cy="5217457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Geräte nur kaufen, wenn du sie wirklich benötigst. Wenn ein Gerät kaputt geht, versuche es,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reparieren lassen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oder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gebraucht kaufen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Benutze, Smartphone, Laptop oder Fernseher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sparsam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Konzentriere dich auf ein Gerät und lasse andere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nicht parallel laufen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Stromsparen mit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schaltbaren Steckdosenleisten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Kleine Bildschirme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brauchen weniger Energie als große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Streame bewusst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Deaktiviere die Autoplay-Funktion und schau dir nur die Inhalte an, die dich wirklich interessierten.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Bildauflösung herunterdrosseln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Denn: Bei höchster Auflösung werden 23-mal so viele Daten pro Stunde verbraucht wie bei niedriger.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Sprachanrufe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sind sparsamer als Videoanrufe.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Räume zum Beispiel mal dein Postfach auf und </a:t>
            </a:r>
            <a:r>
              <a:rPr lang="de-AT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lösche Mails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die du nicht brauchst. Auch andere Dateien, die du in der Cloud oder online gespeichert hast, kannst du auf eine Festplatte umziehen oder löschen, falls du sich nicht mehr benötigst. </a:t>
            </a:r>
          </a:p>
        </p:txBody>
      </p:sp>
    </p:spTree>
    <p:extLst>
      <p:ext uri="{BB962C8B-B14F-4D97-AF65-F5344CB8AC3E}">
        <p14:creationId xmlns:p14="http://schemas.microsoft.com/office/powerpoint/2010/main" val="742866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192A79-2673-DB80-76A7-2A2CA2069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296" y="2122254"/>
            <a:ext cx="9693408" cy="2613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AT" sz="4000" b="1" dirty="0">
                <a:effectLst/>
                <a:ea typeface="Calibri" panose="020F0502020204030204" pitchFamily="34" charset="0"/>
              </a:rPr>
              <a:t>Schätzt in Gruppen, </a:t>
            </a: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wie viele Stunden</a:t>
            </a:r>
            <a:r>
              <a:rPr lang="de-AT" sz="4000" b="1" dirty="0">
                <a:effectLst/>
                <a:ea typeface="Calibri" panose="020F0502020204030204" pitchFamily="34" charset="0"/>
              </a:rPr>
              <a:t> der durchschnittliche Mensch </a:t>
            </a:r>
            <a:r>
              <a:rPr lang="de-AT" sz="4000" b="1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das Internet verwendet </a:t>
            </a:r>
          </a:p>
          <a:p>
            <a:pPr marL="0" indent="0" algn="ctr">
              <a:buNone/>
            </a:pPr>
            <a:r>
              <a:rPr lang="de-AT" sz="2000" b="1" dirty="0">
                <a:effectLst/>
                <a:ea typeface="Calibri" panose="020F0502020204030204" pitchFamily="34" charset="0"/>
              </a:rPr>
              <a:t>(via Smartphone, Computer, Smart TV, Spielkonsolen, etc.).</a:t>
            </a:r>
            <a:endParaRPr lang="de-AT" sz="2000" dirty="0">
              <a:effectLst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5400" dirty="0"/>
          </a:p>
        </p:txBody>
      </p:sp>
      <p:pic>
        <p:nvPicPr>
          <p:cNvPr id="5" name="Grafik 4" descr="Internet mit einfarbiger Füllung">
            <a:extLst>
              <a:ext uri="{FF2B5EF4-FFF2-40B4-BE49-F238E27FC236}">
                <a16:creationId xmlns:a16="http://schemas.microsoft.com/office/drawing/2014/main" id="{0E5CCF08-16EB-FE1D-1D6F-8C0CA116F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77773" y="4735746"/>
            <a:ext cx="1436454" cy="143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8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Internet mit einfarbiger Füllung">
            <a:extLst>
              <a:ext uri="{FF2B5EF4-FFF2-40B4-BE49-F238E27FC236}">
                <a16:creationId xmlns:a16="http://schemas.microsoft.com/office/drawing/2014/main" id="{61BE4C91-166C-D7D0-6C87-1E8E9F93F3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5904" y="3821145"/>
            <a:ext cx="1374869" cy="13748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697784" y="1882153"/>
            <a:ext cx="8888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Poppins" pitchFamily="2" charset="77"/>
                <a:cs typeface="Poppins" pitchFamily="2" charset="77"/>
              </a:rPr>
              <a:t>Durchschnittlich sind Menschen 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6 Stunden und 49 Minuten 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pro Tag online.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697784" y="5675810"/>
            <a:ext cx="5082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oppins" pitchFamily="2" charset="77"/>
                <a:cs typeface="Poppins" pitchFamily="2" charset="77"/>
              </a:rPr>
              <a:t>In Österreich sind es </a:t>
            </a:r>
            <a:r>
              <a:rPr lang="de-AT" sz="1800" dirty="0">
                <a:effectLst/>
                <a:latin typeface="Poppins" pitchFamily="2" charset="77"/>
                <a:ea typeface="Calibri" panose="020F0502020204030204" pitchFamily="34" charset="0"/>
                <a:cs typeface="Poppins" pitchFamily="2" charset="77"/>
              </a:rPr>
              <a:t>05:55 Stunden</a:t>
            </a:r>
            <a:r>
              <a:rPr lang="de-AT" dirty="0">
                <a:effectLst/>
                <a:latin typeface="Poppins" pitchFamily="2" charset="77"/>
                <a:cs typeface="Poppins" pitchFamily="2" charset="77"/>
              </a:rPr>
              <a:t> </a:t>
            </a:r>
          </a:p>
          <a:p>
            <a:r>
              <a:rPr lang="de-AT" dirty="0">
                <a:latin typeface="Poppins" pitchFamily="2" charset="77"/>
                <a:cs typeface="Poppins" pitchFamily="2" charset="77"/>
              </a:rPr>
              <a:t>In Deutschland sind es 05:32 Stunden</a:t>
            </a:r>
            <a:endParaRPr lang="de-DE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432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5362B0BA-3C47-68A8-E508-D81CEB68F401}"/>
              </a:ext>
            </a:extLst>
          </p:cNvPr>
          <p:cNvSpPr txBox="1"/>
          <p:nvPr/>
        </p:nvSpPr>
        <p:spPr>
          <a:xfrm>
            <a:off x="1112137" y="2105561"/>
            <a:ext cx="9967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latin typeface="Poppins" pitchFamily="2" charset="77"/>
                <a:cs typeface="Poppins" pitchFamily="2" charset="77"/>
              </a:rPr>
              <a:t>Praktische Aufgabe – </a:t>
            </a:r>
            <a:r>
              <a:rPr lang="de-DE" sz="4000" b="1" dirty="0">
                <a:solidFill>
                  <a:schemeClr val="accent1"/>
                </a:solidFill>
                <a:latin typeface="Poppins" pitchFamily="2" charset="77"/>
                <a:cs typeface="Poppins" pitchFamily="2" charset="77"/>
              </a:rPr>
              <a:t>Green</a:t>
            </a:r>
            <a:r>
              <a:rPr lang="de-DE" sz="4000" b="1" dirty="0">
                <a:latin typeface="Poppins" pitchFamily="2" charset="77"/>
                <a:cs typeface="Poppins" pitchFamily="2" charset="77"/>
              </a:rPr>
              <a:t> Portfolio</a:t>
            </a:r>
          </a:p>
          <a:p>
            <a:endParaRPr lang="de-DE" sz="40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1D5884A-D046-1670-48EC-F0816B086687}"/>
              </a:ext>
            </a:extLst>
          </p:cNvPr>
          <p:cNvSpPr txBox="1"/>
          <p:nvPr/>
        </p:nvSpPr>
        <p:spPr>
          <a:xfrm>
            <a:off x="1112137" y="2944906"/>
            <a:ext cx="852940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latin typeface="Poppins" pitchFamily="2" charset="77"/>
                <a:cs typeface="Poppins" pitchFamily="2" charset="77"/>
              </a:rPr>
              <a:t>Wie viel Zeit verbringe ich am Handy, im Internet…?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latin typeface="Poppins" pitchFamily="2" charset="77"/>
                <a:cs typeface="Poppins" pitchFamily="2" charset="77"/>
              </a:rPr>
              <a:t>Wie viel CO2 verbrauchen all diese Geräte, Apps…?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400" dirty="0">
                <a:latin typeface="Poppins" pitchFamily="2" charset="77"/>
                <a:cs typeface="Poppins" pitchFamily="2" charset="77"/>
              </a:rPr>
              <a:t>Was kann ich dagegen tun? </a:t>
            </a:r>
            <a:endParaRPr lang="de-DE" sz="2400" dirty="0"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5583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Klimakiller KI?</a:t>
            </a:r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Gesamt-</a:t>
            </a:r>
          </a:p>
          <a:p>
            <a:pPr algn="ctr"/>
            <a:r>
              <a:rPr lang="de-DE" sz="2400" b="1" dirty="0" err="1">
                <a:latin typeface="Poppins" pitchFamily="2" charset="77"/>
                <a:cs typeface="Poppins" pitchFamily="2" charset="77"/>
              </a:rPr>
              <a:t>bevölkerung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7,98 Milliarden Menschen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75FE92D-29E8-222D-2189-BD67E88A1F52}"/>
              </a:ext>
            </a:extLst>
          </p:cNvPr>
          <p:cNvSpPr txBox="1"/>
          <p:nvPr/>
        </p:nvSpPr>
        <p:spPr>
          <a:xfrm>
            <a:off x="4857751" y="2953747"/>
            <a:ext cx="564356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Poppins" pitchFamily="2" charset="77"/>
                <a:cs typeface="Poppins" pitchFamily="2" charset="77"/>
              </a:rPr>
              <a:t>Wie viele Menschen besitzen auf der Welt ein Handy? </a:t>
            </a: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de-DE" sz="2000" b="1" dirty="0">
                <a:latin typeface="Poppins" pitchFamily="2" charset="77"/>
                <a:cs typeface="Poppins" pitchFamily="2" charset="77"/>
              </a:rPr>
              <a:t>Schätzt in Gruppen und schreibt die Zahl auf!</a:t>
            </a:r>
          </a:p>
        </p:txBody>
      </p:sp>
    </p:spTree>
    <p:extLst>
      <p:ext uri="{BB962C8B-B14F-4D97-AF65-F5344CB8AC3E}">
        <p14:creationId xmlns:p14="http://schemas.microsoft.com/office/powerpoint/2010/main" val="36437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Klimakiller KI?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Gesamt-</a:t>
            </a:r>
          </a:p>
          <a:p>
            <a:pPr algn="ctr"/>
            <a:r>
              <a:rPr lang="de-DE" sz="2400" b="1" dirty="0" err="1">
                <a:latin typeface="Poppins" pitchFamily="2" charset="77"/>
                <a:cs typeface="Poppins" pitchFamily="2" charset="77"/>
              </a:rPr>
              <a:t>bevölkerung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7,98 Milliarden Menschen</a:t>
            </a: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Handy-Besitzende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5,34 Milliarden Menschen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66,9% der Gesamtbevölkerung</a:t>
            </a:r>
          </a:p>
        </p:txBody>
      </p:sp>
    </p:spTree>
    <p:extLst>
      <p:ext uri="{BB962C8B-B14F-4D97-AF65-F5344CB8AC3E}">
        <p14:creationId xmlns:p14="http://schemas.microsoft.com/office/powerpoint/2010/main" val="51036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Klimakiller KI?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Gesamt-</a:t>
            </a:r>
          </a:p>
          <a:p>
            <a:pPr algn="ctr"/>
            <a:r>
              <a:rPr lang="de-DE" sz="2400" b="1" dirty="0" err="1">
                <a:latin typeface="Poppins" pitchFamily="2" charset="77"/>
                <a:cs typeface="Poppins" pitchFamily="2" charset="77"/>
              </a:rPr>
              <a:t>bevölkerung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7,98 Milliarden Menschen</a:t>
            </a: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Handy-Besitzende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5,34 Milliarden Menschen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66,9% der Gesamtbevölkerung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F73597F-A99B-E5BC-9B87-6F465A65B2FC}"/>
              </a:ext>
            </a:extLst>
          </p:cNvPr>
          <p:cNvSpPr txBox="1"/>
          <p:nvPr/>
        </p:nvSpPr>
        <p:spPr>
          <a:xfrm>
            <a:off x="6643689" y="2593125"/>
            <a:ext cx="45529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Poppins" pitchFamily="2" charset="77"/>
                <a:cs typeface="Poppins" pitchFamily="2" charset="77"/>
              </a:rPr>
              <a:t>Wie viele Menschen benutzen das Internet?</a:t>
            </a:r>
          </a:p>
          <a:p>
            <a:endParaRPr lang="de-DE" sz="2800" b="1" dirty="0">
              <a:latin typeface="Poppins" pitchFamily="2" charset="77"/>
              <a:cs typeface="Poppins" pitchFamily="2" charset="77"/>
            </a:endParaRPr>
          </a:p>
          <a:p>
            <a:r>
              <a:rPr lang="de-DE" sz="2000" b="1" dirty="0">
                <a:latin typeface="Poppins" pitchFamily="2" charset="77"/>
                <a:cs typeface="Poppins" pitchFamily="2" charset="77"/>
              </a:rPr>
              <a:t>Schätzt in Gruppen und schreibt die Zahl auf!</a:t>
            </a:r>
          </a:p>
        </p:txBody>
      </p:sp>
    </p:spTree>
    <p:extLst>
      <p:ext uri="{BB962C8B-B14F-4D97-AF65-F5344CB8AC3E}">
        <p14:creationId xmlns:p14="http://schemas.microsoft.com/office/powerpoint/2010/main" val="36557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Klimakiller KI?</a:t>
            </a:r>
            <a:endParaRPr lang="de-DE" dirty="0"/>
          </a:p>
        </p:txBody>
      </p:sp>
      <p:pic>
        <p:nvPicPr>
          <p:cNvPr id="9" name="Inhaltsplatzhalter 8" descr="Gruppe mit einfarbiger Füllung">
            <a:extLst>
              <a:ext uri="{FF2B5EF4-FFF2-40B4-BE49-F238E27FC236}">
                <a16:creationId xmlns:a16="http://schemas.microsoft.com/office/drawing/2014/main" id="{840101BE-F547-B888-6054-3A51D97F5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262" y="2718243"/>
            <a:ext cx="2110934" cy="2110934"/>
          </a:xfr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3934CA3-AD09-76D2-E36A-FD08E5CD7C9C}"/>
              </a:ext>
            </a:extLst>
          </p:cNvPr>
          <p:cNvSpPr txBox="1"/>
          <p:nvPr/>
        </p:nvSpPr>
        <p:spPr>
          <a:xfrm>
            <a:off x="759620" y="1762128"/>
            <a:ext cx="25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Gesamt-</a:t>
            </a:r>
          </a:p>
          <a:p>
            <a:pPr algn="ctr"/>
            <a:r>
              <a:rPr lang="de-DE" sz="2400" b="1" dirty="0" err="1">
                <a:latin typeface="Poppins" pitchFamily="2" charset="77"/>
                <a:cs typeface="Poppins" pitchFamily="2" charset="77"/>
              </a:rPr>
              <a:t>bevölkerung</a:t>
            </a:r>
            <a:endParaRPr lang="de-DE" sz="2400" b="1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5F5D3FE-A05F-9A46-8714-AC8C693025A5}"/>
              </a:ext>
            </a:extLst>
          </p:cNvPr>
          <p:cNvSpPr txBox="1"/>
          <p:nvPr/>
        </p:nvSpPr>
        <p:spPr>
          <a:xfrm>
            <a:off x="960262" y="4954295"/>
            <a:ext cx="2110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7,98 Milliarden Menschen</a:t>
            </a:r>
          </a:p>
        </p:txBody>
      </p:sp>
      <p:pic>
        <p:nvPicPr>
          <p:cNvPr id="4" name="Grafik 3" descr="Smartphone mit einfarbiger Füllung">
            <a:extLst>
              <a:ext uri="{FF2B5EF4-FFF2-40B4-BE49-F238E27FC236}">
                <a16:creationId xmlns:a16="http://schemas.microsoft.com/office/drawing/2014/main" id="{2EA09D3B-9994-90A4-2E5D-3E7498275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2924" y="3040062"/>
            <a:ext cx="1443037" cy="144303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4533F87-42EF-FDFA-A75D-C438FDB1AF96}"/>
              </a:ext>
            </a:extLst>
          </p:cNvPr>
          <p:cNvSpPr txBox="1"/>
          <p:nvPr/>
        </p:nvSpPr>
        <p:spPr>
          <a:xfrm>
            <a:off x="3882626" y="1762128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Handy-Besitzende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474017C-261D-20B3-643B-0DA216E19666}"/>
              </a:ext>
            </a:extLst>
          </p:cNvPr>
          <p:cNvSpPr txBox="1"/>
          <p:nvPr/>
        </p:nvSpPr>
        <p:spPr>
          <a:xfrm>
            <a:off x="3882626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5,34 Milliarden Menschen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E6DA15D-1068-D16B-7C48-EFACD733DC49}"/>
              </a:ext>
            </a:extLst>
          </p:cNvPr>
          <p:cNvSpPr txBox="1"/>
          <p:nvPr/>
        </p:nvSpPr>
        <p:spPr>
          <a:xfrm>
            <a:off x="3967754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66,9% der Gesamtbevölkerung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481769A-A4E4-1DC7-1CB0-58C2581C199D}"/>
              </a:ext>
            </a:extLst>
          </p:cNvPr>
          <p:cNvSpPr txBox="1"/>
          <p:nvPr/>
        </p:nvSpPr>
        <p:spPr>
          <a:xfrm>
            <a:off x="7163989" y="1762127"/>
            <a:ext cx="2383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Internet- </a:t>
            </a:r>
          </a:p>
          <a:p>
            <a:pPr algn="ctr"/>
            <a:r>
              <a:rPr lang="de-DE" sz="2400" b="1" dirty="0">
                <a:latin typeface="Poppins" pitchFamily="2" charset="77"/>
                <a:cs typeface="Poppins" pitchFamily="2" charset="77"/>
              </a:rPr>
              <a:t>Nutzende</a:t>
            </a:r>
          </a:p>
        </p:txBody>
      </p:sp>
      <p:pic>
        <p:nvPicPr>
          <p:cNvPr id="12" name="Grafik 11" descr="Internet mit einfarbiger Füllung">
            <a:extLst>
              <a:ext uri="{FF2B5EF4-FFF2-40B4-BE49-F238E27FC236}">
                <a16:creationId xmlns:a16="http://schemas.microsoft.com/office/drawing/2014/main" id="{D4405A3F-D83E-3A73-C6AF-386B525370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0218" y="2939315"/>
            <a:ext cx="1731172" cy="1731172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D9E27B3-AED5-8D8F-E1C2-64E833D81D8B}"/>
              </a:ext>
            </a:extLst>
          </p:cNvPr>
          <p:cNvSpPr txBox="1"/>
          <p:nvPr/>
        </p:nvSpPr>
        <p:spPr>
          <a:xfrm>
            <a:off x="7249117" y="4954295"/>
            <a:ext cx="221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latin typeface="Poppins" pitchFamily="2" charset="77"/>
                <a:cs typeface="Poppins" pitchFamily="2" charset="77"/>
              </a:rPr>
              <a:t>5,03 Milliarden Menschen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FAF674E-7F4B-D9B5-83F7-DABFAE10CA91}"/>
              </a:ext>
            </a:extLst>
          </p:cNvPr>
          <p:cNvSpPr txBox="1"/>
          <p:nvPr/>
        </p:nvSpPr>
        <p:spPr>
          <a:xfrm>
            <a:off x="7249117" y="5662181"/>
            <a:ext cx="2213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Poppins" pitchFamily="2" charset="77"/>
                <a:cs typeface="Poppins" pitchFamily="2" charset="77"/>
              </a:rPr>
              <a:t>63,1% der Gesamtbevölkerung</a:t>
            </a:r>
          </a:p>
        </p:txBody>
      </p:sp>
    </p:spTree>
    <p:extLst>
      <p:ext uri="{BB962C8B-B14F-4D97-AF65-F5344CB8AC3E}">
        <p14:creationId xmlns:p14="http://schemas.microsoft.com/office/powerpoint/2010/main" val="57521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Klimakiller KI?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2617787"/>
            <a:ext cx="9693408" cy="21177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b="1" dirty="0"/>
              <a:t>Aber was hat das Verwenden von </a:t>
            </a:r>
            <a:r>
              <a:rPr lang="de-DE" sz="3600" b="1" dirty="0">
                <a:solidFill>
                  <a:schemeClr val="accent4"/>
                </a:solidFill>
              </a:rPr>
              <a:t>Smartphones</a:t>
            </a:r>
            <a:r>
              <a:rPr lang="de-DE" sz="3600" b="1" dirty="0"/>
              <a:t> und </a:t>
            </a:r>
            <a:r>
              <a:rPr lang="de-DE" sz="3600" b="1" dirty="0">
                <a:solidFill>
                  <a:schemeClr val="accent4"/>
                </a:solidFill>
              </a:rPr>
              <a:t>Computer</a:t>
            </a:r>
            <a:r>
              <a:rPr lang="de-DE" sz="3600" b="1" dirty="0"/>
              <a:t> mit </a:t>
            </a:r>
            <a:r>
              <a:rPr lang="de-DE" sz="3600" b="1" dirty="0">
                <a:solidFill>
                  <a:schemeClr val="accent1"/>
                </a:solidFill>
              </a:rPr>
              <a:t>Umweltschutz</a:t>
            </a:r>
            <a:r>
              <a:rPr lang="de-DE" sz="3600" b="1" dirty="0"/>
              <a:t> und </a:t>
            </a:r>
            <a:r>
              <a:rPr lang="de-DE" sz="3600" b="1" dirty="0">
                <a:solidFill>
                  <a:schemeClr val="accent1"/>
                </a:solidFill>
              </a:rPr>
              <a:t>Klimawandel</a:t>
            </a:r>
            <a:r>
              <a:rPr lang="de-DE" sz="3600" b="1" dirty="0"/>
              <a:t> zu tun? </a:t>
            </a:r>
          </a:p>
        </p:txBody>
      </p:sp>
    </p:spTree>
    <p:extLst>
      <p:ext uri="{BB962C8B-B14F-4D97-AF65-F5344CB8AC3E}">
        <p14:creationId xmlns:p14="http://schemas.microsoft.com/office/powerpoint/2010/main" val="409856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5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822" y="178560"/>
            <a:ext cx="10515600" cy="16578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 dirty="0" err="1">
                <a:solidFill>
                  <a:schemeClr val="tx1"/>
                </a:solidFill>
              </a:rPr>
              <a:t>Klimakiller</a:t>
            </a:r>
            <a:r>
              <a:rPr lang="en-US" sz="5200" kern="1200" dirty="0">
                <a:solidFill>
                  <a:schemeClr val="tx1"/>
                </a:solidFill>
              </a:rPr>
              <a:t> KI?</a:t>
            </a:r>
          </a:p>
        </p:txBody>
      </p:sp>
      <p:pic>
        <p:nvPicPr>
          <p:cNvPr id="1036" name="Picture 12" descr="traffic light sign underwater">
            <a:extLst>
              <a:ext uri="{FF2B5EF4-FFF2-40B4-BE49-F238E27FC236}">
                <a16:creationId xmlns:a16="http://schemas.microsoft.com/office/drawing/2014/main" id="{271F39D0-F8BA-9CE6-048A-D12694667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 r="2" b="15934"/>
          <a:stretch/>
        </p:blipFill>
        <p:spPr bwMode="auto">
          <a:xfrm>
            <a:off x="198742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 of Brown Bare Tree on Brown Surface during Daytime Stock Photo">
            <a:extLst>
              <a:ext uri="{FF2B5EF4-FFF2-40B4-BE49-F238E27FC236}">
                <a16:creationId xmlns:a16="http://schemas.microsoft.com/office/drawing/2014/main" id="{7E3CE394-1945-8C39-3D3F-FB92D7E98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1" r="2" b="2837"/>
          <a:stretch/>
        </p:blipFill>
        <p:spPr bwMode="auto">
          <a:xfrm>
            <a:off x="4208848" y="2028574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garbage near forest">
            <a:extLst>
              <a:ext uri="{FF2B5EF4-FFF2-40B4-BE49-F238E27FC236}">
                <a16:creationId xmlns:a16="http://schemas.microsoft.com/office/drawing/2014/main" id="{E5E3AA34-0C17-1C21-8933-1D55B83AF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r="2" b="2"/>
          <a:stretch/>
        </p:blipFill>
        <p:spPr bwMode="auto">
          <a:xfrm>
            <a:off x="8184248" y="2021786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Electric Towers during Golden Hour Stock Photo">
            <a:extLst>
              <a:ext uri="{FF2B5EF4-FFF2-40B4-BE49-F238E27FC236}">
                <a16:creationId xmlns:a16="http://schemas.microsoft.com/office/drawing/2014/main" id="{46B01150-CDA1-6BA0-B84F-CEBDFEDA0F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185394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ilhouette of trees during sunset">
            <a:extLst>
              <a:ext uri="{FF2B5EF4-FFF2-40B4-BE49-F238E27FC236}">
                <a16:creationId xmlns:a16="http://schemas.microsoft.com/office/drawing/2014/main" id="{F9E4A119-F679-DCC5-A610-DA69F30F1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7" r="2" b="2"/>
          <a:stretch/>
        </p:blipFill>
        <p:spPr bwMode="auto">
          <a:xfrm>
            <a:off x="4195500" y="4257335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Women holding Campaign Posters Stock Photo">
            <a:extLst>
              <a:ext uri="{FF2B5EF4-FFF2-40B4-BE49-F238E27FC236}">
                <a16:creationId xmlns:a16="http://schemas.microsoft.com/office/drawing/2014/main" id="{9DFC1ADE-18BB-CE15-C901-F64F5470B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9488"/>
          <a:stretch/>
        </p:blipFill>
        <p:spPr bwMode="auto">
          <a:xfrm>
            <a:off x="8170900" y="4250547"/>
            <a:ext cx="3802338" cy="20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2945B5-C514-79A5-35FF-3B3EE4B8EF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394" y="327852"/>
            <a:ext cx="13589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3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Klimakiller KI?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063" y="1889915"/>
            <a:ext cx="9648825" cy="34686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3600" dirty="0"/>
              <a:t>Nicht nur Autofahren und mit dem Flugzeug verreisen ist für die Umwelt schädlich!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Die Emissionsrate in der Informationstechnologie hat den Flugverkehr bereits </a:t>
            </a:r>
            <a:r>
              <a:rPr lang="de-DE" sz="3600" b="1" dirty="0">
                <a:solidFill>
                  <a:schemeClr val="accent1"/>
                </a:solidFill>
              </a:rPr>
              <a:t>überholt</a:t>
            </a:r>
            <a:r>
              <a:rPr lang="de-DE" sz="3600" dirty="0"/>
              <a:t>!</a:t>
            </a:r>
          </a:p>
        </p:txBody>
      </p:sp>
      <p:pic>
        <p:nvPicPr>
          <p:cNvPr id="5" name="Grafik 4" descr="Landung Silhouette">
            <a:extLst>
              <a:ext uri="{FF2B5EF4-FFF2-40B4-BE49-F238E27FC236}">
                <a16:creationId xmlns:a16="http://schemas.microsoft.com/office/drawing/2014/main" id="{D279E997-C9C2-1B51-ACD5-AAC231D3D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868" y="5358604"/>
            <a:ext cx="1338263" cy="13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15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FCE2BF-E287-0AA4-3123-3D7EC512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Klimakiller KI?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0BBB34-8613-CE5E-4B08-8C5425902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479" y="2254716"/>
            <a:ext cx="9693408" cy="3379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Die </a:t>
            </a:r>
            <a:r>
              <a:rPr lang="de-DE" sz="3200" b="1" dirty="0" err="1"/>
              <a:t>Zwickmühler</a:t>
            </a:r>
            <a:r>
              <a:rPr lang="de-DE" sz="3200" b="1" dirty="0"/>
              <a:t> der Informatik:</a:t>
            </a:r>
          </a:p>
          <a:p>
            <a:pPr>
              <a:buFontTx/>
              <a:buChar char="-"/>
            </a:pPr>
            <a:r>
              <a:rPr lang="de-AT" sz="3200" dirty="0">
                <a:effectLst/>
                <a:ea typeface="Calibri" panose="020F0502020204030204" pitchFamily="34" charset="0"/>
              </a:rPr>
              <a:t> Emissionen möglichst reduzieren</a:t>
            </a:r>
          </a:p>
          <a:p>
            <a:pPr>
              <a:buFontTx/>
              <a:buChar char="-"/>
            </a:pPr>
            <a:r>
              <a:rPr lang="de-AT" sz="3200" dirty="0">
                <a:effectLst/>
                <a:ea typeface="Calibri" panose="020F0502020204030204" pitchFamily="34" charset="0"/>
              </a:rPr>
              <a:t> stärkere Leistungen beim Verwenden ihrer  technischen Geräte</a:t>
            </a:r>
            <a:r>
              <a:rPr lang="de-AT" sz="3200" dirty="0">
                <a:effectLst/>
              </a:rPr>
              <a:t>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4176836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2346A270-AFB0-354A-BB73-7A268142E4A1}" vid="{575833D9-2767-6641-9F7C-58FB1D022E4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615</Words>
  <Application>Microsoft Macintosh PowerPoint</Application>
  <PresentationFormat>Breitbild</PresentationFormat>
  <Paragraphs>92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Poppins</vt:lpstr>
      <vt:lpstr>Office</vt:lpstr>
      <vt:lpstr>KI und Umwelt Klimakiller KI? </vt:lpstr>
      <vt:lpstr>Klimakiller KI?</vt:lpstr>
      <vt:lpstr>Klimakiller KI?</vt:lpstr>
      <vt:lpstr>Klimakiller KI?</vt:lpstr>
      <vt:lpstr>Klimakiller KI?</vt:lpstr>
      <vt:lpstr>Klimakiller KI?</vt:lpstr>
      <vt:lpstr>Klimakiller KI?</vt:lpstr>
      <vt:lpstr>Klimakiller KI?</vt:lpstr>
      <vt:lpstr>Klimakiller KI?</vt:lpstr>
      <vt:lpstr>Handynutzung </vt:lpstr>
      <vt:lpstr>Musik- und Videostreaming </vt:lpstr>
      <vt:lpstr>Musik- und Videostreaming </vt:lpstr>
      <vt:lpstr>Welche Maßnahmen können nun getroffen werden?</vt:lpstr>
      <vt:lpstr>Welche weiteren Maßnahmen kannst du selbst umsetzen?   Sammelt Ideen!</vt:lpstr>
      <vt:lpstr>Welche Maßnahmen kannst du treffen? (weitere Vorschläge/Ideen)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 und Umwelt Klimakiller KI? </dc:title>
  <dc:creator>Petra W</dc:creator>
  <cp:lastModifiedBy>Petra W</cp:lastModifiedBy>
  <cp:revision>1</cp:revision>
  <dcterms:created xsi:type="dcterms:W3CDTF">2022-10-09T16:40:37Z</dcterms:created>
  <dcterms:modified xsi:type="dcterms:W3CDTF">2022-10-09T18:24:46Z</dcterms:modified>
</cp:coreProperties>
</file>