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1" r:id="rId4"/>
    <p:sldId id="256" r:id="rId5"/>
    <p:sldId id="262" r:id="rId6"/>
    <p:sldId id="272" r:id="rId7"/>
    <p:sldId id="258" r:id="rId8"/>
    <p:sldId id="259" r:id="rId9"/>
    <p:sldId id="266" r:id="rId10"/>
    <p:sldId id="264" r:id="rId11"/>
    <p:sldId id="263" r:id="rId12"/>
    <p:sldId id="273" r:id="rId13"/>
    <p:sldId id="265" r:id="rId14"/>
    <p:sldId id="268" r:id="rId15"/>
    <p:sldId id="267" r:id="rId16"/>
    <p:sldId id="269" r:id="rId17"/>
    <p:sldId id="270" r:id="rId18"/>
    <p:sldId id="271"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537"/>
  </p:normalViewPr>
  <p:slideViewPr>
    <p:cSldViewPr snapToGrid="0" snapToObjects="1">
      <p:cViewPr varScale="1">
        <p:scale>
          <a:sx n="72" d="100"/>
          <a:sy n="72"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0596E0-E4BB-2F4F-9103-30D6CA6D2CBD}"/>
              </a:ext>
            </a:extLst>
          </p:cNvPr>
          <p:cNvPicPr>
            <a:picLocks noChangeAspect="1"/>
          </p:cNvPicPr>
          <p:nvPr userDrawn="1"/>
        </p:nvPicPr>
        <p:blipFill>
          <a:blip r:embed="rId2"/>
          <a:stretch>
            <a:fillRect/>
          </a:stretch>
        </p:blipFill>
        <p:spPr>
          <a:xfrm>
            <a:off x="2524852" y="-10537"/>
            <a:ext cx="9693408" cy="6858000"/>
          </a:xfrm>
          <a:prstGeom prst="rect">
            <a:avLst/>
          </a:prstGeom>
        </p:spPr>
      </p:pic>
      <p:pic>
        <p:nvPicPr>
          <p:cNvPr id="17" name="Grafik 16">
            <a:extLst>
              <a:ext uri="{FF2B5EF4-FFF2-40B4-BE49-F238E27FC236}">
                <a16:creationId xmlns:a16="http://schemas.microsoft.com/office/drawing/2014/main" id="{3C350FD5-98AC-F24A-B1B2-3BE53C787379}"/>
              </a:ext>
            </a:extLst>
          </p:cNvPr>
          <p:cNvPicPr>
            <a:picLocks noChangeAspect="1"/>
          </p:cNvPicPr>
          <p:nvPr userDrawn="1"/>
        </p:nvPicPr>
        <p:blipFill>
          <a:blip r:embed="rId3"/>
          <a:stretch>
            <a:fillRect/>
          </a:stretch>
        </p:blipFill>
        <p:spPr>
          <a:xfrm>
            <a:off x="114301" y="4499338"/>
            <a:ext cx="981320" cy="98132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7F3EC346-3EB5-784D-9E16-6CFB6ABCD630}"/>
              </a:ext>
            </a:extLst>
          </p:cNvPr>
          <p:cNvPicPr>
            <a:picLocks noChangeAspect="1"/>
          </p:cNvPicPr>
          <p:nvPr userDrawn="1"/>
        </p:nvPicPr>
        <p:blipFill>
          <a:blip r:embed="rId4"/>
          <a:stretch>
            <a:fillRect/>
          </a:stretch>
        </p:blipFill>
        <p:spPr>
          <a:xfrm>
            <a:off x="3012324" y="5828419"/>
            <a:ext cx="3116111" cy="937949"/>
          </a:xfrm>
          <a:prstGeom prst="rect">
            <a:avLst/>
          </a:prstGeom>
        </p:spPr>
      </p:pic>
      <p:sp>
        <p:nvSpPr>
          <p:cNvPr id="2" name="Titel 1">
            <a:extLst>
              <a:ext uri="{FF2B5EF4-FFF2-40B4-BE49-F238E27FC236}">
                <a16:creationId xmlns:a16="http://schemas.microsoft.com/office/drawing/2014/main" id="{AE235848-7951-8743-BE01-0D2DA1C288C3}"/>
              </a:ext>
            </a:extLst>
          </p:cNvPr>
          <p:cNvSpPr>
            <a:spLocks noGrp="1"/>
          </p:cNvSpPr>
          <p:nvPr>
            <p:ph type="ctrTitle"/>
          </p:nvPr>
        </p:nvSpPr>
        <p:spPr>
          <a:xfrm>
            <a:off x="1622535" y="1393797"/>
            <a:ext cx="7878653" cy="3563966"/>
          </a:xfrm>
        </p:spPr>
        <p:txBody>
          <a:bodyPr anchor="b"/>
          <a:lstStyle>
            <a:lvl1pPr algn="ctr">
              <a:defRPr sz="6000" b="1" i="0">
                <a:latin typeface="Poppins" pitchFamily="2" charset="77"/>
                <a:cs typeface="Poppins" pitchFamily="2" charset="77"/>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C9FF0B17-0E63-1B40-B625-4C8D0DBB4D00}"/>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3" name="Grafik 12">
            <a:extLst>
              <a:ext uri="{FF2B5EF4-FFF2-40B4-BE49-F238E27FC236}">
                <a16:creationId xmlns:a16="http://schemas.microsoft.com/office/drawing/2014/main" id="{52A50A21-B092-A347-BEBF-1739ECD4CF00}"/>
              </a:ext>
            </a:extLst>
          </p:cNvPr>
          <p:cNvPicPr>
            <a:picLocks noChangeAspect="1"/>
          </p:cNvPicPr>
          <p:nvPr userDrawn="1"/>
        </p:nvPicPr>
        <p:blipFill>
          <a:blip r:embed="rId5"/>
          <a:stretch>
            <a:fillRect/>
          </a:stretch>
        </p:blipFill>
        <p:spPr>
          <a:xfrm>
            <a:off x="6266330" y="5826416"/>
            <a:ext cx="1406923" cy="937948"/>
          </a:xfrm>
          <a:prstGeom prst="rect">
            <a:avLst/>
          </a:prstGeom>
        </p:spPr>
      </p:pic>
      <p:pic>
        <p:nvPicPr>
          <p:cNvPr id="15" name="Grafik 14" descr="Ein Bild, das Text, Uhr enthält.&#10;&#10;Automatisch generierte Beschreibung">
            <a:extLst>
              <a:ext uri="{FF2B5EF4-FFF2-40B4-BE49-F238E27FC236}">
                <a16:creationId xmlns:a16="http://schemas.microsoft.com/office/drawing/2014/main" id="{8B291F4D-3163-EE4A-8611-40F120FBFE0B}"/>
              </a:ext>
            </a:extLst>
          </p:cNvPr>
          <p:cNvPicPr>
            <a:picLocks noChangeAspect="1"/>
          </p:cNvPicPr>
          <p:nvPr userDrawn="1"/>
        </p:nvPicPr>
        <p:blipFill>
          <a:blip r:embed="rId6"/>
          <a:stretch>
            <a:fillRect/>
          </a:stretch>
        </p:blipFill>
        <p:spPr>
          <a:xfrm>
            <a:off x="133841" y="5586413"/>
            <a:ext cx="1315704" cy="481642"/>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800BFE2D-2317-0440-8DF7-7D97DE14030B}"/>
              </a:ext>
            </a:extLst>
          </p:cNvPr>
          <p:cNvPicPr>
            <a:picLocks noChangeAspect="1"/>
          </p:cNvPicPr>
          <p:nvPr userDrawn="1"/>
        </p:nvPicPr>
        <p:blipFill>
          <a:blip r:embed="rId7"/>
          <a:stretch>
            <a:fillRect/>
          </a:stretch>
        </p:blipFill>
        <p:spPr>
          <a:xfrm>
            <a:off x="76689" y="6239832"/>
            <a:ext cx="1894989" cy="481643"/>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7B7A50DD-5D90-534C-8151-A7CA4E9BD7A9}"/>
              </a:ext>
            </a:extLst>
          </p:cNvPr>
          <p:cNvPicPr>
            <a:picLocks noChangeAspect="1"/>
          </p:cNvPicPr>
          <p:nvPr userDrawn="1"/>
        </p:nvPicPr>
        <p:blipFill>
          <a:blip r:embed="rId8"/>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99808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D6AD379-7819-EF4E-8233-B29E9C389400}"/>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Titel 1">
            <a:extLst>
              <a:ext uri="{FF2B5EF4-FFF2-40B4-BE49-F238E27FC236}">
                <a16:creationId xmlns:a16="http://schemas.microsoft.com/office/drawing/2014/main" id="{096C9C6C-7D01-AE46-8451-D3E9E2836677}"/>
              </a:ext>
            </a:extLst>
          </p:cNvPr>
          <p:cNvSpPr>
            <a:spLocks noGrp="1"/>
          </p:cNvSpPr>
          <p:nvPr>
            <p:ph type="title"/>
          </p:nvPr>
        </p:nvSpPr>
        <p:spPr>
          <a:xfrm>
            <a:off x="1365505" y="363537"/>
            <a:ext cx="896112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A8B93AE1-4AA6-8E43-9150-7D8D9F648B9C}"/>
              </a:ext>
            </a:extLst>
          </p:cNvPr>
          <p:cNvSpPr>
            <a:spLocks noGrp="1"/>
          </p:cNvSpPr>
          <p:nvPr>
            <p:ph type="body" orient="vert" idx="1"/>
          </p:nvPr>
        </p:nvSpPr>
        <p:spPr>
          <a:xfrm>
            <a:off x="1611954" y="1771205"/>
            <a:ext cx="8714671" cy="43513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E8AA23C2-2F02-5D46-896D-AC62A0F79D6B}"/>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5" name="Fußzeilenplatzhalter 4">
            <a:extLst>
              <a:ext uri="{FF2B5EF4-FFF2-40B4-BE49-F238E27FC236}">
                <a16:creationId xmlns:a16="http://schemas.microsoft.com/office/drawing/2014/main" id="{809B5143-2F2B-6C47-B75B-38BE94AB61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A8CE72-22FA-EE40-89C2-914D6B5E789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69E8B5E5-287E-7F42-831F-A126B05E5126}"/>
              </a:ext>
            </a:extLst>
          </p:cNvPr>
          <p:cNvPicPr>
            <a:picLocks noChangeAspect="1"/>
          </p:cNvPicPr>
          <p:nvPr userDrawn="1"/>
        </p:nvPicPr>
        <p:blipFill>
          <a:blip r:embed="rId3"/>
          <a:stretch>
            <a:fillRect/>
          </a:stretch>
        </p:blipFill>
        <p:spPr>
          <a:xfrm>
            <a:off x="10533207" y="228600"/>
            <a:ext cx="1315704" cy="691879"/>
          </a:xfrm>
          <a:prstGeom prst="rect">
            <a:avLst/>
          </a:prstGeom>
        </p:spPr>
      </p:pic>
      <p:sp>
        <p:nvSpPr>
          <p:cNvPr id="9" name="Rechteck 8">
            <a:extLst>
              <a:ext uri="{FF2B5EF4-FFF2-40B4-BE49-F238E27FC236}">
                <a16:creationId xmlns:a16="http://schemas.microsoft.com/office/drawing/2014/main" id="{2B77F33C-BEDC-924B-AB9D-1CCFD3F28C77}"/>
              </a:ext>
            </a:extLst>
          </p:cNvPr>
          <p:cNvSpPr/>
          <p:nvPr userDrawn="1"/>
        </p:nvSpPr>
        <p:spPr>
          <a:xfrm>
            <a:off x="1085088" y="5266944"/>
            <a:ext cx="280416" cy="621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003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78A0322-74D9-E44A-B342-C556A7056204}"/>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Vertikaler Titel 1">
            <a:extLst>
              <a:ext uri="{FF2B5EF4-FFF2-40B4-BE49-F238E27FC236}">
                <a16:creationId xmlns:a16="http://schemas.microsoft.com/office/drawing/2014/main" id="{90507D15-D788-E148-9BA5-6529D9219215}"/>
              </a:ext>
            </a:extLst>
          </p:cNvPr>
          <p:cNvSpPr>
            <a:spLocks noGrp="1"/>
          </p:cNvSpPr>
          <p:nvPr>
            <p:ph type="title" orient="vert"/>
          </p:nvPr>
        </p:nvSpPr>
        <p:spPr>
          <a:xfrm>
            <a:off x="8724900" y="365125"/>
            <a:ext cx="2628900" cy="5811838"/>
          </a:xfrm>
        </p:spPr>
        <p:txBody>
          <a:bodyPr vert="eaVert"/>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5D9E6562-3541-6D41-B604-F75D81D077E6}"/>
              </a:ext>
            </a:extLst>
          </p:cNvPr>
          <p:cNvSpPr>
            <a:spLocks noGrp="1"/>
          </p:cNvSpPr>
          <p:nvPr>
            <p:ph type="body" orient="vert" idx="1"/>
          </p:nvPr>
        </p:nvSpPr>
        <p:spPr>
          <a:xfrm>
            <a:off x="838200" y="365125"/>
            <a:ext cx="7734300" cy="58118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EDBF76F-67FE-A945-8C84-ABE15634326E}"/>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5" name="Fußzeilenplatzhalter 4">
            <a:extLst>
              <a:ext uri="{FF2B5EF4-FFF2-40B4-BE49-F238E27FC236}">
                <a16:creationId xmlns:a16="http://schemas.microsoft.com/office/drawing/2014/main" id="{6D2DCE4D-AFB2-E24B-A575-4F45B394D8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35B5CD-3CF1-A947-9A98-A7220AE51B5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E6FDDD73-2BC0-E140-AF8F-9FDF522E61F3}"/>
              </a:ext>
            </a:extLst>
          </p:cNvPr>
          <p:cNvPicPr>
            <a:picLocks noChangeAspect="1"/>
          </p:cNvPicPr>
          <p:nvPr userDrawn="1"/>
        </p:nvPicPr>
        <p:blipFill>
          <a:blip r:embed="rId3"/>
          <a:stretch>
            <a:fillRect/>
          </a:stretch>
        </p:blipFill>
        <p:spPr>
          <a:xfrm rot="5400000">
            <a:off x="11078480" y="5776676"/>
            <a:ext cx="1315704" cy="691879"/>
          </a:xfrm>
          <a:prstGeom prst="rect">
            <a:avLst/>
          </a:prstGeom>
        </p:spPr>
      </p:pic>
      <p:sp>
        <p:nvSpPr>
          <p:cNvPr id="7" name="Rechteck 6">
            <a:extLst>
              <a:ext uri="{FF2B5EF4-FFF2-40B4-BE49-F238E27FC236}">
                <a16:creationId xmlns:a16="http://schemas.microsoft.com/office/drawing/2014/main" id="{2F2BA0B5-CCA0-ED4C-A7EA-D405EE4F09E5}"/>
              </a:ext>
            </a:extLst>
          </p:cNvPr>
          <p:cNvSpPr/>
          <p:nvPr userDrawn="1"/>
        </p:nvSpPr>
        <p:spPr>
          <a:xfrm>
            <a:off x="1060704" y="5266944"/>
            <a:ext cx="292608" cy="597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319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1E346B4-F77E-F243-91E3-931B1D51FD4F}"/>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76B91EB3-149D-F34D-9453-0B298FAC24E2}"/>
              </a:ext>
            </a:extLst>
          </p:cNvPr>
          <p:cNvSpPr>
            <a:spLocks noGrp="1"/>
          </p:cNvSpPr>
          <p:nvPr>
            <p:ph type="title"/>
          </p:nvPr>
        </p:nvSpPr>
        <p:spPr>
          <a:xfrm>
            <a:off x="1546670" y="365125"/>
            <a:ext cx="9807129"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D487B07-1D84-8A49-A163-8109574E18A0}"/>
              </a:ext>
            </a:extLst>
          </p:cNvPr>
          <p:cNvSpPr>
            <a:spLocks noGrp="1"/>
          </p:cNvSpPr>
          <p:nvPr>
            <p:ph idx="1"/>
          </p:nvPr>
        </p:nvSpPr>
        <p:spPr>
          <a:xfrm>
            <a:off x="838200" y="1825625"/>
            <a:ext cx="9693408"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30F037FC-80A0-1645-A321-E8DB70EBEA1B}"/>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5" name="Fußzeilenplatzhalter 4">
            <a:extLst>
              <a:ext uri="{FF2B5EF4-FFF2-40B4-BE49-F238E27FC236}">
                <a16:creationId xmlns:a16="http://schemas.microsoft.com/office/drawing/2014/main" id="{5CD18281-EBE8-8E4B-87B1-FF34B3E94C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C7D3F3-D35C-204D-9D7C-956D5659750D}"/>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2F03526-3269-4343-A8FB-199640CAF8A9}"/>
              </a:ext>
            </a:extLst>
          </p:cNvPr>
          <p:cNvPicPr>
            <a:picLocks noChangeAspect="1"/>
          </p:cNvPicPr>
          <p:nvPr userDrawn="1"/>
        </p:nvPicPr>
        <p:blipFill>
          <a:blip r:embed="rId3"/>
          <a:stretch>
            <a:fillRect/>
          </a:stretch>
        </p:blipFill>
        <p:spPr>
          <a:xfrm>
            <a:off x="230966" y="359481"/>
            <a:ext cx="1315704" cy="691879"/>
          </a:xfrm>
          <a:prstGeom prst="rect">
            <a:avLst/>
          </a:prstGeom>
        </p:spPr>
      </p:pic>
    </p:spTree>
    <p:extLst>
      <p:ext uri="{BB962C8B-B14F-4D97-AF65-F5344CB8AC3E}">
        <p14:creationId xmlns:p14="http://schemas.microsoft.com/office/powerpoint/2010/main" val="26640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6261C23-90E1-6949-A8FC-667089A62306}"/>
              </a:ext>
            </a:extLst>
          </p:cNvPr>
          <p:cNvPicPr>
            <a:picLocks noChangeAspect="1"/>
          </p:cNvPicPr>
          <p:nvPr userDrawn="1"/>
        </p:nvPicPr>
        <p:blipFill rotWithShape="1">
          <a:blip r:embed="rId2"/>
          <a:srcRect t="14564"/>
          <a:stretch/>
        </p:blipFill>
        <p:spPr>
          <a:xfrm>
            <a:off x="0" y="-511444"/>
            <a:ext cx="12192000" cy="7369443"/>
          </a:xfrm>
          <a:prstGeom prst="rect">
            <a:avLst/>
          </a:prstGeom>
        </p:spPr>
      </p:pic>
      <p:sp>
        <p:nvSpPr>
          <p:cNvPr id="8" name="Abgerundetes Rechteck 7">
            <a:extLst>
              <a:ext uri="{FF2B5EF4-FFF2-40B4-BE49-F238E27FC236}">
                <a16:creationId xmlns:a16="http://schemas.microsoft.com/office/drawing/2014/main" id="{D1D92DE7-59A9-DC42-8407-DF1FC81222D4}"/>
              </a:ext>
            </a:extLst>
          </p:cNvPr>
          <p:cNvSpPr/>
          <p:nvPr userDrawn="1"/>
        </p:nvSpPr>
        <p:spPr>
          <a:xfrm>
            <a:off x="645870" y="949325"/>
            <a:ext cx="10515599" cy="4510087"/>
          </a:xfrm>
          <a:prstGeom prst="roundRect">
            <a:avLst/>
          </a:prstGeom>
          <a:solidFill>
            <a:schemeClr val="bg1">
              <a:alpha val="70309"/>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A8DF437B-124A-4F41-B3E5-1B5099582216}"/>
              </a:ext>
            </a:extLst>
          </p:cNvPr>
          <p:cNvSpPr>
            <a:spLocks noGrp="1"/>
          </p:cNvSpPr>
          <p:nvPr>
            <p:ph type="title"/>
          </p:nvPr>
        </p:nvSpPr>
        <p:spPr>
          <a:xfrm>
            <a:off x="831850" y="768350"/>
            <a:ext cx="9645004" cy="3554413"/>
          </a:xfrm>
        </p:spPr>
        <p:txBody>
          <a:bodyPr anchor="b"/>
          <a:lstStyle>
            <a:lvl1pPr>
              <a:defRPr sz="6000"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7D6980F3-AC60-4C4D-AA10-EE5175D6A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EA9A361-FD8E-DE40-9310-43D069EDF710}"/>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5" name="Fußzeilenplatzhalter 4">
            <a:extLst>
              <a:ext uri="{FF2B5EF4-FFF2-40B4-BE49-F238E27FC236}">
                <a16:creationId xmlns:a16="http://schemas.microsoft.com/office/drawing/2014/main" id="{BDDB302D-0E2C-9F4E-AD53-B5F84C9F17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482FB9-1F13-0440-8751-82AA6F23E1F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0FC4C0E1-76A1-7045-A770-E28B51BC7798}"/>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55351" y="-108821"/>
            <a:ext cx="1315704" cy="691879"/>
          </a:xfrm>
          <a:prstGeom prst="rect">
            <a:avLst/>
          </a:prstGeom>
        </p:spPr>
      </p:pic>
    </p:spTree>
    <p:extLst>
      <p:ext uri="{BB962C8B-B14F-4D97-AF65-F5344CB8AC3E}">
        <p14:creationId xmlns:p14="http://schemas.microsoft.com/office/powerpoint/2010/main" val="2941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A918594-422A-3046-B15B-1CFF09991B31}"/>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D4E18E06-AC08-2C45-B44D-D2E3DE141B33}"/>
              </a:ext>
            </a:extLst>
          </p:cNvPr>
          <p:cNvSpPr>
            <a:spLocks noGrp="1"/>
          </p:cNvSpPr>
          <p:nvPr>
            <p:ph type="title"/>
          </p:nvPr>
        </p:nvSpPr>
        <p:spPr>
          <a:xfrm>
            <a:off x="1571054" y="365125"/>
            <a:ext cx="9782745"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458D1AD-7C63-AC4C-9B8A-77E140EF4DC4}"/>
              </a:ext>
            </a:extLst>
          </p:cNvPr>
          <p:cNvSpPr>
            <a:spLocks noGrp="1"/>
          </p:cNvSpPr>
          <p:nvPr>
            <p:ph sz="half" idx="1"/>
          </p:nvPr>
        </p:nvSpPr>
        <p:spPr>
          <a:xfrm>
            <a:off x="838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EF58F2E8-EA65-CA49-B96C-54F98414EA8B}"/>
              </a:ext>
            </a:extLst>
          </p:cNvPr>
          <p:cNvSpPr>
            <a:spLocks noGrp="1"/>
          </p:cNvSpPr>
          <p:nvPr>
            <p:ph sz="half" idx="2"/>
          </p:nvPr>
        </p:nvSpPr>
        <p:spPr>
          <a:xfrm>
            <a:off x="6172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595E802A-8C0D-094A-8185-8B91C809E9BD}"/>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6" name="Fußzeilenplatzhalter 5">
            <a:extLst>
              <a:ext uri="{FF2B5EF4-FFF2-40B4-BE49-F238E27FC236}">
                <a16:creationId xmlns:a16="http://schemas.microsoft.com/office/drawing/2014/main" id="{4C4E1643-9DE5-C14F-9277-05A5DE1B589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C30443-B971-BC43-B958-978EE87B02E1}"/>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37F6A253-54A2-9D4D-8FD7-A2C924EA4712}"/>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80323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3313149-DFE5-ED41-BDA0-125A9E314F83}"/>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15DBC076-01E6-094B-B3D7-8A7C4645824E}"/>
              </a:ext>
            </a:extLst>
          </p:cNvPr>
          <p:cNvSpPr>
            <a:spLocks noGrp="1"/>
          </p:cNvSpPr>
          <p:nvPr>
            <p:ph type="title"/>
          </p:nvPr>
        </p:nvSpPr>
        <p:spPr>
          <a:xfrm>
            <a:off x="1661979" y="365125"/>
            <a:ext cx="8786566"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E96D1774-A6F6-5B44-9063-74511DB691E6}"/>
              </a:ext>
            </a:extLst>
          </p:cNvPr>
          <p:cNvSpPr>
            <a:spLocks noGrp="1"/>
          </p:cNvSpPr>
          <p:nvPr>
            <p:ph type="body" idx="1"/>
          </p:nvPr>
        </p:nvSpPr>
        <p:spPr>
          <a:xfrm>
            <a:off x="839789"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69837B-4066-2842-A882-61179BADF548}"/>
              </a:ext>
            </a:extLst>
          </p:cNvPr>
          <p:cNvSpPr>
            <a:spLocks noGrp="1"/>
          </p:cNvSpPr>
          <p:nvPr>
            <p:ph sz="half" idx="2"/>
          </p:nvPr>
        </p:nvSpPr>
        <p:spPr>
          <a:xfrm>
            <a:off x="839789"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5EAD2673-9402-F34A-950D-07F1C2590281}"/>
              </a:ext>
            </a:extLst>
          </p:cNvPr>
          <p:cNvSpPr>
            <a:spLocks noGrp="1"/>
          </p:cNvSpPr>
          <p:nvPr>
            <p:ph type="body" sz="quarter" idx="3"/>
          </p:nvPr>
        </p:nvSpPr>
        <p:spPr>
          <a:xfrm>
            <a:off x="5745480"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0424258-04C4-4C47-8D09-B0C0C45E953F}"/>
              </a:ext>
            </a:extLst>
          </p:cNvPr>
          <p:cNvSpPr>
            <a:spLocks noGrp="1"/>
          </p:cNvSpPr>
          <p:nvPr>
            <p:ph sz="quarter" idx="4"/>
          </p:nvPr>
        </p:nvSpPr>
        <p:spPr>
          <a:xfrm>
            <a:off x="5745480"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989F2045-DC9A-4F4D-BBEB-C251E7CC9EEE}"/>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8" name="Fußzeilenplatzhalter 7">
            <a:extLst>
              <a:ext uri="{FF2B5EF4-FFF2-40B4-BE49-F238E27FC236}">
                <a16:creationId xmlns:a16="http://schemas.microsoft.com/office/drawing/2014/main" id="{339503B1-FD6B-5B49-A61C-F657995B0DF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25F6D56-6098-4740-A09C-789B9AA48A18}"/>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1" name="Grafik 10" descr="Ein Bild, das Text enthält.&#10;&#10;Automatisch generierte Beschreibung">
            <a:extLst>
              <a:ext uri="{FF2B5EF4-FFF2-40B4-BE49-F238E27FC236}">
                <a16:creationId xmlns:a16="http://schemas.microsoft.com/office/drawing/2014/main" id="{87AE4024-01ED-9441-B2D9-C0027374A39F}"/>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31375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9DBEF3-5EB4-D648-85B3-02EB8EEA52FC}"/>
              </a:ext>
            </a:extLst>
          </p:cNvPr>
          <p:cNvPicPr>
            <a:picLocks noChangeAspect="1"/>
          </p:cNvPicPr>
          <p:nvPr userDrawn="1"/>
        </p:nvPicPr>
        <p:blipFill rotWithShape="1">
          <a:blip r:embed="rId2"/>
          <a:srcRect t="14564"/>
          <a:stretch/>
        </p:blipFill>
        <p:spPr>
          <a:xfrm>
            <a:off x="0" y="-487060"/>
            <a:ext cx="12192000" cy="7369443"/>
          </a:xfrm>
          <a:prstGeom prst="rect">
            <a:avLst/>
          </a:prstGeom>
        </p:spPr>
      </p:pic>
      <p:sp>
        <p:nvSpPr>
          <p:cNvPr id="7" name="Abgerundetes Rechteck 6">
            <a:extLst>
              <a:ext uri="{FF2B5EF4-FFF2-40B4-BE49-F238E27FC236}">
                <a16:creationId xmlns:a16="http://schemas.microsoft.com/office/drawing/2014/main" id="{AF512F84-989F-CA48-A79C-28A819B15C0D}"/>
              </a:ext>
            </a:extLst>
          </p:cNvPr>
          <p:cNvSpPr/>
          <p:nvPr userDrawn="1"/>
        </p:nvSpPr>
        <p:spPr>
          <a:xfrm>
            <a:off x="838199" y="815793"/>
            <a:ext cx="10515599" cy="1488849"/>
          </a:xfrm>
          <a:prstGeom prst="round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65183EF-CCBB-F04C-9563-A3A766C90334}"/>
              </a:ext>
            </a:extLst>
          </p:cNvPr>
          <p:cNvSpPr>
            <a:spLocks noGrp="1"/>
          </p:cNvSpPr>
          <p:nvPr>
            <p:ph type="title"/>
          </p:nvPr>
        </p:nvSpPr>
        <p:spPr>
          <a:xfrm>
            <a:off x="838199" y="848667"/>
            <a:ext cx="1051560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0FE57408-A50C-2E4F-9354-6960CD6928EB}"/>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4" name="Fußzeilenplatzhalter 3">
            <a:extLst>
              <a:ext uri="{FF2B5EF4-FFF2-40B4-BE49-F238E27FC236}">
                <a16:creationId xmlns:a16="http://schemas.microsoft.com/office/drawing/2014/main" id="{4D682397-A8AD-0D49-BE6C-F3A3E2764B0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5B65EE-C4C4-D74B-A382-E858238C66A3}"/>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2978FC11-1329-394C-AE5E-9BE050364535}"/>
              </a:ext>
            </a:extLst>
          </p:cNvPr>
          <p:cNvPicPr>
            <a:picLocks noChangeAspect="1"/>
          </p:cNvPicPr>
          <p:nvPr userDrawn="1"/>
        </p:nvPicPr>
        <p:blipFill>
          <a:blip r:embed="rId3">
            <a:biLevel thresh="50000"/>
          </a:blip>
          <a:stretch>
            <a:fillRect/>
          </a:stretch>
        </p:blipFill>
        <p:spPr>
          <a:xfrm>
            <a:off x="180347" y="-110253"/>
            <a:ext cx="1315704" cy="691879"/>
          </a:xfrm>
          <a:prstGeom prst="rect">
            <a:avLst/>
          </a:prstGeom>
        </p:spPr>
      </p:pic>
    </p:spTree>
    <p:extLst>
      <p:ext uri="{BB962C8B-B14F-4D97-AF65-F5344CB8AC3E}">
        <p14:creationId xmlns:p14="http://schemas.microsoft.com/office/powerpoint/2010/main" val="200663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8DF80AE-F703-F14D-A5B3-2832E26C444E}"/>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3" name="Fußzeilenplatzhalter 2">
            <a:extLst>
              <a:ext uri="{FF2B5EF4-FFF2-40B4-BE49-F238E27FC236}">
                <a16:creationId xmlns:a16="http://schemas.microsoft.com/office/drawing/2014/main" id="{02FC7ADB-3080-634B-896D-FEF03672735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C8A22C3-275C-964B-B758-30FEBD5ECE57}"/>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5" name="Grafik 4">
            <a:extLst>
              <a:ext uri="{FF2B5EF4-FFF2-40B4-BE49-F238E27FC236}">
                <a16:creationId xmlns:a16="http://schemas.microsoft.com/office/drawing/2014/main" id="{4227F36B-618B-2B46-9381-88A401349782}"/>
              </a:ext>
            </a:extLst>
          </p:cNvPr>
          <p:cNvPicPr>
            <a:picLocks noChangeAspect="1"/>
          </p:cNvPicPr>
          <p:nvPr userDrawn="1"/>
        </p:nvPicPr>
        <p:blipFill rotWithShape="1">
          <a:blip r:embed="rId2"/>
          <a:srcRect l="13615" r="6878"/>
          <a:stretch/>
        </p:blipFill>
        <p:spPr>
          <a:xfrm rot="-5400000">
            <a:off x="2667000" y="-2667000"/>
            <a:ext cx="6858000" cy="12192000"/>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A9ECCF2D-43C7-244F-AEEC-9DD6CD2902B9}"/>
              </a:ext>
            </a:extLst>
          </p:cNvPr>
          <p:cNvPicPr>
            <a:picLocks noChangeAspect="1"/>
          </p:cNvPicPr>
          <p:nvPr userDrawn="1"/>
        </p:nvPicPr>
        <p:blipFill>
          <a:blip r:embed="rId3">
            <a:biLevel thresh="50000"/>
          </a:blip>
          <a:stretch>
            <a:fillRect/>
          </a:stretch>
        </p:blipFill>
        <p:spPr>
          <a:xfrm>
            <a:off x="180348" y="234061"/>
            <a:ext cx="1315704" cy="691879"/>
          </a:xfrm>
          <a:prstGeom prst="rect">
            <a:avLst/>
          </a:prstGeom>
        </p:spPr>
      </p:pic>
    </p:spTree>
    <p:extLst>
      <p:ext uri="{BB962C8B-B14F-4D97-AF65-F5344CB8AC3E}">
        <p14:creationId xmlns:p14="http://schemas.microsoft.com/office/powerpoint/2010/main" val="86263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B271778-A9EC-7543-8095-74F813F050D3}"/>
              </a:ext>
            </a:extLst>
          </p:cNvPr>
          <p:cNvPicPr>
            <a:picLocks noChangeAspect="1"/>
          </p:cNvPicPr>
          <p:nvPr userDrawn="1"/>
        </p:nvPicPr>
        <p:blipFill>
          <a:blip r:embed="rId2"/>
          <a:stretch>
            <a:fillRect/>
          </a:stretch>
        </p:blipFill>
        <p:spPr>
          <a:xfrm>
            <a:off x="2498592" y="365125"/>
            <a:ext cx="9693408" cy="6858000"/>
          </a:xfrm>
          <a:prstGeom prst="rect">
            <a:avLst/>
          </a:prstGeom>
        </p:spPr>
      </p:pic>
      <p:sp>
        <p:nvSpPr>
          <p:cNvPr id="2" name="Titel 1">
            <a:extLst>
              <a:ext uri="{FF2B5EF4-FFF2-40B4-BE49-F238E27FC236}">
                <a16:creationId xmlns:a16="http://schemas.microsoft.com/office/drawing/2014/main" id="{07D6022E-927B-3E44-8618-402A69FDB7C5}"/>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021DC629-A3D4-654A-BA36-08A726B1A6AE}"/>
              </a:ext>
            </a:extLst>
          </p:cNvPr>
          <p:cNvSpPr>
            <a:spLocks noGrp="1"/>
          </p:cNvSpPr>
          <p:nvPr>
            <p:ph idx="1"/>
          </p:nvPr>
        </p:nvSpPr>
        <p:spPr>
          <a:xfrm>
            <a:off x="5183188" y="987425"/>
            <a:ext cx="5277548" cy="4873625"/>
          </a:xfrm>
        </p:spPr>
        <p:txBody>
          <a:bodyPr/>
          <a:lstStyle>
            <a:lvl1pPr>
              <a:defRPr sz="3200">
                <a:latin typeface="Poppins" pitchFamily="2" charset="77"/>
                <a:cs typeface="Poppins" pitchFamily="2" charset="77"/>
              </a:defRPr>
            </a:lvl1pPr>
            <a:lvl2pPr>
              <a:defRPr sz="2800">
                <a:latin typeface="Poppins" pitchFamily="2" charset="77"/>
                <a:cs typeface="Poppins" pitchFamily="2" charset="77"/>
              </a:defRPr>
            </a:lvl2pPr>
            <a:lvl3pPr>
              <a:defRPr sz="2400">
                <a:latin typeface="Poppins" pitchFamily="2" charset="77"/>
                <a:cs typeface="Poppins" pitchFamily="2" charset="77"/>
              </a:defRPr>
            </a:lvl3pPr>
            <a:lvl4pPr>
              <a:defRPr sz="2000">
                <a:latin typeface="Poppins" pitchFamily="2" charset="77"/>
                <a:cs typeface="Poppins" pitchFamily="2" charset="77"/>
              </a:defRPr>
            </a:lvl4pPr>
            <a:lvl5pPr>
              <a:defRPr sz="2000">
                <a:latin typeface="Poppins" pitchFamily="2" charset="77"/>
                <a:cs typeface="Poppins" pitchFamily="2" charset="77"/>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06EFA41F-3C7A-8A4E-9D41-BA837A5D6D70}"/>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B9B57D5-A92F-6E41-BCC5-9C7F70E9B6BA}"/>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6" name="Fußzeilenplatzhalter 5">
            <a:extLst>
              <a:ext uri="{FF2B5EF4-FFF2-40B4-BE49-F238E27FC236}">
                <a16:creationId xmlns:a16="http://schemas.microsoft.com/office/drawing/2014/main" id="{127567E9-CD6E-054C-BE3A-C96536F3DC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01DACB7-8EB1-064B-80E1-BD1DBA899FE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9FB317C-9CC9-6743-8267-7AAFA20C4410}"/>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77123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DA0695-94DA-FD41-9DBE-FCCD8D15B787}"/>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5B5285FA-59BF-6E4F-9DD0-28FE3F86216C}"/>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453ED06B-70A2-6D46-A3DF-86D6E1AC029B}"/>
              </a:ext>
            </a:extLst>
          </p:cNvPr>
          <p:cNvSpPr>
            <a:spLocks noGrp="1"/>
          </p:cNvSpPr>
          <p:nvPr>
            <p:ph type="pic" idx="1"/>
          </p:nvPr>
        </p:nvSpPr>
        <p:spPr>
          <a:xfrm>
            <a:off x="5183188" y="987425"/>
            <a:ext cx="532631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FC700613-352E-EF4E-AE5C-EE1A734C340F}"/>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076FA9-104B-6644-8300-E8CF72B42866}"/>
              </a:ext>
            </a:extLst>
          </p:cNvPr>
          <p:cNvSpPr>
            <a:spLocks noGrp="1"/>
          </p:cNvSpPr>
          <p:nvPr>
            <p:ph type="dt" sz="half" idx="10"/>
          </p:nvPr>
        </p:nvSpPr>
        <p:spPr/>
        <p:txBody>
          <a:bodyPr/>
          <a:lstStyle/>
          <a:p>
            <a:fld id="{6EB2E93A-A17C-2F41-A87E-D6F660F63B83}" type="datetimeFigureOut">
              <a:rPr lang="de-DE" smtClean="0"/>
              <a:t>03.10.2022</a:t>
            </a:fld>
            <a:endParaRPr lang="de-DE"/>
          </a:p>
        </p:txBody>
      </p:sp>
      <p:sp>
        <p:nvSpPr>
          <p:cNvPr id="6" name="Fußzeilenplatzhalter 5">
            <a:extLst>
              <a:ext uri="{FF2B5EF4-FFF2-40B4-BE49-F238E27FC236}">
                <a16:creationId xmlns:a16="http://schemas.microsoft.com/office/drawing/2014/main" id="{F4D0AFC1-C729-9446-B8A1-01BBB765853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726B1-6039-0745-86CB-EAB2549AF88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B90F8496-E273-B04A-B51E-F131C6980686}"/>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27064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ABFD32-FEE4-3F40-A614-1595351B4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FDDD217-CABE-A54D-8B76-10BB2C04F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8D5EEF-549C-6D45-8368-9946889D6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2E93A-A17C-2F41-A87E-D6F660F63B83}" type="datetimeFigureOut">
              <a:rPr lang="de-DE" smtClean="0"/>
              <a:t>03.10.2022</a:t>
            </a:fld>
            <a:endParaRPr lang="de-DE"/>
          </a:p>
        </p:txBody>
      </p:sp>
      <p:sp>
        <p:nvSpPr>
          <p:cNvPr id="5" name="Fußzeilenplatzhalter 4">
            <a:extLst>
              <a:ext uri="{FF2B5EF4-FFF2-40B4-BE49-F238E27FC236}">
                <a16:creationId xmlns:a16="http://schemas.microsoft.com/office/drawing/2014/main" id="{AD1FE557-9715-3C46-9460-3218517C7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868E82C-CD3C-7743-B162-01E2B4AF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17DC8-9E31-654B-9CE0-722155DA87E4}" type="slidenum">
              <a:rPr lang="de-DE" smtClean="0"/>
              <a:t>‹Nr.›</a:t>
            </a:fld>
            <a:endParaRPr lang="de-DE"/>
          </a:p>
        </p:txBody>
      </p:sp>
    </p:spTree>
    <p:extLst>
      <p:ext uri="{BB962C8B-B14F-4D97-AF65-F5344CB8AC3E}">
        <p14:creationId xmlns:p14="http://schemas.microsoft.com/office/powerpoint/2010/main" val="278607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https://www.researchgate.net/profile/Ian-Mcmanus/publication/4732061/figure/fig8/AS:668901159477255@1536489872531/Schotter-Gravel-stones-Computer-generated-image-by-Georg-Nees-1968-1971-The-work-is.pn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https://www.heikewerner.com/images/nees_print1_plastik1.jpg"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sothebys-md.brightspotcdn.com/dims4/default/fd378fc/2147483647/strip/true/crop/1024x1024+0+0/resize/385x385!/quality/90/?url=http%3A%2F%2Fsothebys-brightspot.s3.amazonaws.com%2Fmedia-desk%2Fd6%2Fa6%2Fe9697f524b75864249642566bb94%2Fl22235-c5p86-cs-01.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https://upload.wikimedia.org/wikipedia/commons/thumb/c/c1/Edmond_de_Belamy.png/1200px-Edmond_de_Belamy.png"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_6OUGRsslJY&amp;ab_channel=AnaconaVillarroelRodrigo" TargetMode="External"/><Relationship Id="rId2" Type="http://schemas.openxmlformats.org/officeDocument/2006/relationships/hyperlink" Target="https://www.youtube.com/watch?v=Rvj3Oblscqw&amp;ab_channel=Sam" TargetMode="External"/><Relationship Id="rId1" Type="http://schemas.openxmlformats.org/officeDocument/2006/relationships/slideLayout" Target="../slideLayouts/slideLayout2.xml"/><Relationship Id="rId6" Type="http://schemas.openxmlformats.org/officeDocument/2006/relationships/hyperlink" Target="https://www.artbreeder.com/beta/browse" TargetMode="External"/><Relationship Id="rId5" Type="http://schemas.openxmlformats.org/officeDocument/2006/relationships/hyperlink" Target="https://www.eloquentron3000.com/" TargetMode="External"/><Relationship Id="rId4" Type="http://schemas.openxmlformats.org/officeDocument/2006/relationships/hyperlink" Target="https://botnik.org/content/harry-pott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03A55-8A99-10CF-4C59-169698995EC1}"/>
              </a:ext>
            </a:extLst>
          </p:cNvPr>
          <p:cNvSpPr>
            <a:spLocks noGrp="1"/>
          </p:cNvSpPr>
          <p:nvPr>
            <p:ph type="title"/>
          </p:nvPr>
        </p:nvSpPr>
        <p:spPr/>
        <p:txBody>
          <a:bodyPr/>
          <a:lstStyle/>
          <a:p>
            <a:r>
              <a:rPr lang="de-DE" dirty="0"/>
              <a:t>Ist das Kunst? </a:t>
            </a:r>
          </a:p>
        </p:txBody>
      </p:sp>
      <p:pic>
        <p:nvPicPr>
          <p:cNvPr id="1026" name="Picture 2" descr="View full screen - View 1 of Lot 9. AI Generated Nude Portrait #7 Frame #64.">
            <a:extLst>
              <a:ext uri="{FF2B5EF4-FFF2-40B4-BE49-F238E27FC236}">
                <a16:creationId xmlns:a16="http://schemas.microsoft.com/office/drawing/2014/main" id="{2CA20697-4AC5-C94D-E4BB-84A22A342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10" y="1474787"/>
            <a:ext cx="4889500" cy="4889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o is the author of AI artwork? - Y-LOT Foundation">
            <a:extLst>
              <a:ext uri="{FF2B5EF4-FFF2-40B4-BE49-F238E27FC236}">
                <a16:creationId xmlns:a16="http://schemas.microsoft.com/office/drawing/2014/main" id="{C715C3E0-2E96-56DB-2AB9-4DD4362A65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80" r="13776"/>
          <a:stretch/>
        </p:blipFill>
        <p:spPr bwMode="auto">
          <a:xfrm>
            <a:off x="5867869" y="1474786"/>
            <a:ext cx="5062671" cy="4889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AD03738C-20E6-77CB-B36B-E36B12CDAE38}"/>
              </a:ext>
            </a:extLst>
          </p:cNvPr>
          <p:cNvSpPr txBox="1"/>
          <p:nvPr/>
        </p:nvSpPr>
        <p:spPr>
          <a:xfrm>
            <a:off x="1128713" y="6364287"/>
            <a:ext cx="4315897" cy="577081"/>
          </a:xfrm>
          <a:prstGeom prst="rect">
            <a:avLst/>
          </a:prstGeom>
          <a:noFill/>
        </p:spPr>
        <p:txBody>
          <a:bodyPr wrap="square" rtlCol="0">
            <a:spAutoFit/>
          </a:bodyPr>
          <a:lstStyle/>
          <a:p>
            <a:pPr algn="r" fontAlgn="base"/>
            <a:r>
              <a:rPr lang="de-AT" sz="1050" dirty="0"/>
              <a:t>Robbie </a:t>
            </a:r>
            <a:r>
              <a:rPr lang="de-AT" sz="1050" dirty="0" err="1"/>
              <a:t>Barrat</a:t>
            </a:r>
            <a:endParaRPr lang="de-AT" sz="1050" dirty="0"/>
          </a:p>
          <a:p>
            <a:pPr algn="r" fontAlgn="base"/>
            <a:r>
              <a:rPr lang="de-AT" sz="1050" i="1" dirty="0" err="1"/>
              <a:t>Nude</a:t>
            </a:r>
            <a:r>
              <a:rPr lang="de-AT" sz="1050" i="1" dirty="0"/>
              <a:t> Portrait #7 Frame #64</a:t>
            </a:r>
          </a:p>
          <a:p>
            <a:pPr algn="r"/>
            <a:endParaRPr lang="de-DE" sz="1050" dirty="0"/>
          </a:p>
        </p:txBody>
      </p:sp>
      <p:sp>
        <p:nvSpPr>
          <p:cNvPr id="5" name="Textfeld 4">
            <a:extLst>
              <a:ext uri="{FF2B5EF4-FFF2-40B4-BE49-F238E27FC236}">
                <a16:creationId xmlns:a16="http://schemas.microsoft.com/office/drawing/2014/main" id="{0D58F622-A114-3857-C5C6-10DCE37796F0}"/>
              </a:ext>
            </a:extLst>
          </p:cNvPr>
          <p:cNvSpPr txBox="1"/>
          <p:nvPr/>
        </p:nvSpPr>
        <p:spPr>
          <a:xfrm>
            <a:off x="5867869" y="6364287"/>
            <a:ext cx="4315897" cy="430887"/>
          </a:xfrm>
          <a:prstGeom prst="rect">
            <a:avLst/>
          </a:prstGeom>
          <a:noFill/>
        </p:spPr>
        <p:txBody>
          <a:bodyPr wrap="square" rtlCol="0">
            <a:spAutoFit/>
          </a:bodyPr>
          <a:lstStyle/>
          <a:p>
            <a:pPr fontAlgn="base"/>
            <a:r>
              <a:rPr lang="de-AT" sz="1050" dirty="0" err="1"/>
              <a:t>Obvious</a:t>
            </a:r>
            <a:r>
              <a:rPr lang="de-AT" sz="1050" dirty="0"/>
              <a:t> </a:t>
            </a:r>
          </a:p>
          <a:p>
            <a:pPr fontAlgn="base"/>
            <a:r>
              <a:rPr lang="de-AT" sz="1050" i="1" dirty="0"/>
              <a:t>Edmond de </a:t>
            </a:r>
            <a:r>
              <a:rPr lang="de-AT" sz="1050" i="1" dirty="0" err="1"/>
              <a:t>Belamy</a:t>
            </a:r>
            <a:endParaRPr lang="de-DE" sz="600" i="1" dirty="0"/>
          </a:p>
        </p:txBody>
      </p:sp>
    </p:spTree>
    <p:extLst>
      <p:ext uri="{BB962C8B-B14F-4D97-AF65-F5344CB8AC3E}">
        <p14:creationId xmlns:p14="http://schemas.microsoft.com/office/powerpoint/2010/main" val="399311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A0F00-4210-C375-E340-93AA4484DB6C}"/>
              </a:ext>
            </a:extLst>
          </p:cNvPr>
          <p:cNvSpPr>
            <a:spLocks noGrp="1"/>
          </p:cNvSpPr>
          <p:nvPr>
            <p:ph type="title"/>
          </p:nvPr>
        </p:nvSpPr>
        <p:spPr/>
        <p:txBody>
          <a:bodyPr/>
          <a:lstStyle/>
          <a:p>
            <a:r>
              <a:rPr lang="de-DE" dirty="0"/>
              <a:t>Können nur Menschen kreativ sein? </a:t>
            </a:r>
          </a:p>
        </p:txBody>
      </p:sp>
      <p:sp>
        <p:nvSpPr>
          <p:cNvPr id="3" name="Inhaltsplatzhalter 2">
            <a:extLst>
              <a:ext uri="{FF2B5EF4-FFF2-40B4-BE49-F238E27FC236}">
                <a16:creationId xmlns:a16="http://schemas.microsoft.com/office/drawing/2014/main" id="{4FBDB588-5BFC-4728-EC7F-D6A7BD17C85D}"/>
              </a:ext>
            </a:extLst>
          </p:cNvPr>
          <p:cNvSpPr>
            <a:spLocks noGrp="1"/>
          </p:cNvSpPr>
          <p:nvPr>
            <p:ph idx="1"/>
          </p:nvPr>
        </p:nvSpPr>
        <p:spPr/>
        <p:txBody>
          <a:bodyPr/>
          <a:lstStyle/>
          <a:p>
            <a:r>
              <a:rPr lang="de-AT" dirty="0"/>
              <a:t>Computergenerierte Kunst gibt es bereits seit den 1960er Jahren</a:t>
            </a:r>
          </a:p>
          <a:p>
            <a:endParaRPr lang="de-AT" dirty="0"/>
          </a:p>
          <a:p>
            <a:pPr marL="0" indent="0">
              <a:buNone/>
            </a:pPr>
            <a:endParaRPr lang="de-DE" dirty="0"/>
          </a:p>
        </p:txBody>
      </p:sp>
      <p:sp>
        <p:nvSpPr>
          <p:cNvPr id="4" name="Rectangle 2">
            <a:extLst>
              <a:ext uri="{FF2B5EF4-FFF2-40B4-BE49-F238E27FC236}">
                <a16:creationId xmlns:a16="http://schemas.microsoft.com/office/drawing/2014/main" id="{898EF208-EE6F-43B9-1EAB-B9F2B02ADE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5121" name="Grafik 5" descr="Schotter (Gravel stones). Computer-generated image by Georg Nees,... |  Download Scientific Diagram">
            <a:extLst>
              <a:ext uri="{FF2B5EF4-FFF2-40B4-BE49-F238E27FC236}">
                <a16:creationId xmlns:a16="http://schemas.microsoft.com/office/drawing/2014/main" id="{FEC32ACB-57BD-9663-DE13-8217DB8AC36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4650" y="2892056"/>
            <a:ext cx="2108791" cy="36376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180F25C-5CD0-1D21-0572-012BEC6E6B05}"/>
              </a:ext>
            </a:extLst>
          </p:cNvPr>
          <p:cNvSpPr>
            <a:spLocks noChangeArrowheads="1"/>
          </p:cNvSpPr>
          <p:nvPr/>
        </p:nvSpPr>
        <p:spPr bwMode="auto">
          <a:xfrm>
            <a:off x="3721395" y="2892055"/>
            <a:ext cx="156807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123" name="Grafik 4" descr="Ein Bild, das Tastatur, gefliest enthält.&#10;&#10;Automatisch generierte Beschreibung">
            <a:extLst>
              <a:ext uri="{FF2B5EF4-FFF2-40B4-BE49-F238E27FC236}">
                <a16:creationId xmlns:a16="http://schemas.microsoft.com/office/drawing/2014/main" id="{D5279D64-2183-094A-A085-871D062F51A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721394" y="2892055"/>
            <a:ext cx="3600819" cy="360081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722F5401-7679-99C0-0E12-583374F7895C}"/>
              </a:ext>
            </a:extLst>
          </p:cNvPr>
          <p:cNvSpPr txBox="1"/>
          <p:nvPr/>
        </p:nvSpPr>
        <p:spPr>
          <a:xfrm>
            <a:off x="7437534" y="5569544"/>
            <a:ext cx="2275367" cy="923330"/>
          </a:xfrm>
          <a:prstGeom prst="rect">
            <a:avLst/>
          </a:prstGeom>
          <a:noFill/>
        </p:spPr>
        <p:txBody>
          <a:bodyPr wrap="square" rtlCol="0">
            <a:spAutoFit/>
          </a:bodyPr>
          <a:lstStyle/>
          <a:p>
            <a:r>
              <a:rPr lang="de-AT" dirty="0"/>
              <a:t>Arbeiten des deutschen Künstlers Georg Nees </a:t>
            </a:r>
            <a:endParaRPr lang="de-DE" dirty="0"/>
          </a:p>
        </p:txBody>
      </p:sp>
    </p:spTree>
    <p:extLst>
      <p:ext uri="{BB962C8B-B14F-4D97-AF65-F5344CB8AC3E}">
        <p14:creationId xmlns:p14="http://schemas.microsoft.com/office/powerpoint/2010/main" val="47133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E752E-22AE-EDC5-A220-C568B62AAFF9}"/>
              </a:ext>
            </a:extLst>
          </p:cNvPr>
          <p:cNvSpPr>
            <a:spLocks noGrp="1"/>
          </p:cNvSpPr>
          <p:nvPr>
            <p:ph type="title"/>
          </p:nvPr>
        </p:nvSpPr>
        <p:spPr/>
        <p:txBody>
          <a:bodyPr/>
          <a:lstStyle/>
          <a:p>
            <a:r>
              <a:rPr lang="de-DE" dirty="0"/>
              <a:t>Können nur Menschen kreativ sein? </a:t>
            </a:r>
          </a:p>
        </p:txBody>
      </p:sp>
      <p:sp>
        <p:nvSpPr>
          <p:cNvPr id="3" name="Inhaltsplatzhalter 2">
            <a:extLst>
              <a:ext uri="{FF2B5EF4-FFF2-40B4-BE49-F238E27FC236}">
                <a16:creationId xmlns:a16="http://schemas.microsoft.com/office/drawing/2014/main" id="{CBA95EAA-F7A6-0EE0-8588-803E3E2C18A1}"/>
              </a:ext>
            </a:extLst>
          </p:cNvPr>
          <p:cNvSpPr>
            <a:spLocks noGrp="1"/>
          </p:cNvSpPr>
          <p:nvPr>
            <p:ph idx="1"/>
          </p:nvPr>
        </p:nvSpPr>
        <p:spPr/>
        <p:txBody>
          <a:bodyPr>
            <a:normAutofit lnSpcReduction="10000"/>
          </a:bodyPr>
          <a:lstStyle/>
          <a:p>
            <a:r>
              <a:rPr lang="de-AT" dirty="0"/>
              <a:t>In der Kunstwelt entstand durch den Einsatz von KI eine neue Bewegung, die Kreativität und Urheberschaft neu definiert.</a:t>
            </a:r>
          </a:p>
          <a:p>
            <a:endParaRPr lang="de-AT" dirty="0"/>
          </a:p>
          <a:p>
            <a:pPr marL="0" indent="0">
              <a:buNone/>
            </a:pPr>
            <a:r>
              <a:rPr lang="de-AT" b="1" dirty="0"/>
              <a:t>Diskutiert in Kleingruppen!</a:t>
            </a:r>
          </a:p>
          <a:p>
            <a:r>
              <a:rPr lang="de-AT" dirty="0"/>
              <a:t>Ist kreatives Gestalten ein Alleinstellungsmerkmal des Menschen oder können auch KIs kreativ sein?</a:t>
            </a:r>
          </a:p>
          <a:p>
            <a:pPr lvl="0"/>
            <a:r>
              <a:rPr lang="de-AT" dirty="0"/>
              <a:t>Kann KI die Kreativität des Menschen bzw. den Menschen als Kunstschaffenden sogar ersetzen? </a:t>
            </a:r>
          </a:p>
          <a:p>
            <a:pPr marL="0" indent="0">
              <a:buNone/>
            </a:pPr>
            <a:r>
              <a:rPr lang="de-AT" dirty="0"/>
              <a:t> </a:t>
            </a:r>
            <a:endParaRPr lang="de-DE" dirty="0"/>
          </a:p>
        </p:txBody>
      </p:sp>
    </p:spTree>
    <p:extLst>
      <p:ext uri="{BB962C8B-B14F-4D97-AF65-F5344CB8AC3E}">
        <p14:creationId xmlns:p14="http://schemas.microsoft.com/office/powerpoint/2010/main" val="94362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5173CE-766C-DA1C-F173-892E51311271}"/>
              </a:ext>
            </a:extLst>
          </p:cNvPr>
          <p:cNvSpPr>
            <a:spLocks noGrp="1"/>
          </p:cNvSpPr>
          <p:nvPr>
            <p:ph idx="1"/>
          </p:nvPr>
        </p:nvSpPr>
        <p:spPr/>
        <p:txBody>
          <a:bodyPr/>
          <a:lstStyle/>
          <a:p>
            <a:r>
              <a:rPr lang="de-AT" dirty="0"/>
              <a:t>Ob das, was eine KI erschafft, tatsächlich auch als Kunst gelten kann, ist umstritten. </a:t>
            </a:r>
          </a:p>
          <a:p>
            <a:endParaRPr lang="de-AT" dirty="0"/>
          </a:p>
          <a:p>
            <a:pPr marL="0" indent="0">
              <a:buNone/>
            </a:pPr>
            <a:r>
              <a:rPr lang="de-AT" dirty="0"/>
              <a:t>Einerseits kann Kunst als etwas </a:t>
            </a:r>
            <a:r>
              <a:rPr lang="de-AT" b="1" dirty="0"/>
              <a:t>vom Menschen Erschaffenes</a:t>
            </a:r>
            <a:r>
              <a:rPr lang="de-AT" dirty="0"/>
              <a:t> betrachtet werden, andererseits kann Kunst auch vom Standpunkt des Publikums betrachtet werden und dadurch ist etwas dann Kunst, sobald es </a:t>
            </a:r>
            <a:r>
              <a:rPr lang="de-AT" b="1" dirty="0"/>
              <a:t>uns emotional berührt </a:t>
            </a:r>
            <a:r>
              <a:rPr lang="de-AT" dirty="0"/>
              <a:t>(ungeachtet wer der Autor/die Autorin ist </a:t>
            </a:r>
            <a:r>
              <a:rPr lang="de-AT" dirty="0">
                <a:sym typeface="Wingdings" pitchFamily="2" charset="2"/>
              </a:rPr>
              <a:t> also auch eine KI</a:t>
            </a:r>
            <a:r>
              <a:rPr lang="de-AT" dirty="0"/>
              <a:t>). </a:t>
            </a:r>
          </a:p>
          <a:p>
            <a:pPr marL="0" indent="0">
              <a:buNone/>
            </a:pPr>
            <a:endParaRPr lang="de-DE" dirty="0"/>
          </a:p>
        </p:txBody>
      </p:sp>
      <p:sp>
        <p:nvSpPr>
          <p:cNvPr id="4" name="Titel 1">
            <a:extLst>
              <a:ext uri="{FF2B5EF4-FFF2-40B4-BE49-F238E27FC236}">
                <a16:creationId xmlns:a16="http://schemas.microsoft.com/office/drawing/2014/main" id="{13362F92-D949-AF94-D847-47190AE3589F}"/>
              </a:ext>
            </a:extLst>
          </p:cNvPr>
          <p:cNvSpPr>
            <a:spLocks noGrp="1"/>
          </p:cNvSpPr>
          <p:nvPr>
            <p:ph type="title"/>
          </p:nvPr>
        </p:nvSpPr>
        <p:spPr/>
        <p:txBody>
          <a:bodyPr/>
          <a:lstStyle/>
          <a:p>
            <a:r>
              <a:rPr lang="de-DE" dirty="0"/>
              <a:t>Können nur Menschen kreativ sein? </a:t>
            </a:r>
          </a:p>
        </p:txBody>
      </p:sp>
    </p:spTree>
    <p:extLst>
      <p:ext uri="{BB962C8B-B14F-4D97-AF65-F5344CB8AC3E}">
        <p14:creationId xmlns:p14="http://schemas.microsoft.com/office/powerpoint/2010/main" val="222602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F2749-03B7-5125-59E6-7F91A425952B}"/>
              </a:ext>
            </a:extLst>
          </p:cNvPr>
          <p:cNvSpPr>
            <a:spLocks noGrp="1"/>
          </p:cNvSpPr>
          <p:nvPr>
            <p:ph type="title"/>
          </p:nvPr>
        </p:nvSpPr>
        <p:spPr/>
        <p:txBody>
          <a:bodyPr/>
          <a:lstStyle/>
          <a:p>
            <a:r>
              <a:rPr lang="de-DE" dirty="0"/>
              <a:t>Wie funktionieren diese Programme?</a:t>
            </a:r>
          </a:p>
        </p:txBody>
      </p:sp>
      <p:sp>
        <p:nvSpPr>
          <p:cNvPr id="3" name="Inhaltsplatzhalter 2">
            <a:extLst>
              <a:ext uri="{FF2B5EF4-FFF2-40B4-BE49-F238E27FC236}">
                <a16:creationId xmlns:a16="http://schemas.microsoft.com/office/drawing/2014/main" id="{F0C842F4-9753-D2C7-0896-7354621BC58F}"/>
              </a:ext>
            </a:extLst>
          </p:cNvPr>
          <p:cNvSpPr>
            <a:spLocks noGrp="1"/>
          </p:cNvSpPr>
          <p:nvPr>
            <p:ph idx="1"/>
          </p:nvPr>
        </p:nvSpPr>
        <p:spPr>
          <a:xfrm>
            <a:off x="838200" y="1825625"/>
            <a:ext cx="9693408" cy="4667250"/>
          </a:xfrm>
        </p:spPr>
        <p:txBody>
          <a:bodyPr>
            <a:normAutofit lnSpcReduction="10000"/>
          </a:bodyPr>
          <a:lstStyle/>
          <a:p>
            <a:pPr marL="0" indent="0">
              <a:buNone/>
            </a:pPr>
            <a:r>
              <a:rPr lang="de-DE" b="1" dirty="0"/>
              <a:t>Bsp. 1 : </a:t>
            </a:r>
            <a:r>
              <a:rPr lang="de-AT" b="1" dirty="0"/>
              <a:t>GAN („Generative </a:t>
            </a:r>
            <a:r>
              <a:rPr lang="de-AT" b="1" dirty="0" err="1"/>
              <a:t>Adversarial</a:t>
            </a:r>
            <a:r>
              <a:rPr lang="de-AT" b="1" dirty="0"/>
              <a:t> Networks“) </a:t>
            </a:r>
          </a:p>
          <a:p>
            <a:r>
              <a:rPr lang="de-AT" dirty="0"/>
              <a:t>zwei konkurrierenden Systeme: </a:t>
            </a:r>
            <a:br>
              <a:rPr lang="de-AT" dirty="0"/>
            </a:br>
            <a:r>
              <a:rPr lang="de-AT" b="1" dirty="0"/>
              <a:t>Generator und Diskriminator</a:t>
            </a:r>
          </a:p>
          <a:p>
            <a:r>
              <a:rPr lang="de-AT" dirty="0"/>
              <a:t>Generator erzeugt neue Daten (</a:t>
            </a:r>
            <a:r>
              <a:rPr lang="de-AT" dirty="0" err="1"/>
              <a:t>z.B</a:t>
            </a:r>
            <a:r>
              <a:rPr lang="de-AT" dirty="0"/>
              <a:t> Bilder)</a:t>
            </a:r>
          </a:p>
          <a:p>
            <a:r>
              <a:rPr lang="de-AT" dirty="0"/>
              <a:t>Diskriminator versucht, die vom Generator erzeugten Daten von den Lerndaten zu unterscheiden und als künstlich erzeugt zu erkennen. </a:t>
            </a:r>
          </a:p>
          <a:p>
            <a:r>
              <a:rPr lang="de-AT" dirty="0"/>
              <a:t>ständige Wechselwirkung</a:t>
            </a:r>
          </a:p>
          <a:p>
            <a:r>
              <a:rPr lang="de-AT" dirty="0"/>
              <a:t>das System lernt selbstständig und entwickelt dadurch immer realistischere Bilder</a:t>
            </a:r>
          </a:p>
          <a:p>
            <a:pPr marL="0" indent="0">
              <a:buNone/>
            </a:pPr>
            <a:endParaRPr lang="de-DE" dirty="0"/>
          </a:p>
        </p:txBody>
      </p:sp>
    </p:spTree>
    <p:extLst>
      <p:ext uri="{BB962C8B-B14F-4D97-AF65-F5344CB8AC3E}">
        <p14:creationId xmlns:p14="http://schemas.microsoft.com/office/powerpoint/2010/main" val="40123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F2749-03B7-5125-59E6-7F91A425952B}"/>
              </a:ext>
            </a:extLst>
          </p:cNvPr>
          <p:cNvSpPr>
            <a:spLocks noGrp="1"/>
          </p:cNvSpPr>
          <p:nvPr>
            <p:ph type="title"/>
          </p:nvPr>
        </p:nvSpPr>
        <p:spPr/>
        <p:txBody>
          <a:bodyPr/>
          <a:lstStyle/>
          <a:p>
            <a:r>
              <a:rPr lang="de-DE" dirty="0"/>
              <a:t>Wie funktionieren diese Programme?</a:t>
            </a:r>
          </a:p>
        </p:txBody>
      </p:sp>
      <p:sp>
        <p:nvSpPr>
          <p:cNvPr id="3" name="Inhaltsplatzhalter 2">
            <a:extLst>
              <a:ext uri="{FF2B5EF4-FFF2-40B4-BE49-F238E27FC236}">
                <a16:creationId xmlns:a16="http://schemas.microsoft.com/office/drawing/2014/main" id="{F0C842F4-9753-D2C7-0896-7354621BC58F}"/>
              </a:ext>
            </a:extLst>
          </p:cNvPr>
          <p:cNvSpPr>
            <a:spLocks noGrp="1"/>
          </p:cNvSpPr>
          <p:nvPr>
            <p:ph idx="1"/>
          </p:nvPr>
        </p:nvSpPr>
        <p:spPr/>
        <p:txBody>
          <a:bodyPr>
            <a:normAutofit lnSpcReduction="10000"/>
          </a:bodyPr>
          <a:lstStyle/>
          <a:p>
            <a:r>
              <a:rPr lang="de-DE" b="1" dirty="0"/>
              <a:t>Bsp. 2: </a:t>
            </a:r>
            <a:r>
              <a:rPr lang="de-AT" b="1" dirty="0"/>
              <a:t>Transformer </a:t>
            </a:r>
          </a:p>
          <a:p>
            <a:r>
              <a:rPr lang="de-AT" dirty="0"/>
              <a:t>neuronalen Netze</a:t>
            </a:r>
          </a:p>
          <a:p>
            <a:r>
              <a:rPr lang="de-AT" dirty="0"/>
              <a:t>einzelne Pixel oder Silben werden in Verbindung mit den anderen gestellt </a:t>
            </a:r>
          </a:p>
          <a:p>
            <a:endParaRPr lang="de-AT" dirty="0"/>
          </a:p>
          <a:p>
            <a:r>
              <a:rPr lang="de-AT" dirty="0"/>
              <a:t>So lernt das System vielleicht, dass es das Wort „essen“ mit „Lebensmittel“ oder „Frühstück“ in Verbindung stellt oder erkennt gewisse sich wiederholende Motive in Musikstücken oder Bildern, die es dann neu anwenden kann </a:t>
            </a:r>
            <a:endParaRPr lang="de-DE" dirty="0"/>
          </a:p>
        </p:txBody>
      </p:sp>
    </p:spTree>
    <p:extLst>
      <p:ext uri="{BB962C8B-B14F-4D97-AF65-F5344CB8AC3E}">
        <p14:creationId xmlns:p14="http://schemas.microsoft.com/office/powerpoint/2010/main" val="272047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F2749-03B7-5125-59E6-7F91A425952B}"/>
              </a:ext>
            </a:extLst>
          </p:cNvPr>
          <p:cNvSpPr>
            <a:spLocks noGrp="1"/>
          </p:cNvSpPr>
          <p:nvPr>
            <p:ph type="title"/>
          </p:nvPr>
        </p:nvSpPr>
        <p:spPr/>
        <p:txBody>
          <a:bodyPr/>
          <a:lstStyle/>
          <a:p>
            <a:r>
              <a:rPr lang="de-DE" dirty="0"/>
              <a:t>Wie funktionieren diese Programme?</a:t>
            </a:r>
          </a:p>
        </p:txBody>
      </p:sp>
      <p:sp>
        <p:nvSpPr>
          <p:cNvPr id="3" name="Inhaltsplatzhalter 2">
            <a:extLst>
              <a:ext uri="{FF2B5EF4-FFF2-40B4-BE49-F238E27FC236}">
                <a16:creationId xmlns:a16="http://schemas.microsoft.com/office/drawing/2014/main" id="{F0C842F4-9753-D2C7-0896-7354621BC58F}"/>
              </a:ext>
            </a:extLst>
          </p:cNvPr>
          <p:cNvSpPr>
            <a:spLocks noGrp="1"/>
          </p:cNvSpPr>
          <p:nvPr>
            <p:ph idx="1"/>
          </p:nvPr>
        </p:nvSpPr>
        <p:spPr/>
        <p:txBody>
          <a:bodyPr>
            <a:normAutofit fontScale="92500" lnSpcReduction="20000"/>
          </a:bodyPr>
          <a:lstStyle/>
          <a:p>
            <a:pPr marL="0" indent="0">
              <a:buNone/>
            </a:pPr>
            <a:r>
              <a:rPr lang="de-DE" b="1" dirty="0"/>
              <a:t>Beispiele</a:t>
            </a:r>
          </a:p>
          <a:p>
            <a:r>
              <a:rPr lang="de-AT" dirty="0"/>
              <a:t>Fotos von Personen oder Objekte zu animieren </a:t>
            </a:r>
          </a:p>
          <a:p>
            <a:r>
              <a:rPr lang="de-AT" dirty="0"/>
              <a:t>Schwarz-weiß Filme oder Bilder nachträglich kolorieren </a:t>
            </a:r>
          </a:p>
          <a:p>
            <a:r>
              <a:rPr lang="de-AT" dirty="0"/>
              <a:t>Komplett neue Bilder von Personen erstellen</a:t>
            </a:r>
          </a:p>
          <a:p>
            <a:r>
              <a:rPr lang="de-AT" dirty="0"/>
              <a:t>Personen auf Bildern älter oder jünger machen</a:t>
            </a:r>
          </a:p>
          <a:p>
            <a:r>
              <a:rPr lang="de-AT" dirty="0"/>
              <a:t>Aus Text Bilder machen</a:t>
            </a:r>
          </a:p>
          <a:p>
            <a:r>
              <a:rPr lang="de-AT" dirty="0"/>
              <a:t>Aus Fotos klassische Gemälde machen</a:t>
            </a:r>
          </a:p>
          <a:p>
            <a:r>
              <a:rPr lang="de-AT" dirty="0"/>
              <a:t>aus Stichworten einen ganzen Aufsatz schreiben</a:t>
            </a:r>
          </a:p>
          <a:p>
            <a:endParaRPr lang="de-AT" dirty="0"/>
          </a:p>
          <a:p>
            <a:pPr marL="0" indent="0">
              <a:buNone/>
            </a:pPr>
            <a:r>
              <a:rPr lang="de-AT" dirty="0"/>
              <a:t>Und viele mehr!</a:t>
            </a:r>
            <a:endParaRPr lang="de-DE" dirty="0"/>
          </a:p>
          <a:p>
            <a:pPr marL="0" indent="0">
              <a:buNone/>
            </a:pPr>
            <a:endParaRPr lang="de-DE" dirty="0"/>
          </a:p>
        </p:txBody>
      </p:sp>
    </p:spTree>
    <p:extLst>
      <p:ext uri="{BB962C8B-B14F-4D97-AF65-F5344CB8AC3E}">
        <p14:creationId xmlns:p14="http://schemas.microsoft.com/office/powerpoint/2010/main" val="142545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F2749-03B7-5125-59E6-7F91A425952B}"/>
              </a:ext>
            </a:extLst>
          </p:cNvPr>
          <p:cNvSpPr>
            <a:spLocks noGrp="1"/>
          </p:cNvSpPr>
          <p:nvPr>
            <p:ph type="title"/>
          </p:nvPr>
        </p:nvSpPr>
        <p:spPr/>
        <p:txBody>
          <a:bodyPr/>
          <a:lstStyle/>
          <a:p>
            <a:r>
              <a:rPr lang="de-DE" dirty="0"/>
              <a:t>Wer ist denn nun der Künstler?</a:t>
            </a:r>
          </a:p>
        </p:txBody>
      </p:sp>
      <p:sp>
        <p:nvSpPr>
          <p:cNvPr id="3" name="Inhaltsplatzhalter 2">
            <a:extLst>
              <a:ext uri="{FF2B5EF4-FFF2-40B4-BE49-F238E27FC236}">
                <a16:creationId xmlns:a16="http://schemas.microsoft.com/office/drawing/2014/main" id="{F0C842F4-9753-D2C7-0896-7354621BC58F}"/>
              </a:ext>
            </a:extLst>
          </p:cNvPr>
          <p:cNvSpPr>
            <a:spLocks noGrp="1"/>
          </p:cNvSpPr>
          <p:nvPr>
            <p:ph idx="1"/>
          </p:nvPr>
        </p:nvSpPr>
        <p:spPr/>
        <p:txBody>
          <a:bodyPr/>
          <a:lstStyle/>
          <a:p>
            <a:r>
              <a:rPr lang="de-AT" dirty="0"/>
              <a:t>„Edmond de </a:t>
            </a:r>
            <a:r>
              <a:rPr lang="de-AT" dirty="0" err="1"/>
              <a:t>Belamie</a:t>
            </a:r>
            <a:r>
              <a:rPr lang="de-AT" dirty="0"/>
              <a:t>“: in den eines der ersten Kunstwerke, „das nicht von einem Menschen, sondern </a:t>
            </a:r>
            <a:r>
              <a:rPr lang="de-AT" b="1" dirty="0"/>
              <a:t>selbstständig</a:t>
            </a:r>
            <a:r>
              <a:rPr lang="de-AT" dirty="0"/>
              <a:t> von einer Maschine erstellt worden sei.“ </a:t>
            </a:r>
          </a:p>
          <a:p>
            <a:endParaRPr lang="de-AT" dirty="0"/>
          </a:p>
          <a:p>
            <a:r>
              <a:rPr lang="de-AT" dirty="0"/>
              <a:t>Verdientes Geld ging nicht an die KI, sondern an das Künstler*innenkollektiv „</a:t>
            </a:r>
            <a:r>
              <a:rPr lang="de-AT" dirty="0" err="1"/>
              <a:t>Obvious</a:t>
            </a:r>
            <a:r>
              <a:rPr lang="de-AT" dirty="0"/>
              <a:t>“, welche das Programm mit Daten trainierte</a:t>
            </a:r>
            <a:br>
              <a:rPr lang="de-AT" dirty="0"/>
            </a:br>
            <a:r>
              <a:rPr lang="de-AT" dirty="0"/>
              <a:t>Das Programmier-Team, das das Programm schrieb, erhielt kein Geld</a:t>
            </a:r>
            <a:endParaRPr lang="de-DE" dirty="0"/>
          </a:p>
        </p:txBody>
      </p:sp>
    </p:spTree>
    <p:extLst>
      <p:ext uri="{BB962C8B-B14F-4D97-AF65-F5344CB8AC3E}">
        <p14:creationId xmlns:p14="http://schemas.microsoft.com/office/powerpoint/2010/main" val="192505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8746F-9862-E377-C553-CEF659550878}"/>
              </a:ext>
            </a:extLst>
          </p:cNvPr>
          <p:cNvSpPr>
            <a:spLocks noGrp="1"/>
          </p:cNvSpPr>
          <p:nvPr>
            <p:ph type="title"/>
          </p:nvPr>
        </p:nvSpPr>
        <p:spPr/>
        <p:txBody>
          <a:bodyPr/>
          <a:lstStyle/>
          <a:p>
            <a:r>
              <a:rPr lang="de-DE" dirty="0"/>
              <a:t>Wer ist denn nun der Künstler?</a:t>
            </a:r>
          </a:p>
        </p:txBody>
      </p:sp>
      <p:sp>
        <p:nvSpPr>
          <p:cNvPr id="3" name="Inhaltsplatzhalter 2">
            <a:extLst>
              <a:ext uri="{FF2B5EF4-FFF2-40B4-BE49-F238E27FC236}">
                <a16:creationId xmlns:a16="http://schemas.microsoft.com/office/drawing/2014/main" id="{F29FDBBB-E523-7BDC-4944-4EE7B9E94B4C}"/>
              </a:ext>
            </a:extLst>
          </p:cNvPr>
          <p:cNvSpPr>
            <a:spLocks noGrp="1"/>
          </p:cNvSpPr>
          <p:nvPr>
            <p:ph idx="1"/>
          </p:nvPr>
        </p:nvSpPr>
        <p:spPr>
          <a:xfrm>
            <a:off x="838199" y="1825625"/>
            <a:ext cx="10007009" cy="4351338"/>
          </a:xfrm>
        </p:spPr>
        <p:txBody>
          <a:bodyPr/>
          <a:lstStyle/>
          <a:p>
            <a:r>
              <a:rPr lang="de-AT" dirty="0"/>
              <a:t>Bei der Entwicklung einer Künstlichen Intelligenz sind unzählige Menschen beteiligt </a:t>
            </a:r>
          </a:p>
          <a:p>
            <a:endParaRPr lang="de-AT" dirty="0"/>
          </a:p>
          <a:p>
            <a:r>
              <a:rPr lang="de-AT" dirty="0"/>
              <a:t>Künstler*innen und Kurator*innen, Programmierer*innen und manchmal auch das Publikum selbst</a:t>
            </a:r>
          </a:p>
          <a:p>
            <a:endParaRPr lang="de-AT" dirty="0"/>
          </a:p>
          <a:p>
            <a:pPr marL="0" indent="0">
              <a:buNone/>
            </a:pPr>
            <a:r>
              <a:rPr lang="de-AT" sz="3600" b="1" dirty="0">
                <a:sym typeface="Wingdings" pitchFamily="2" charset="2"/>
              </a:rPr>
              <a:t> </a:t>
            </a:r>
            <a:r>
              <a:rPr lang="de-AT" sz="3600" b="1" dirty="0"/>
              <a:t>Aber wer hat am Ende das Kunstwerk erschaffen? </a:t>
            </a:r>
            <a:endParaRPr lang="de-DE" sz="3600" b="1" dirty="0"/>
          </a:p>
        </p:txBody>
      </p:sp>
    </p:spTree>
    <p:extLst>
      <p:ext uri="{BB962C8B-B14F-4D97-AF65-F5344CB8AC3E}">
        <p14:creationId xmlns:p14="http://schemas.microsoft.com/office/powerpoint/2010/main" val="5903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A97F752-1CC9-A7C1-699F-AE29FF879114}"/>
              </a:ext>
            </a:extLst>
          </p:cNvPr>
          <p:cNvSpPr>
            <a:spLocks noGrp="1"/>
          </p:cNvSpPr>
          <p:nvPr>
            <p:ph idx="1"/>
          </p:nvPr>
        </p:nvSpPr>
        <p:spPr/>
        <p:txBody>
          <a:bodyPr/>
          <a:lstStyle/>
          <a:p>
            <a:r>
              <a:rPr lang="de-DE" dirty="0"/>
              <a:t>Wessen Name sollte unter dem Bild stehen? Wer sind die Urheber*innen?</a:t>
            </a:r>
          </a:p>
          <a:p>
            <a:r>
              <a:rPr lang="de-DE" dirty="0"/>
              <a:t>Wem gehört das Kunstwerk? </a:t>
            </a:r>
          </a:p>
          <a:p>
            <a:r>
              <a:rPr lang="de-DE" dirty="0"/>
              <a:t>Sollte beim Kunstwerk stehen, dass es nicht von einem Menschen gemacht wurde? </a:t>
            </a:r>
          </a:p>
          <a:p>
            <a:pPr marL="0" indent="0">
              <a:buNone/>
            </a:pPr>
            <a:endParaRPr lang="de-DE" dirty="0"/>
          </a:p>
          <a:p>
            <a:pPr marL="0" indent="0">
              <a:buNone/>
            </a:pPr>
            <a:r>
              <a:rPr lang="de-AT" dirty="0"/>
              <a:t>Dem Programm? Oder sollte das Urheberrecht bei den Programmierer*innen, bei den Künstler*innen oder Auftraggeber*innen bleiben? </a:t>
            </a:r>
            <a:endParaRPr lang="de-DE" dirty="0"/>
          </a:p>
          <a:p>
            <a:endParaRPr lang="de-DE" dirty="0"/>
          </a:p>
        </p:txBody>
      </p:sp>
      <p:sp>
        <p:nvSpPr>
          <p:cNvPr id="4" name="Titel 1">
            <a:extLst>
              <a:ext uri="{FF2B5EF4-FFF2-40B4-BE49-F238E27FC236}">
                <a16:creationId xmlns:a16="http://schemas.microsoft.com/office/drawing/2014/main" id="{279C355F-E8D5-3EE7-70F3-3E6D8C05962C}"/>
              </a:ext>
            </a:extLst>
          </p:cNvPr>
          <p:cNvSpPr>
            <a:spLocks noGrp="1"/>
          </p:cNvSpPr>
          <p:nvPr>
            <p:ph type="title"/>
          </p:nvPr>
        </p:nvSpPr>
        <p:spPr/>
        <p:txBody>
          <a:bodyPr/>
          <a:lstStyle/>
          <a:p>
            <a:r>
              <a:rPr lang="de-DE" dirty="0"/>
              <a:t>Wer ist denn nun der Künstler?</a:t>
            </a:r>
          </a:p>
        </p:txBody>
      </p:sp>
    </p:spTree>
    <p:extLst>
      <p:ext uri="{BB962C8B-B14F-4D97-AF65-F5344CB8AC3E}">
        <p14:creationId xmlns:p14="http://schemas.microsoft.com/office/powerpoint/2010/main" val="196029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A71AB-708D-CC22-E4D0-7DC2BB555BAC}"/>
              </a:ext>
            </a:extLst>
          </p:cNvPr>
          <p:cNvSpPr>
            <a:spLocks noGrp="1"/>
          </p:cNvSpPr>
          <p:nvPr>
            <p:ph type="title"/>
          </p:nvPr>
        </p:nvSpPr>
        <p:spPr/>
        <p:txBody>
          <a:bodyPr/>
          <a:lstStyle/>
          <a:p>
            <a:r>
              <a:rPr lang="de-DE" dirty="0"/>
              <a:t>Ist das Kunst?</a:t>
            </a:r>
          </a:p>
        </p:txBody>
      </p:sp>
      <p:pic>
        <p:nvPicPr>
          <p:cNvPr id="2050" name="Picture 2">
            <a:extLst>
              <a:ext uri="{FF2B5EF4-FFF2-40B4-BE49-F238E27FC236}">
                <a16:creationId xmlns:a16="http://schemas.microsoft.com/office/drawing/2014/main" id="{6EB74521-23D5-7EDE-8882-8459EEF01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90688"/>
            <a:ext cx="4489450" cy="4489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3A128BC7-8016-5BDB-F6E6-954F9991E8DD}"/>
              </a:ext>
            </a:extLst>
          </p:cNvPr>
          <p:cNvSpPr txBox="1"/>
          <p:nvPr/>
        </p:nvSpPr>
        <p:spPr>
          <a:xfrm>
            <a:off x="2171700" y="6257836"/>
            <a:ext cx="2851151" cy="600164"/>
          </a:xfrm>
          <a:prstGeom prst="rect">
            <a:avLst/>
          </a:prstGeom>
          <a:noFill/>
        </p:spPr>
        <p:txBody>
          <a:bodyPr wrap="square" rtlCol="0">
            <a:spAutoFit/>
          </a:bodyPr>
          <a:lstStyle/>
          <a:p>
            <a:pPr algn="r"/>
            <a:r>
              <a:rPr lang="de-AT" sz="1100" dirty="0" err="1"/>
              <a:t>Botto</a:t>
            </a:r>
            <a:endParaRPr lang="de-AT" sz="1100" dirty="0"/>
          </a:p>
          <a:p>
            <a:pPr algn="r"/>
            <a:r>
              <a:rPr lang="de-AT" sz="1100" dirty="0" err="1"/>
              <a:t>Heighten</a:t>
            </a:r>
            <a:r>
              <a:rPr lang="de-AT" sz="1100" dirty="0"/>
              <a:t> </a:t>
            </a:r>
            <a:r>
              <a:rPr lang="de-AT" sz="1100" dirty="0" err="1"/>
              <a:t>While</a:t>
            </a:r>
            <a:endParaRPr lang="de-AT" sz="1100" dirty="0"/>
          </a:p>
          <a:p>
            <a:pPr algn="r"/>
            <a:endParaRPr lang="de-DE" sz="1100" dirty="0"/>
          </a:p>
        </p:txBody>
      </p:sp>
      <p:pic>
        <p:nvPicPr>
          <p:cNvPr id="2054" name="Picture 6">
            <a:extLst>
              <a:ext uri="{FF2B5EF4-FFF2-40B4-BE49-F238E27FC236}">
                <a16:creationId xmlns:a16="http://schemas.microsoft.com/office/drawing/2014/main" id="{BBDE032D-150B-AB6B-0A71-7FD9002DB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2" y="1690688"/>
            <a:ext cx="4489450" cy="4489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FEB21C2-2E2F-575E-F9C8-D3469EABB8CE}"/>
              </a:ext>
            </a:extLst>
          </p:cNvPr>
          <p:cNvSpPr txBox="1"/>
          <p:nvPr/>
        </p:nvSpPr>
        <p:spPr>
          <a:xfrm>
            <a:off x="5795962" y="6259596"/>
            <a:ext cx="2851151" cy="430887"/>
          </a:xfrm>
          <a:prstGeom prst="rect">
            <a:avLst/>
          </a:prstGeom>
          <a:noFill/>
        </p:spPr>
        <p:txBody>
          <a:bodyPr wrap="square" rtlCol="0">
            <a:spAutoFit/>
          </a:bodyPr>
          <a:lstStyle/>
          <a:p>
            <a:r>
              <a:rPr lang="de-AT" sz="1100" dirty="0" err="1"/>
              <a:t>Botto</a:t>
            </a:r>
            <a:endParaRPr lang="de-AT" sz="1100" dirty="0"/>
          </a:p>
          <a:p>
            <a:r>
              <a:rPr lang="de-AT" sz="1100" dirty="0" err="1"/>
              <a:t>Asymmetrical</a:t>
            </a:r>
            <a:r>
              <a:rPr lang="de-AT" sz="1100" dirty="0"/>
              <a:t> Liberation</a:t>
            </a:r>
            <a:endParaRPr lang="de-DE" sz="1100" dirty="0"/>
          </a:p>
        </p:txBody>
      </p:sp>
    </p:spTree>
    <p:extLst>
      <p:ext uri="{BB962C8B-B14F-4D97-AF65-F5344CB8AC3E}">
        <p14:creationId xmlns:p14="http://schemas.microsoft.com/office/powerpoint/2010/main" val="393275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441F6-AFAB-5779-486A-ABA1C8A78730}"/>
              </a:ext>
            </a:extLst>
          </p:cNvPr>
          <p:cNvSpPr>
            <a:spLocks noGrp="1"/>
          </p:cNvSpPr>
          <p:nvPr>
            <p:ph type="title"/>
          </p:nvPr>
        </p:nvSpPr>
        <p:spPr/>
        <p:txBody>
          <a:bodyPr/>
          <a:lstStyle/>
          <a:p>
            <a:r>
              <a:rPr lang="de-DE" dirty="0"/>
              <a:t>Was macht Kunst aus?</a:t>
            </a:r>
          </a:p>
        </p:txBody>
      </p:sp>
      <p:sp>
        <p:nvSpPr>
          <p:cNvPr id="3" name="Inhaltsplatzhalter 2">
            <a:extLst>
              <a:ext uri="{FF2B5EF4-FFF2-40B4-BE49-F238E27FC236}">
                <a16:creationId xmlns:a16="http://schemas.microsoft.com/office/drawing/2014/main" id="{7D561A67-4617-04B9-432B-BE4806C767E8}"/>
              </a:ext>
            </a:extLst>
          </p:cNvPr>
          <p:cNvSpPr>
            <a:spLocks noGrp="1"/>
          </p:cNvSpPr>
          <p:nvPr>
            <p:ph idx="1"/>
          </p:nvPr>
        </p:nvSpPr>
        <p:spPr>
          <a:xfrm>
            <a:off x="850556" y="2141537"/>
            <a:ext cx="9693408" cy="4351338"/>
          </a:xfrm>
        </p:spPr>
        <p:txBody>
          <a:bodyPr>
            <a:normAutofit/>
          </a:bodyPr>
          <a:lstStyle/>
          <a:p>
            <a:pPr marL="0" indent="0" algn="ctr">
              <a:buNone/>
            </a:pPr>
            <a:r>
              <a:rPr lang="de-DE" sz="3200" dirty="0"/>
              <a:t>Keines dieser Gemälde wurde von einem Menschen gemalt, sondern von einer Künstlichen Intelligenz erstellt!</a:t>
            </a:r>
          </a:p>
          <a:p>
            <a:pPr marL="0" indent="0" algn="ctr">
              <a:buNone/>
            </a:pPr>
            <a:endParaRPr lang="de-DE" sz="3200" dirty="0"/>
          </a:p>
          <a:p>
            <a:pPr marL="0" indent="0" algn="ctr">
              <a:buNone/>
            </a:pPr>
            <a:r>
              <a:rPr lang="de-DE" sz="3200" dirty="0"/>
              <a:t>Kann also eine Künstliche Intelligenz ein Künstler sein? </a:t>
            </a:r>
          </a:p>
        </p:txBody>
      </p:sp>
    </p:spTree>
    <p:extLst>
      <p:ext uri="{BB962C8B-B14F-4D97-AF65-F5344CB8AC3E}">
        <p14:creationId xmlns:p14="http://schemas.microsoft.com/office/powerpoint/2010/main" val="34206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AAB74-B97F-2F4F-970B-8C00C0D4D466}"/>
              </a:ext>
            </a:extLst>
          </p:cNvPr>
          <p:cNvSpPr>
            <a:spLocks noGrp="1"/>
          </p:cNvSpPr>
          <p:nvPr>
            <p:ph type="ctrTitle"/>
          </p:nvPr>
        </p:nvSpPr>
        <p:spPr>
          <a:xfrm>
            <a:off x="902043" y="2526955"/>
            <a:ext cx="9304637" cy="1528763"/>
          </a:xfrm>
        </p:spPr>
        <p:txBody>
          <a:bodyPr>
            <a:normAutofit/>
          </a:bodyPr>
          <a:lstStyle/>
          <a:p>
            <a:r>
              <a:rPr lang="de-DE" sz="8800" dirty="0"/>
              <a:t>Kann KI Kunst? </a:t>
            </a:r>
          </a:p>
        </p:txBody>
      </p:sp>
    </p:spTree>
    <p:extLst>
      <p:ext uri="{BB962C8B-B14F-4D97-AF65-F5344CB8AC3E}">
        <p14:creationId xmlns:p14="http://schemas.microsoft.com/office/powerpoint/2010/main" val="2133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8056F-6D20-8B52-87BC-2AB364FF4906}"/>
              </a:ext>
            </a:extLst>
          </p:cNvPr>
          <p:cNvSpPr>
            <a:spLocks noGrp="1"/>
          </p:cNvSpPr>
          <p:nvPr>
            <p:ph type="title"/>
          </p:nvPr>
        </p:nvSpPr>
        <p:spPr/>
        <p:txBody>
          <a:bodyPr/>
          <a:lstStyle/>
          <a:p>
            <a:r>
              <a:rPr lang="de-DE" dirty="0"/>
              <a:t>Aufgabe: Was ist Kunst?</a:t>
            </a:r>
          </a:p>
        </p:txBody>
      </p:sp>
      <p:sp>
        <p:nvSpPr>
          <p:cNvPr id="3" name="Inhaltsplatzhalter 2">
            <a:extLst>
              <a:ext uri="{FF2B5EF4-FFF2-40B4-BE49-F238E27FC236}">
                <a16:creationId xmlns:a16="http://schemas.microsoft.com/office/drawing/2014/main" id="{07899B2F-F8C8-5165-148E-1AA3960D399C}"/>
              </a:ext>
            </a:extLst>
          </p:cNvPr>
          <p:cNvSpPr>
            <a:spLocks noGrp="1"/>
          </p:cNvSpPr>
          <p:nvPr>
            <p:ph idx="1"/>
          </p:nvPr>
        </p:nvSpPr>
        <p:spPr/>
        <p:txBody>
          <a:bodyPr/>
          <a:lstStyle/>
          <a:p>
            <a:pPr marL="514350" indent="-514350">
              <a:buAutoNum type="arabicPeriod"/>
            </a:pPr>
            <a:r>
              <a:rPr lang="de-AT" dirty="0"/>
              <a:t>Erstellt mit Post-</a:t>
            </a:r>
            <a:r>
              <a:rPr lang="de-AT" dirty="0" err="1"/>
              <a:t>its</a:t>
            </a:r>
            <a:r>
              <a:rPr lang="de-AT" dirty="0"/>
              <a:t> oder digital mit miro.com in Kleingruppen eine gemeinsame Mind-Map rund um den Begriff „Kunst“</a:t>
            </a:r>
          </a:p>
          <a:p>
            <a:pPr marL="514350" indent="-514350">
              <a:buAutoNum type="arabicPeriod"/>
            </a:pPr>
            <a:endParaRPr lang="de-AT" dirty="0"/>
          </a:p>
          <a:p>
            <a:pPr marL="514350" indent="-514350">
              <a:buAutoNum type="arabicPeriod"/>
            </a:pPr>
            <a:r>
              <a:rPr lang="de-AT" dirty="0"/>
              <a:t>Schreibt alles dazu auf, was euch einfällt!</a:t>
            </a:r>
          </a:p>
          <a:p>
            <a:pPr marL="514350" indent="-514350">
              <a:buAutoNum type="arabicPeriod"/>
            </a:pPr>
            <a:endParaRPr lang="de-AT" dirty="0"/>
          </a:p>
          <a:p>
            <a:pPr marL="514350" indent="-514350">
              <a:buAutoNum type="arabicPeriod"/>
            </a:pPr>
            <a:r>
              <a:rPr lang="de-AT" dirty="0"/>
              <a:t>Versucht mithilfe dieser Begriffe eine gemeinsame Definition herauszubilden. </a:t>
            </a:r>
          </a:p>
          <a:p>
            <a:pPr marL="0" indent="0">
              <a:buNone/>
            </a:pPr>
            <a:endParaRPr lang="de-DE" dirty="0"/>
          </a:p>
        </p:txBody>
      </p:sp>
    </p:spTree>
    <p:extLst>
      <p:ext uri="{BB962C8B-B14F-4D97-AF65-F5344CB8AC3E}">
        <p14:creationId xmlns:p14="http://schemas.microsoft.com/office/powerpoint/2010/main" val="382778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813D4-0AC6-DDAA-AFA8-73516C0CCC01}"/>
              </a:ext>
            </a:extLst>
          </p:cNvPr>
          <p:cNvSpPr>
            <a:spLocks noGrp="1"/>
          </p:cNvSpPr>
          <p:nvPr>
            <p:ph type="title"/>
          </p:nvPr>
        </p:nvSpPr>
        <p:spPr/>
        <p:txBody>
          <a:bodyPr/>
          <a:lstStyle/>
          <a:p>
            <a:r>
              <a:rPr lang="de-DE" dirty="0"/>
              <a:t>Mind-Map: Was ist Kunst?</a:t>
            </a:r>
          </a:p>
        </p:txBody>
      </p:sp>
      <p:sp>
        <p:nvSpPr>
          <p:cNvPr id="4" name="Textfeld 3">
            <a:extLst>
              <a:ext uri="{FF2B5EF4-FFF2-40B4-BE49-F238E27FC236}">
                <a16:creationId xmlns:a16="http://schemas.microsoft.com/office/drawing/2014/main" id="{D5716C91-B502-06B8-C748-72ACC82FC7D5}"/>
              </a:ext>
            </a:extLst>
          </p:cNvPr>
          <p:cNvSpPr txBox="1"/>
          <p:nvPr/>
        </p:nvSpPr>
        <p:spPr>
          <a:xfrm>
            <a:off x="5061099" y="3044279"/>
            <a:ext cx="1573618" cy="769441"/>
          </a:xfrm>
          <a:prstGeom prst="rect">
            <a:avLst/>
          </a:prstGeom>
          <a:ln w="28575">
            <a:solidFill>
              <a:schemeClr val="tx1"/>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4400" b="1" dirty="0">
                <a:solidFill>
                  <a:schemeClr val="accent6">
                    <a:lumMod val="50000"/>
                  </a:schemeClr>
                </a:solidFill>
              </a:rPr>
              <a:t>Kunst</a:t>
            </a:r>
          </a:p>
        </p:txBody>
      </p:sp>
      <p:sp>
        <p:nvSpPr>
          <p:cNvPr id="6" name="Textfeld 5">
            <a:extLst>
              <a:ext uri="{FF2B5EF4-FFF2-40B4-BE49-F238E27FC236}">
                <a16:creationId xmlns:a16="http://schemas.microsoft.com/office/drawing/2014/main" id="{5531767B-1B32-9163-2452-59F6A81C3F55}"/>
              </a:ext>
            </a:extLst>
          </p:cNvPr>
          <p:cNvSpPr txBox="1"/>
          <p:nvPr/>
        </p:nvSpPr>
        <p:spPr>
          <a:xfrm>
            <a:off x="7527852" y="4829069"/>
            <a:ext cx="1743739" cy="646331"/>
          </a:xfrm>
          <a:prstGeom prst="rect">
            <a:avLst/>
          </a:prstGeom>
          <a:ln w="28575">
            <a:solidFill>
              <a:schemeClr val="tx1"/>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3600" b="1" dirty="0">
                <a:solidFill>
                  <a:schemeClr val="tx1"/>
                </a:solidFill>
              </a:rPr>
              <a:t>Picasso</a:t>
            </a:r>
            <a:endParaRPr lang="de-DE" sz="4400" b="1" dirty="0">
              <a:solidFill>
                <a:schemeClr val="tx1"/>
              </a:solidFill>
            </a:endParaRPr>
          </a:p>
        </p:txBody>
      </p:sp>
      <p:sp>
        <p:nvSpPr>
          <p:cNvPr id="7" name="Textfeld 6">
            <a:extLst>
              <a:ext uri="{FF2B5EF4-FFF2-40B4-BE49-F238E27FC236}">
                <a16:creationId xmlns:a16="http://schemas.microsoft.com/office/drawing/2014/main" id="{7B970629-9103-8498-F5C6-B047D192723A}"/>
              </a:ext>
            </a:extLst>
          </p:cNvPr>
          <p:cNvSpPr txBox="1"/>
          <p:nvPr/>
        </p:nvSpPr>
        <p:spPr>
          <a:xfrm>
            <a:off x="3090532" y="4476131"/>
            <a:ext cx="1573618" cy="646331"/>
          </a:xfrm>
          <a:prstGeom prst="rect">
            <a:avLst/>
          </a:prstGeom>
          <a:ln w="28575">
            <a:solidFill>
              <a:schemeClr val="tx1"/>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3600" b="1" dirty="0">
                <a:solidFill>
                  <a:schemeClr val="tx1"/>
                </a:solidFill>
              </a:rPr>
              <a:t>kreativ</a:t>
            </a:r>
          </a:p>
        </p:txBody>
      </p:sp>
      <p:sp>
        <p:nvSpPr>
          <p:cNvPr id="8" name="Textfeld 7">
            <a:extLst>
              <a:ext uri="{FF2B5EF4-FFF2-40B4-BE49-F238E27FC236}">
                <a16:creationId xmlns:a16="http://schemas.microsoft.com/office/drawing/2014/main" id="{70068954-C6BB-3162-DB5D-989FD0FC2E9E}"/>
              </a:ext>
            </a:extLst>
          </p:cNvPr>
          <p:cNvSpPr txBox="1"/>
          <p:nvPr/>
        </p:nvSpPr>
        <p:spPr>
          <a:xfrm>
            <a:off x="1850066" y="1957954"/>
            <a:ext cx="1935125" cy="646331"/>
          </a:xfrm>
          <a:prstGeom prst="rect">
            <a:avLst/>
          </a:prstGeom>
          <a:ln w="28575">
            <a:solidFill>
              <a:schemeClr val="tx1"/>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3600" b="1" dirty="0">
                <a:solidFill>
                  <a:schemeClr val="tx1"/>
                </a:solidFill>
              </a:rPr>
              <a:t>Skulptur</a:t>
            </a:r>
          </a:p>
        </p:txBody>
      </p:sp>
      <p:sp>
        <p:nvSpPr>
          <p:cNvPr id="9" name="Textfeld 8">
            <a:extLst>
              <a:ext uri="{FF2B5EF4-FFF2-40B4-BE49-F238E27FC236}">
                <a16:creationId xmlns:a16="http://schemas.microsoft.com/office/drawing/2014/main" id="{3004EBBF-E99D-74FE-39AB-7C60AB3C8B3D}"/>
              </a:ext>
            </a:extLst>
          </p:cNvPr>
          <p:cNvSpPr txBox="1"/>
          <p:nvPr/>
        </p:nvSpPr>
        <p:spPr>
          <a:xfrm>
            <a:off x="7021033" y="3813720"/>
            <a:ext cx="1974111" cy="646331"/>
          </a:xfrm>
          <a:prstGeom prst="rect">
            <a:avLst/>
          </a:prstGeom>
          <a:ln w="28575">
            <a:solidFill>
              <a:schemeClr val="tx1"/>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3600" b="1" dirty="0">
                <a:solidFill>
                  <a:schemeClr val="tx1"/>
                </a:solidFill>
              </a:rPr>
              <a:t>Gemälde</a:t>
            </a:r>
            <a:endParaRPr lang="de-DE" sz="4400" b="1" dirty="0">
              <a:solidFill>
                <a:schemeClr val="tx1"/>
              </a:solidFill>
            </a:endParaRPr>
          </a:p>
        </p:txBody>
      </p:sp>
      <p:sp>
        <p:nvSpPr>
          <p:cNvPr id="10" name="Textfeld 9">
            <a:extLst>
              <a:ext uri="{FF2B5EF4-FFF2-40B4-BE49-F238E27FC236}">
                <a16:creationId xmlns:a16="http://schemas.microsoft.com/office/drawing/2014/main" id="{5D14C111-B8BB-1533-E984-E4461FC78100}"/>
              </a:ext>
            </a:extLst>
          </p:cNvPr>
          <p:cNvSpPr txBox="1"/>
          <p:nvPr/>
        </p:nvSpPr>
        <p:spPr>
          <a:xfrm>
            <a:off x="9271591" y="2936713"/>
            <a:ext cx="1247553" cy="646331"/>
          </a:xfrm>
          <a:prstGeom prst="rect">
            <a:avLst/>
          </a:prstGeom>
          <a:ln w="28575">
            <a:solidFill>
              <a:schemeClr val="tx1"/>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3600" b="1" dirty="0">
                <a:solidFill>
                  <a:schemeClr val="tx1"/>
                </a:solidFill>
              </a:rPr>
              <a:t>bunt</a:t>
            </a:r>
            <a:endParaRPr lang="de-DE" sz="4400" b="1" dirty="0">
              <a:solidFill>
                <a:schemeClr val="tx1"/>
              </a:solidFill>
            </a:endParaRPr>
          </a:p>
        </p:txBody>
      </p:sp>
      <p:cxnSp>
        <p:nvCxnSpPr>
          <p:cNvPr id="12" name="Gerade Verbindung 11">
            <a:extLst>
              <a:ext uri="{FF2B5EF4-FFF2-40B4-BE49-F238E27FC236}">
                <a16:creationId xmlns:a16="http://schemas.microsoft.com/office/drawing/2014/main" id="{FC4322F4-47D7-25B0-CB1F-341480C2D5E5}"/>
              </a:ext>
            </a:extLst>
          </p:cNvPr>
          <p:cNvCxnSpPr>
            <a:stCxn id="4" idx="3"/>
            <a:endCxn id="9" idx="0"/>
          </p:cNvCxnSpPr>
          <p:nvPr/>
        </p:nvCxnSpPr>
        <p:spPr>
          <a:xfrm>
            <a:off x="6634717" y="3429000"/>
            <a:ext cx="1373372" cy="3847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Gerade Verbindung 12">
            <a:extLst>
              <a:ext uri="{FF2B5EF4-FFF2-40B4-BE49-F238E27FC236}">
                <a16:creationId xmlns:a16="http://schemas.microsoft.com/office/drawing/2014/main" id="{80B6EE6B-4185-66C0-E40D-E4026B3DDEAA}"/>
              </a:ext>
            </a:extLst>
          </p:cNvPr>
          <p:cNvCxnSpPr>
            <a:cxnSpLocks/>
          </p:cNvCxnSpPr>
          <p:nvPr/>
        </p:nvCxnSpPr>
        <p:spPr>
          <a:xfrm>
            <a:off x="8782493" y="4482977"/>
            <a:ext cx="489098" cy="361794"/>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Gerade Verbindung 14">
            <a:extLst>
              <a:ext uri="{FF2B5EF4-FFF2-40B4-BE49-F238E27FC236}">
                <a16:creationId xmlns:a16="http://schemas.microsoft.com/office/drawing/2014/main" id="{C1D0A61C-7B9E-1CFE-E619-F2325557CD18}"/>
              </a:ext>
            </a:extLst>
          </p:cNvPr>
          <p:cNvCxnSpPr>
            <a:cxnSpLocks/>
          </p:cNvCxnSpPr>
          <p:nvPr/>
        </p:nvCxnSpPr>
        <p:spPr>
          <a:xfrm flipV="1">
            <a:off x="8995144" y="3621360"/>
            <a:ext cx="900223" cy="483744"/>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Gerade Verbindung 18">
            <a:extLst>
              <a:ext uri="{FF2B5EF4-FFF2-40B4-BE49-F238E27FC236}">
                <a16:creationId xmlns:a16="http://schemas.microsoft.com/office/drawing/2014/main" id="{23C7A930-26ED-742E-CF28-B5FA9F358292}"/>
              </a:ext>
            </a:extLst>
          </p:cNvPr>
          <p:cNvCxnSpPr>
            <a:cxnSpLocks/>
          </p:cNvCxnSpPr>
          <p:nvPr/>
        </p:nvCxnSpPr>
        <p:spPr>
          <a:xfrm>
            <a:off x="3785191" y="2463664"/>
            <a:ext cx="1275908" cy="580615"/>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Gerade Verbindung 20">
            <a:extLst>
              <a:ext uri="{FF2B5EF4-FFF2-40B4-BE49-F238E27FC236}">
                <a16:creationId xmlns:a16="http://schemas.microsoft.com/office/drawing/2014/main" id="{ADF6EEAB-C31A-DB86-5386-47541D0E178A}"/>
              </a:ext>
            </a:extLst>
          </p:cNvPr>
          <p:cNvCxnSpPr>
            <a:cxnSpLocks/>
            <a:stCxn id="7" idx="0"/>
          </p:cNvCxnSpPr>
          <p:nvPr/>
        </p:nvCxnSpPr>
        <p:spPr>
          <a:xfrm flipV="1">
            <a:off x="3877341" y="3732568"/>
            <a:ext cx="1183758" cy="74356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274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474F8-0491-183C-12A0-8912FAAEB930}"/>
              </a:ext>
            </a:extLst>
          </p:cNvPr>
          <p:cNvSpPr>
            <a:spLocks noGrp="1"/>
          </p:cNvSpPr>
          <p:nvPr>
            <p:ph type="title"/>
          </p:nvPr>
        </p:nvSpPr>
        <p:spPr/>
        <p:txBody>
          <a:bodyPr/>
          <a:lstStyle/>
          <a:p>
            <a:r>
              <a:rPr lang="de-AT"/>
              <a:t>Wer ist der Künstler? </a:t>
            </a:r>
            <a:endParaRPr lang="de-DE" dirty="0"/>
          </a:p>
        </p:txBody>
      </p:sp>
      <p:sp>
        <p:nvSpPr>
          <p:cNvPr id="3" name="Inhaltsplatzhalter 2">
            <a:extLst>
              <a:ext uri="{FF2B5EF4-FFF2-40B4-BE49-F238E27FC236}">
                <a16:creationId xmlns:a16="http://schemas.microsoft.com/office/drawing/2014/main" id="{E70AB4B0-62FF-5673-BA01-25A4C9E2C891}"/>
              </a:ext>
            </a:extLst>
          </p:cNvPr>
          <p:cNvSpPr>
            <a:spLocks noGrp="1"/>
          </p:cNvSpPr>
          <p:nvPr>
            <p:ph idx="1"/>
          </p:nvPr>
        </p:nvSpPr>
        <p:spPr>
          <a:xfrm>
            <a:off x="245075" y="1869011"/>
            <a:ext cx="6041425" cy="4351338"/>
          </a:xfrm>
        </p:spPr>
        <p:txBody>
          <a:bodyPr/>
          <a:lstStyle/>
          <a:p>
            <a:r>
              <a:rPr lang="de-AT" b="1" dirty="0"/>
              <a:t>KI-Systeme als Werkzeug, Partner, Muse…</a:t>
            </a:r>
          </a:p>
          <a:p>
            <a:endParaRPr lang="de-AT" dirty="0"/>
          </a:p>
          <a:p>
            <a:pPr marL="0" indent="0">
              <a:buNone/>
            </a:pPr>
            <a:r>
              <a:rPr lang="de-AT" dirty="0"/>
              <a:t>Bsp. Musikerin Holly Herndon produziert mit ihrer KI „Spawn“ </a:t>
            </a:r>
          </a:p>
          <a:p>
            <a:pPr marL="0" indent="0">
              <a:buNone/>
            </a:pPr>
            <a:endParaRPr lang="de-AT" dirty="0"/>
          </a:p>
          <a:p>
            <a:pPr marL="0" indent="0">
              <a:buNone/>
            </a:pPr>
            <a:r>
              <a:rPr lang="de-DE" dirty="0">
                <a:solidFill>
                  <a:schemeClr val="accent6">
                    <a:lumMod val="50000"/>
                  </a:schemeClr>
                </a:solidFill>
              </a:rPr>
              <a:t>https://</a:t>
            </a:r>
            <a:r>
              <a:rPr lang="de-DE" dirty="0" err="1">
                <a:solidFill>
                  <a:schemeClr val="accent6">
                    <a:lumMod val="50000"/>
                  </a:schemeClr>
                </a:solidFill>
              </a:rPr>
              <a:t>www.youtube.com</a:t>
            </a:r>
            <a:r>
              <a:rPr lang="de-DE" dirty="0">
                <a:solidFill>
                  <a:schemeClr val="accent6">
                    <a:lumMod val="50000"/>
                  </a:schemeClr>
                </a:solidFill>
              </a:rPr>
              <a:t>/</a:t>
            </a:r>
            <a:r>
              <a:rPr lang="de-DE" dirty="0" err="1">
                <a:solidFill>
                  <a:schemeClr val="accent6">
                    <a:lumMod val="50000"/>
                  </a:schemeClr>
                </a:solidFill>
              </a:rPr>
              <a:t>watch?v</a:t>
            </a:r>
            <a:r>
              <a:rPr lang="de-DE" dirty="0">
                <a:solidFill>
                  <a:schemeClr val="accent6">
                    <a:lumMod val="50000"/>
                  </a:schemeClr>
                </a:solidFill>
              </a:rPr>
              <a:t>=</a:t>
            </a:r>
            <a:r>
              <a:rPr lang="de-DE" dirty="0" err="1">
                <a:solidFill>
                  <a:schemeClr val="accent6">
                    <a:lumMod val="50000"/>
                  </a:schemeClr>
                </a:solidFill>
              </a:rPr>
              <a:t>rvNqNgHAEys&amp;ab_channel</a:t>
            </a:r>
            <a:r>
              <a:rPr lang="de-DE" dirty="0">
                <a:solidFill>
                  <a:schemeClr val="accent6">
                    <a:lumMod val="50000"/>
                  </a:schemeClr>
                </a:solidFill>
              </a:rPr>
              <a:t>=</a:t>
            </a:r>
            <a:r>
              <a:rPr lang="de-DE" dirty="0" err="1">
                <a:solidFill>
                  <a:schemeClr val="accent6">
                    <a:lumMod val="50000"/>
                  </a:schemeClr>
                </a:solidFill>
              </a:rPr>
              <a:t>HollyHerndon</a:t>
            </a:r>
            <a:endParaRPr lang="de-DE" dirty="0">
              <a:solidFill>
                <a:schemeClr val="accent6">
                  <a:lumMod val="50000"/>
                </a:schemeClr>
              </a:solidFill>
            </a:endParaRPr>
          </a:p>
        </p:txBody>
      </p:sp>
      <p:pic>
        <p:nvPicPr>
          <p:cNvPr id="3074" name="Picture 2" descr="Holly Herndon: the musician who birthed an AI baby | Electronic music | The  Guardian">
            <a:extLst>
              <a:ext uri="{FF2B5EF4-FFF2-40B4-BE49-F238E27FC236}">
                <a16:creationId xmlns:a16="http://schemas.microsoft.com/office/drawing/2014/main" id="{7BC40C8E-3517-D540-0C5F-8D7E37D8E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0" r="2010"/>
          <a:stretch/>
        </p:blipFill>
        <p:spPr bwMode="auto">
          <a:xfrm>
            <a:off x="6400800" y="1895387"/>
            <a:ext cx="5791200" cy="4623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4043A231-044E-37A8-7D83-EC04FF6C66FB}"/>
              </a:ext>
            </a:extLst>
          </p:cNvPr>
          <p:cNvSpPr txBox="1"/>
          <p:nvPr/>
        </p:nvSpPr>
        <p:spPr>
          <a:xfrm>
            <a:off x="6430450" y="6519250"/>
            <a:ext cx="5770342" cy="338554"/>
          </a:xfrm>
          <a:prstGeom prst="rect">
            <a:avLst/>
          </a:prstGeom>
          <a:solidFill>
            <a:schemeClr val="bg1"/>
          </a:solidFill>
        </p:spPr>
        <p:txBody>
          <a:bodyPr wrap="square" rtlCol="0">
            <a:spAutoFit/>
          </a:bodyPr>
          <a:lstStyle/>
          <a:p>
            <a:r>
              <a:rPr lang="de-DE" sz="800" dirty="0"/>
              <a:t>Quelle: https://</a:t>
            </a:r>
            <a:r>
              <a:rPr lang="de-DE" sz="800" dirty="0" err="1"/>
              <a:t>www.theguardian.com</a:t>
            </a:r>
            <a:r>
              <a:rPr lang="de-DE" sz="800" dirty="0"/>
              <a:t>/</a:t>
            </a:r>
            <a:r>
              <a:rPr lang="de-DE" sz="800" dirty="0" err="1"/>
              <a:t>music</a:t>
            </a:r>
            <a:r>
              <a:rPr lang="de-DE" sz="800" dirty="0"/>
              <a:t>/2019/</a:t>
            </a:r>
            <a:r>
              <a:rPr lang="de-DE" sz="800" dirty="0" err="1"/>
              <a:t>may</a:t>
            </a:r>
            <a:r>
              <a:rPr lang="de-DE" sz="800" dirty="0"/>
              <a:t>/02/holly-herndon-on-her-musical-baby-spawn-i-wanted-to-find-a-new-sound</a:t>
            </a:r>
          </a:p>
        </p:txBody>
      </p:sp>
    </p:spTree>
    <p:extLst>
      <p:ext uri="{BB962C8B-B14F-4D97-AF65-F5344CB8AC3E}">
        <p14:creationId xmlns:p14="http://schemas.microsoft.com/office/powerpoint/2010/main" val="300722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96316-F252-6DAA-2CFD-516A380D7350}"/>
              </a:ext>
            </a:extLst>
          </p:cNvPr>
          <p:cNvSpPr>
            <a:spLocks noGrp="1"/>
          </p:cNvSpPr>
          <p:nvPr>
            <p:ph type="title"/>
          </p:nvPr>
        </p:nvSpPr>
        <p:spPr/>
        <p:txBody>
          <a:bodyPr/>
          <a:lstStyle/>
          <a:p>
            <a:r>
              <a:rPr lang="de-DE" dirty="0"/>
              <a:t>Können nur Menschen kreativ sein? </a:t>
            </a:r>
          </a:p>
        </p:txBody>
      </p:sp>
      <p:sp>
        <p:nvSpPr>
          <p:cNvPr id="4" name="Rectangle 2">
            <a:extLst>
              <a:ext uri="{FF2B5EF4-FFF2-40B4-BE49-F238E27FC236}">
                <a16:creationId xmlns:a16="http://schemas.microsoft.com/office/drawing/2014/main" id="{CEE90D9E-08D0-6E91-0A0D-5D50EE4DFA68}"/>
              </a:ext>
            </a:extLst>
          </p:cNvPr>
          <p:cNvSpPr>
            <a:spLocks noChangeArrowheads="1"/>
          </p:cNvSpPr>
          <p:nvPr/>
        </p:nvSpPr>
        <p:spPr bwMode="auto">
          <a:xfrm>
            <a:off x="346520"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4097" name="Grafik 3" descr="View full screen - View 1 of Lot 9. AI Generated Nude Portrait #7 Frame #64.">
            <a:extLst>
              <a:ext uri="{FF2B5EF4-FFF2-40B4-BE49-F238E27FC236}">
                <a16:creationId xmlns:a16="http://schemas.microsoft.com/office/drawing/2014/main" id="{8FE9C3AC-E225-B680-A8AD-4F0D0D0AFE2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6519" y="1690687"/>
            <a:ext cx="3374875" cy="3374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1BFDCD8B-EA0C-446E-01B0-C321D8A1D972}"/>
              </a:ext>
            </a:extLst>
          </p:cNvPr>
          <p:cNvSpPr txBox="1"/>
          <p:nvPr/>
        </p:nvSpPr>
        <p:spPr>
          <a:xfrm>
            <a:off x="346518" y="5167313"/>
            <a:ext cx="4523193" cy="707886"/>
          </a:xfrm>
          <a:prstGeom prst="rect">
            <a:avLst/>
          </a:prstGeom>
          <a:noFill/>
        </p:spPr>
        <p:txBody>
          <a:bodyPr wrap="square" rtlCol="0">
            <a:spAutoFit/>
          </a:bodyPr>
          <a:lstStyle/>
          <a:p>
            <a:r>
              <a:rPr lang="de-AT" sz="2000" dirty="0"/>
              <a:t>Robbie </a:t>
            </a:r>
            <a:r>
              <a:rPr lang="de-AT" sz="2000" dirty="0" err="1"/>
              <a:t>Barrat</a:t>
            </a:r>
            <a:r>
              <a:rPr lang="de-AT" sz="2000" dirty="0"/>
              <a:t> verkaufte sein Werk „</a:t>
            </a:r>
            <a:r>
              <a:rPr lang="de-AT" sz="2000" dirty="0" err="1"/>
              <a:t>Nude</a:t>
            </a:r>
            <a:r>
              <a:rPr lang="de-AT" sz="2000" dirty="0"/>
              <a:t> Portrait#7Frame#64“ für 753.700 Euro. </a:t>
            </a:r>
            <a:endParaRPr lang="de-DE" sz="2000" dirty="0"/>
          </a:p>
        </p:txBody>
      </p:sp>
      <p:sp>
        <p:nvSpPr>
          <p:cNvPr id="6" name="Rectangle 4">
            <a:extLst>
              <a:ext uri="{FF2B5EF4-FFF2-40B4-BE49-F238E27FC236}">
                <a16:creationId xmlns:a16="http://schemas.microsoft.com/office/drawing/2014/main" id="{2649AFEE-D9BF-583F-3CFB-35F6D75872CF}"/>
              </a:ext>
            </a:extLst>
          </p:cNvPr>
          <p:cNvSpPr>
            <a:spLocks noChangeArrowheads="1"/>
          </p:cNvSpPr>
          <p:nvPr/>
        </p:nvSpPr>
        <p:spPr bwMode="auto">
          <a:xfrm>
            <a:off x="-983205" y="1690687"/>
            <a:ext cx="21175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4099" name="Grafik 1" descr="Portrait of Edmond de Belamy – Wikipedia">
            <a:extLst>
              <a:ext uri="{FF2B5EF4-FFF2-40B4-BE49-F238E27FC236}">
                <a16:creationId xmlns:a16="http://schemas.microsoft.com/office/drawing/2014/main" id="{6C5BF64E-BB42-774D-91A8-8ED1111C705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229763" y="1664522"/>
            <a:ext cx="3374875" cy="339693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12FA2851-9A7C-45E8-4F65-83104FAC2797}"/>
              </a:ext>
            </a:extLst>
          </p:cNvPr>
          <p:cNvSpPr txBox="1"/>
          <p:nvPr/>
        </p:nvSpPr>
        <p:spPr>
          <a:xfrm>
            <a:off x="6096000" y="5167313"/>
            <a:ext cx="4523193" cy="1015663"/>
          </a:xfrm>
          <a:prstGeom prst="rect">
            <a:avLst/>
          </a:prstGeom>
          <a:noFill/>
        </p:spPr>
        <p:txBody>
          <a:bodyPr wrap="square" rtlCol="0">
            <a:spAutoFit/>
          </a:bodyPr>
          <a:lstStyle/>
          <a:p>
            <a:r>
              <a:rPr lang="de-AT" sz="2000" dirty="0"/>
              <a:t>Das Künstler*innenkollektiv </a:t>
            </a:r>
            <a:r>
              <a:rPr lang="de-AT" sz="2000" dirty="0" err="1"/>
              <a:t>Obvious</a:t>
            </a:r>
            <a:r>
              <a:rPr lang="de-AT" sz="2000" dirty="0"/>
              <a:t> verkaufte ihr Werk „Edmond de </a:t>
            </a:r>
            <a:r>
              <a:rPr lang="de-AT" sz="2000" dirty="0" err="1"/>
              <a:t>Belamy</a:t>
            </a:r>
            <a:r>
              <a:rPr lang="de-AT" sz="2000" dirty="0"/>
              <a:t>“ für 426.800 Euro </a:t>
            </a:r>
            <a:endParaRPr lang="de-DE" sz="2000" dirty="0"/>
          </a:p>
        </p:txBody>
      </p:sp>
    </p:spTree>
    <p:extLst>
      <p:ext uri="{BB962C8B-B14F-4D97-AF65-F5344CB8AC3E}">
        <p14:creationId xmlns:p14="http://schemas.microsoft.com/office/powerpoint/2010/main" val="292038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704D7-C9A0-0E40-506F-550E5B0E78F6}"/>
              </a:ext>
            </a:extLst>
          </p:cNvPr>
          <p:cNvSpPr>
            <a:spLocks noGrp="1"/>
          </p:cNvSpPr>
          <p:nvPr>
            <p:ph type="title"/>
          </p:nvPr>
        </p:nvSpPr>
        <p:spPr/>
        <p:txBody>
          <a:bodyPr/>
          <a:lstStyle/>
          <a:p>
            <a:r>
              <a:rPr lang="de-DE" dirty="0"/>
              <a:t>Können nur Menschen kreativ sein? </a:t>
            </a:r>
          </a:p>
        </p:txBody>
      </p:sp>
      <p:sp>
        <p:nvSpPr>
          <p:cNvPr id="3" name="Inhaltsplatzhalter 2">
            <a:extLst>
              <a:ext uri="{FF2B5EF4-FFF2-40B4-BE49-F238E27FC236}">
                <a16:creationId xmlns:a16="http://schemas.microsoft.com/office/drawing/2014/main" id="{CA69AD8C-D0CE-06E4-1D68-6A257ED22998}"/>
              </a:ext>
            </a:extLst>
          </p:cNvPr>
          <p:cNvSpPr>
            <a:spLocks noGrp="1"/>
          </p:cNvSpPr>
          <p:nvPr>
            <p:ph idx="1"/>
          </p:nvPr>
        </p:nvSpPr>
        <p:spPr/>
        <p:txBody>
          <a:bodyPr/>
          <a:lstStyle/>
          <a:p>
            <a:pPr marL="0" indent="0">
              <a:buNone/>
            </a:pPr>
            <a:r>
              <a:rPr lang="de-DE" b="1" dirty="0"/>
              <a:t>KI-Softwares</a:t>
            </a:r>
            <a:r>
              <a:rPr lang="de-DE" dirty="0"/>
              <a:t> </a:t>
            </a:r>
          </a:p>
          <a:p>
            <a:r>
              <a:rPr lang="de-DE" dirty="0"/>
              <a:t>vervollständigen unvollendete Werke von </a:t>
            </a:r>
            <a:r>
              <a:rPr lang="de-DE" dirty="0">
                <a:hlinkClick r:id="rId2"/>
              </a:rPr>
              <a:t>Beethoven</a:t>
            </a:r>
            <a:r>
              <a:rPr lang="de-DE" dirty="0"/>
              <a:t> und </a:t>
            </a:r>
            <a:r>
              <a:rPr lang="de-DE" dirty="0">
                <a:hlinkClick r:id="rId3"/>
              </a:rPr>
              <a:t>Schubert</a:t>
            </a:r>
            <a:endParaRPr lang="de-DE" dirty="0"/>
          </a:p>
          <a:p>
            <a:r>
              <a:rPr lang="de-DE" dirty="0"/>
              <a:t>schreiben komplett neue </a:t>
            </a:r>
            <a:r>
              <a:rPr lang="de-DE" dirty="0">
                <a:hlinkClick r:id="rId4"/>
              </a:rPr>
              <a:t>Harry Potter Kapitel</a:t>
            </a:r>
            <a:endParaRPr lang="de-DE" dirty="0"/>
          </a:p>
          <a:p>
            <a:r>
              <a:rPr lang="de-DE" dirty="0"/>
              <a:t>Schreiben </a:t>
            </a:r>
            <a:r>
              <a:rPr lang="de-DE" dirty="0">
                <a:hlinkClick r:id="rId5"/>
              </a:rPr>
              <a:t>Liebesgedichte</a:t>
            </a:r>
            <a:endParaRPr lang="de-DE" dirty="0"/>
          </a:p>
          <a:p>
            <a:r>
              <a:rPr lang="de-DE" dirty="0"/>
              <a:t>Kreieren komplett neue </a:t>
            </a:r>
            <a:r>
              <a:rPr lang="de-DE" dirty="0">
                <a:hlinkClick r:id="rId6"/>
              </a:rPr>
              <a:t>Fantasy-Charaktere</a:t>
            </a:r>
            <a:endParaRPr lang="de-DE" dirty="0"/>
          </a:p>
          <a:p>
            <a:endParaRPr lang="de-DE" dirty="0"/>
          </a:p>
        </p:txBody>
      </p:sp>
    </p:spTree>
    <p:extLst>
      <p:ext uri="{BB962C8B-B14F-4D97-AF65-F5344CB8AC3E}">
        <p14:creationId xmlns:p14="http://schemas.microsoft.com/office/powerpoint/2010/main" val="2886098413"/>
      </p:ext>
    </p:extLst>
  </p:cSld>
  <p:clrMapOvr>
    <a:masterClrMapping/>
  </p:clrMapOvr>
</p:sld>
</file>

<file path=ppt/theme/theme1.xml><?xml version="1.0" encoding="utf-8"?>
<a:theme xmlns:a="http://schemas.openxmlformats.org/drawingml/2006/main" name="Office">
  <a:themeElements>
    <a:clrScheme name="Enaris2">
      <a:dk1>
        <a:srgbClr val="000000"/>
      </a:dk1>
      <a:lt1>
        <a:srgbClr val="FFFFFF"/>
      </a:lt1>
      <a:dk2>
        <a:srgbClr val="000000"/>
      </a:dk2>
      <a:lt2>
        <a:srgbClr val="FEFFFF"/>
      </a:lt2>
      <a:accent1>
        <a:srgbClr val="137F63"/>
      </a:accent1>
      <a:accent2>
        <a:srgbClr val="F0F3D4"/>
      </a:accent2>
      <a:accent3>
        <a:srgbClr val="FDC754"/>
      </a:accent3>
      <a:accent4>
        <a:srgbClr val="ED6968"/>
      </a:accent4>
      <a:accent5>
        <a:srgbClr val="00574A"/>
      </a:accent5>
      <a:accent6>
        <a:srgbClr val="9ECEA4"/>
      </a:accent6>
      <a:hlink>
        <a:srgbClr val="FDC754"/>
      </a:hlink>
      <a:folHlink>
        <a:srgbClr val="ED69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aris PPT Endfassung" id="{2346A270-AFB0-354A-BB73-7A268142E4A1}" vid="{575833D9-2767-6641-9F7C-58FB1D022E4C}"/>
    </a:ext>
  </a:extLst>
</a:theme>
</file>

<file path=docProps/app.xml><?xml version="1.0" encoding="utf-8"?>
<Properties xmlns="http://schemas.openxmlformats.org/officeDocument/2006/extended-properties" xmlns:vt="http://schemas.openxmlformats.org/officeDocument/2006/docPropsVTypes">
  <Template>Office</Template>
  <TotalTime>0</TotalTime>
  <Words>700</Words>
  <Application>Microsoft Office PowerPoint</Application>
  <PresentationFormat>Breitbild</PresentationFormat>
  <Paragraphs>98</Paragraphs>
  <Slides>18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Calibri Light</vt:lpstr>
      <vt:lpstr>Poppins</vt:lpstr>
      <vt:lpstr>Wingdings</vt:lpstr>
      <vt:lpstr>Office</vt:lpstr>
      <vt:lpstr>Ist das Kunst? </vt:lpstr>
      <vt:lpstr>Ist das Kunst?</vt:lpstr>
      <vt:lpstr>Was macht Kunst aus?</vt:lpstr>
      <vt:lpstr>Kann KI Kunst? </vt:lpstr>
      <vt:lpstr>Aufgabe: Was ist Kunst?</vt:lpstr>
      <vt:lpstr>Mind-Map: Was ist Kunst?</vt:lpstr>
      <vt:lpstr>Wer ist der Künstler? </vt:lpstr>
      <vt:lpstr>Können nur Menschen kreativ sein? </vt:lpstr>
      <vt:lpstr>Können nur Menschen kreativ sein? </vt:lpstr>
      <vt:lpstr>Können nur Menschen kreativ sein? </vt:lpstr>
      <vt:lpstr>Können nur Menschen kreativ sein? </vt:lpstr>
      <vt:lpstr>Können nur Menschen kreativ sein? </vt:lpstr>
      <vt:lpstr>Wie funktionieren diese Programme?</vt:lpstr>
      <vt:lpstr>Wie funktionieren diese Programme?</vt:lpstr>
      <vt:lpstr>Wie funktionieren diese Programme?</vt:lpstr>
      <vt:lpstr>Wer ist denn nun der Künstler?</vt:lpstr>
      <vt:lpstr>Wer ist denn nun der Künstler?</vt:lpstr>
      <vt:lpstr>Wer ist denn nun der Künstler?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 das Kunst?</dc:title>
  <dc:creator>Petra W</dc:creator>
  <cp:lastModifiedBy>Bettina</cp:lastModifiedBy>
  <cp:revision>3</cp:revision>
  <dcterms:created xsi:type="dcterms:W3CDTF">2022-08-04T11:01:49Z</dcterms:created>
  <dcterms:modified xsi:type="dcterms:W3CDTF">2022-10-03T09:12:26Z</dcterms:modified>
</cp:coreProperties>
</file>