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3"/>
  </p:notesMasterIdLst>
  <p:sldIdLst>
    <p:sldId id="256" r:id="rId2"/>
    <p:sldId id="257" r:id="rId3"/>
    <p:sldId id="263" r:id="rId4"/>
    <p:sldId id="281" r:id="rId5"/>
    <p:sldId id="283" r:id="rId6"/>
    <p:sldId id="259" r:id="rId7"/>
    <p:sldId id="260" r:id="rId8"/>
    <p:sldId id="268" r:id="rId9"/>
    <p:sldId id="270" r:id="rId10"/>
    <p:sldId id="269" r:id="rId11"/>
    <p:sldId id="272" r:id="rId12"/>
    <p:sldId id="276" r:id="rId13"/>
    <p:sldId id="277" r:id="rId14"/>
    <p:sldId id="275" r:id="rId15"/>
    <p:sldId id="261" r:id="rId16"/>
    <p:sldId id="343" r:id="rId17"/>
    <p:sldId id="346" r:id="rId18"/>
    <p:sldId id="345" r:id="rId19"/>
    <p:sldId id="344" r:id="rId20"/>
    <p:sldId id="286" r:id="rId21"/>
    <p:sldId id="287" r:id="rId22"/>
    <p:sldId id="339" r:id="rId23"/>
    <p:sldId id="338" r:id="rId24"/>
    <p:sldId id="336" r:id="rId25"/>
    <p:sldId id="301" r:id="rId26"/>
    <p:sldId id="302" r:id="rId27"/>
    <p:sldId id="303" r:id="rId28"/>
    <p:sldId id="304" r:id="rId29"/>
    <p:sldId id="305" r:id="rId30"/>
    <p:sldId id="306" r:id="rId31"/>
    <p:sldId id="266" r:id="rId32"/>
    <p:sldId id="279" r:id="rId33"/>
    <p:sldId id="308" r:id="rId34"/>
    <p:sldId id="309" r:id="rId35"/>
    <p:sldId id="312" r:id="rId36"/>
    <p:sldId id="313" r:id="rId37"/>
    <p:sldId id="316" r:id="rId38"/>
    <p:sldId id="317" r:id="rId39"/>
    <p:sldId id="290" r:id="rId40"/>
    <p:sldId id="292" r:id="rId41"/>
    <p:sldId id="320" r:id="rId42"/>
    <p:sldId id="319" r:id="rId43"/>
    <p:sldId id="291" r:id="rId44"/>
    <p:sldId id="294" r:id="rId45"/>
    <p:sldId id="322" r:id="rId46"/>
    <p:sldId id="295" r:id="rId47"/>
    <p:sldId id="296" r:id="rId48"/>
    <p:sldId id="297" r:id="rId49"/>
    <p:sldId id="298" r:id="rId50"/>
    <p:sldId id="323" r:id="rId51"/>
    <p:sldId id="324" r:id="rId52"/>
    <p:sldId id="325" r:id="rId53"/>
    <p:sldId id="326" r:id="rId54"/>
    <p:sldId id="327" r:id="rId55"/>
    <p:sldId id="321" r:id="rId56"/>
    <p:sldId id="347" r:id="rId57"/>
    <p:sldId id="332" r:id="rId58"/>
    <p:sldId id="333" r:id="rId59"/>
    <p:sldId id="348" r:id="rId60"/>
    <p:sldId id="299" r:id="rId61"/>
    <p:sldId id="300" r:id="rId6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599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03.10.2022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875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407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613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972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461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52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875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0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03.10.2022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05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03.10.2022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04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03.10.2022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8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03.10.2022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9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03.10.2022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5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03.10.2022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03.10.2022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0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03.10.2022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8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03.10.2022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03.10.2022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7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03.10.2022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544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jpeg"/><Relationship Id="rId4" Type="http://schemas.openxmlformats.org/officeDocument/2006/relationships/image" Target="../media/image18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2P0-mKMq9I" TargetMode="External"/><Relationship Id="rId2" Type="http://schemas.openxmlformats.org/officeDocument/2006/relationships/hyperlink" Target="https://youtu.be/alIq_wG9FNk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err="1"/>
              <a:t>Künstliche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Intelligenz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4. Chatbot</a:t>
            </a:r>
          </a:p>
        </p:txBody>
      </p:sp>
      <p:pic>
        <p:nvPicPr>
          <p:cNvPr id="3076" name="Picture 4" descr="Chatbot, Plaudern, Anwendung, Künstlich, Bot, Chatten">
            <a:extLst>
              <a:ext uri="{FF2B5EF4-FFF2-40B4-BE49-F238E27FC236}">
                <a16:creationId xmlns:a16="http://schemas.microsoft.com/office/drawing/2014/main" id="{024406AC-9DC8-4E62-9184-ABD312A0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32" y="1524433"/>
            <a:ext cx="597111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7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noProof="0" dirty="0"/>
              <a:t>. </a:t>
            </a:r>
            <a:r>
              <a:rPr lang="en-GB" noProof="0" dirty="0" err="1"/>
              <a:t>Selbstfahrendes</a:t>
            </a:r>
            <a:r>
              <a:rPr lang="en-GB" noProof="0" dirty="0"/>
              <a:t> Auto</a:t>
            </a:r>
          </a:p>
        </p:txBody>
      </p:sp>
      <p:pic>
        <p:nvPicPr>
          <p:cNvPr id="6148" name="Picture 4" descr="Fahrzeug, Autonom, Autonomes Fahren, Selbsttätig">
            <a:extLst>
              <a:ext uri="{FF2B5EF4-FFF2-40B4-BE49-F238E27FC236}">
                <a16:creationId xmlns:a16="http://schemas.microsoft.com/office/drawing/2014/main" id="{91D55836-0550-4715-B687-FB0A845D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73" y="1431636"/>
            <a:ext cx="7478156" cy="523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7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noProof="0" dirty="0"/>
              <a:t>. </a:t>
            </a:r>
            <a:r>
              <a:rPr lang="en-GB" noProof="0" dirty="0" err="1"/>
              <a:t>Staubsauger-Roboter</a:t>
            </a:r>
            <a:endParaRPr lang="en-GB" noProof="0" dirty="0"/>
          </a:p>
        </p:txBody>
      </p:sp>
      <p:pic>
        <p:nvPicPr>
          <p:cNvPr id="10244" name="Picture 4" descr="Kostenloses Stock Foto zu automatisch, autonom, elektrik">
            <a:extLst>
              <a:ext uri="{FF2B5EF4-FFF2-40B4-BE49-F238E27FC236}">
                <a16:creationId xmlns:a16="http://schemas.microsoft.com/office/drawing/2014/main" id="{6A6956A3-4918-4EAA-A318-C3B8BCE4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29" y="1579418"/>
            <a:ext cx="6742545" cy="50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1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</a:t>
            </a:r>
            <a:r>
              <a:rPr lang="en-GB" noProof="0" dirty="0"/>
              <a:t>. Navigations-App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A1B8CF-6818-452A-B01D-8EE8D5BE2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91" y="2050475"/>
            <a:ext cx="8036816" cy="414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1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8</a:t>
            </a:r>
            <a:r>
              <a:rPr lang="en-GB" sz="3600" noProof="0" dirty="0"/>
              <a:t>. </a:t>
            </a:r>
            <a:r>
              <a:rPr lang="en-GB" sz="3600" dirty="0" err="1"/>
              <a:t>Roboter</a:t>
            </a:r>
            <a:r>
              <a:rPr lang="en-GB" sz="3600" dirty="0"/>
              <a:t>, der den </a:t>
            </a:r>
            <a:r>
              <a:rPr lang="en-GB" sz="3600" dirty="0" err="1"/>
              <a:t>Planeten</a:t>
            </a:r>
            <a:r>
              <a:rPr lang="en-GB" sz="3600" dirty="0"/>
              <a:t> </a:t>
            </a:r>
            <a:r>
              <a:rPr lang="en-GB" sz="3600" dirty="0" err="1"/>
              <a:t>reinigt</a:t>
            </a:r>
            <a:endParaRPr lang="en-GB" sz="3600" noProof="0" dirty="0"/>
          </a:p>
        </p:txBody>
      </p:sp>
      <p:pic>
        <p:nvPicPr>
          <p:cNvPr id="9218" name="Picture 2" descr="Wall E Spielzeug Auf Beige Pad">
            <a:extLst>
              <a:ext uri="{FF2B5EF4-FFF2-40B4-BE49-F238E27FC236}">
                <a16:creationId xmlns:a16="http://schemas.microsoft.com/office/drawing/2014/main" id="{7DA1DDEB-7D19-4DC1-B710-6F7CB6363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3064312" y="1865745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6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D5F9-23E3-4AF5-AC93-B8DBEE1F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Was </a:t>
            </a:r>
            <a:r>
              <a:rPr lang="en-GB" noProof="0" dirty="0" err="1"/>
              <a:t>ist</a:t>
            </a:r>
            <a:r>
              <a:rPr lang="en-GB" noProof="0" dirty="0"/>
              <a:t> </a:t>
            </a:r>
            <a:r>
              <a:rPr lang="en-GB" noProof="0" dirty="0" err="1"/>
              <a:t>Intelligenz</a:t>
            </a:r>
            <a:r>
              <a:rPr lang="en-GB" noProof="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6C77-ED40-4D9B-8439-830A0A3A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3803"/>
            <a:ext cx="10913645" cy="4351338"/>
          </a:xfrm>
        </p:spPr>
        <p:txBody>
          <a:bodyPr/>
          <a:lstStyle/>
          <a:p>
            <a:r>
              <a:rPr lang="en-GB" sz="2700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Welche</a:t>
            </a:r>
            <a:r>
              <a:rPr lang="en-GB" sz="2700" noProof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700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dieser</a:t>
            </a:r>
            <a:r>
              <a:rPr lang="en-GB" sz="2700" dirty="0">
                <a:latin typeface="Poppins" panose="00000500000000000000" pitchFamily="2" charset="0"/>
                <a:cs typeface="Poppins" panose="00000500000000000000" pitchFamily="2" charset="0"/>
              </a:rPr>
              <a:t> Dinge hast du </a:t>
            </a:r>
            <a:r>
              <a:rPr lang="en-GB" sz="2700" dirty="0" err="1">
                <a:latin typeface="Poppins" panose="00000500000000000000" pitchFamily="2" charset="0"/>
                <a:cs typeface="Poppins" panose="00000500000000000000" pitchFamily="2" charset="0"/>
              </a:rPr>
              <a:t>als</a:t>
            </a:r>
            <a:r>
              <a:rPr lang="en-GB" sz="27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700" dirty="0" err="1">
                <a:latin typeface="Poppins" panose="00000500000000000000" pitchFamily="2" charset="0"/>
                <a:cs typeface="Poppins" panose="00000500000000000000" pitchFamily="2" charset="0"/>
              </a:rPr>
              <a:t>eher</a:t>
            </a:r>
            <a:r>
              <a:rPr lang="en-GB" sz="2700" noProof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7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intelligent </a:t>
            </a:r>
            <a:r>
              <a:rPr lang="en-GB" sz="2700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eingestuft</a:t>
            </a:r>
            <a:r>
              <a:rPr lang="en-GB" sz="2700" noProof="0" dirty="0"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</a:p>
          <a:p>
            <a:pPr lvl="1"/>
            <a:r>
              <a:rPr lang="en-GB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Warum</a:t>
            </a:r>
            <a:r>
              <a:rPr lang="en-GB" noProof="0" dirty="0">
                <a:latin typeface="Poppins" panose="00000500000000000000" pitchFamily="2" charset="0"/>
                <a:cs typeface="Poppins" panose="00000500000000000000" pitchFamily="2" charset="0"/>
              </a:rPr>
              <a:t> hast du dich </a:t>
            </a:r>
            <a:r>
              <a:rPr lang="en-GB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für</a:t>
            </a:r>
            <a:r>
              <a:rPr lang="en-GB" noProof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diese</a:t>
            </a:r>
            <a:r>
              <a:rPr lang="en-GB" noProof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entschieden</a:t>
            </a:r>
            <a:r>
              <a:rPr lang="en-GB" noProof="0" dirty="0">
                <a:latin typeface="Poppins" panose="00000500000000000000" pitchFamily="2" charset="0"/>
                <a:cs typeface="Poppins" panose="00000500000000000000" pitchFamily="2" charset="0"/>
              </a:rPr>
              <a:t> und die </a:t>
            </a:r>
            <a:r>
              <a:rPr lang="en-GB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anderen</a:t>
            </a:r>
            <a:r>
              <a:rPr lang="en-GB" noProof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nicht</a:t>
            </a:r>
            <a:r>
              <a:rPr lang="en-GB" noProof="0" dirty="0"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</a:p>
        </p:txBody>
      </p:sp>
      <p:pic>
        <p:nvPicPr>
          <p:cNvPr id="5" name="Picture 2" descr="Wall E Spielzeug Auf Beige Pad">
            <a:extLst>
              <a:ext uri="{FF2B5EF4-FFF2-40B4-BE49-F238E27FC236}">
                <a16:creationId xmlns:a16="http://schemas.microsoft.com/office/drawing/2014/main" id="{D3A2AA03-8E72-4925-8523-1FE324D7B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8006425" y="4786961"/>
            <a:ext cx="1681456" cy="176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B15966F-4C4E-4F47-B3BD-DC153199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83" y="5173467"/>
            <a:ext cx="2571588" cy="132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ostenloses Stock Foto zu automatisch, autonom, elektrik">
            <a:extLst>
              <a:ext uri="{FF2B5EF4-FFF2-40B4-BE49-F238E27FC236}">
                <a16:creationId xmlns:a16="http://schemas.microsoft.com/office/drawing/2014/main" id="{5963BE73-037C-4263-B33F-46FBCFBA0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05" y="5163957"/>
            <a:ext cx="1958115" cy="14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ahrzeug, Autonom, Autonomes Fahren, Selbsttätig">
            <a:extLst>
              <a:ext uri="{FF2B5EF4-FFF2-40B4-BE49-F238E27FC236}">
                <a16:creationId xmlns:a16="http://schemas.microsoft.com/office/drawing/2014/main" id="{9C8F20BB-0A52-40E2-965D-11255D09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0" y="5343331"/>
            <a:ext cx="1841731" cy="12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ostenloses Stock Foto zu aufgaben, business, drinnen">
            <a:extLst>
              <a:ext uri="{FF2B5EF4-FFF2-40B4-BE49-F238E27FC236}">
                <a16:creationId xmlns:a16="http://schemas.microsoft.com/office/drawing/2014/main" id="{0F8683F4-373D-4E2D-9F58-50573991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56" y="3219814"/>
            <a:ext cx="1775108" cy="118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chule, Schulmaterial, Bildung, Klassenzimmer, Büro">
            <a:extLst>
              <a:ext uri="{FF2B5EF4-FFF2-40B4-BE49-F238E27FC236}">
                <a16:creationId xmlns:a16="http://schemas.microsoft.com/office/drawing/2014/main" id="{3A5A023A-8CC8-45A1-8C3C-FFF9DB46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77" y="2937860"/>
            <a:ext cx="1674182" cy="17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oast, Toaster, Frühstück, Küche, Gerät, Grau Küche">
            <a:extLst>
              <a:ext uri="{FF2B5EF4-FFF2-40B4-BE49-F238E27FC236}">
                <a16:creationId xmlns:a16="http://schemas.microsoft.com/office/drawing/2014/main" id="{862BC151-CDB5-4011-A88C-B7A6C5C7F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6" y="2876477"/>
            <a:ext cx="1900160" cy="17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hatbot, Plaudern, Anwendung, Künstlich, Bot, Chatten">
            <a:extLst>
              <a:ext uri="{FF2B5EF4-FFF2-40B4-BE49-F238E27FC236}">
                <a16:creationId xmlns:a16="http://schemas.microsoft.com/office/drawing/2014/main" id="{04A61F55-B132-475E-8606-B93B4B0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559" y="2811609"/>
            <a:ext cx="1841731" cy="159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F7D3A2D-0574-473C-A694-CFAF3340ED74}"/>
              </a:ext>
            </a:extLst>
          </p:cNvPr>
          <p:cNvSpPr txBox="1"/>
          <p:nvPr/>
        </p:nvSpPr>
        <p:spPr>
          <a:xfrm>
            <a:off x="555527" y="2568528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A76A2A9-F3A9-4B95-982B-F8721912A120}"/>
              </a:ext>
            </a:extLst>
          </p:cNvPr>
          <p:cNvSpPr txBox="1"/>
          <p:nvPr/>
        </p:nvSpPr>
        <p:spPr>
          <a:xfrm>
            <a:off x="2667365" y="2753194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F683093-30DA-410B-B739-2B2AEF5F56E8}"/>
              </a:ext>
            </a:extLst>
          </p:cNvPr>
          <p:cNvSpPr txBox="1"/>
          <p:nvPr/>
        </p:nvSpPr>
        <p:spPr>
          <a:xfrm>
            <a:off x="4823769" y="2850482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C985D1-651C-4532-8C19-6EAD0B064038}"/>
              </a:ext>
            </a:extLst>
          </p:cNvPr>
          <p:cNvSpPr txBox="1"/>
          <p:nvPr/>
        </p:nvSpPr>
        <p:spPr>
          <a:xfrm>
            <a:off x="7068295" y="2480508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633A1A1-6831-4A80-A5B2-674103F46971}"/>
              </a:ext>
            </a:extLst>
          </p:cNvPr>
          <p:cNvSpPr txBox="1"/>
          <p:nvPr/>
        </p:nvSpPr>
        <p:spPr>
          <a:xfrm>
            <a:off x="540410" y="4965257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5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53151A6-6735-4393-BF55-2D49EC1D47B8}"/>
              </a:ext>
            </a:extLst>
          </p:cNvPr>
          <p:cNvSpPr txBox="1"/>
          <p:nvPr/>
        </p:nvSpPr>
        <p:spPr>
          <a:xfrm>
            <a:off x="2942500" y="4822305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83B247A-A23D-4384-B6CB-6BAB2136AEF8}"/>
              </a:ext>
            </a:extLst>
          </p:cNvPr>
          <p:cNvSpPr txBox="1"/>
          <p:nvPr/>
        </p:nvSpPr>
        <p:spPr>
          <a:xfrm>
            <a:off x="5202483" y="4822305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F7E3F0F-D462-4C11-A0FE-AD907638F654}"/>
              </a:ext>
            </a:extLst>
          </p:cNvPr>
          <p:cNvSpPr txBox="1"/>
          <p:nvPr/>
        </p:nvSpPr>
        <p:spPr>
          <a:xfrm>
            <a:off x="8006424" y="4467358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0453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BF8B-B346-4040-B3DC-50085786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Mögliche</a:t>
            </a:r>
            <a:r>
              <a:rPr lang="en-GB" dirty="0"/>
              <a:t> </a:t>
            </a:r>
            <a:r>
              <a:rPr lang="en-GB" dirty="0" err="1"/>
              <a:t>Definitionen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D7580-C43D-4D3D-BCD2-DC17CBDA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75333" cy="4351338"/>
          </a:xfrm>
        </p:spPr>
        <p:txBody>
          <a:bodyPr>
            <a:noAutofit/>
          </a:bodyPr>
          <a:lstStyle/>
          <a:p>
            <a:r>
              <a:rPr lang="en-GB" sz="2600" dirty="0"/>
              <a:t>„Eine </a:t>
            </a:r>
            <a:r>
              <a:rPr lang="en-GB" sz="2600" dirty="0" err="1"/>
              <a:t>Maschine</a:t>
            </a:r>
            <a:r>
              <a:rPr lang="en-GB" sz="2600" dirty="0"/>
              <a:t> </a:t>
            </a:r>
            <a:r>
              <a:rPr lang="en-GB" sz="2600" dirty="0" err="1"/>
              <a:t>ist</a:t>
            </a:r>
            <a:r>
              <a:rPr lang="en-GB" sz="2600" dirty="0"/>
              <a:t> </a:t>
            </a:r>
            <a:r>
              <a:rPr lang="en-GB" sz="2600" dirty="0" err="1"/>
              <a:t>dann</a:t>
            </a:r>
            <a:r>
              <a:rPr lang="en-GB" sz="2600" dirty="0"/>
              <a:t> intelligent, </a:t>
            </a:r>
            <a:r>
              <a:rPr lang="en-GB" sz="2600" dirty="0" err="1"/>
              <a:t>wenn</a:t>
            </a:r>
            <a:r>
              <a:rPr lang="en-GB" sz="2600" dirty="0"/>
              <a:t> </a:t>
            </a:r>
            <a:r>
              <a:rPr lang="en-GB" sz="2600" dirty="0" err="1"/>
              <a:t>sie</a:t>
            </a:r>
            <a:r>
              <a:rPr lang="en-GB" sz="2600" dirty="0"/>
              <a:t> </a:t>
            </a:r>
            <a:r>
              <a:rPr lang="en-GB" sz="2600" dirty="0" err="1"/>
              <a:t>sich</a:t>
            </a:r>
            <a:r>
              <a:rPr lang="en-GB" sz="2600" dirty="0"/>
              <a:t> in der </a:t>
            </a:r>
            <a:r>
              <a:rPr lang="en-GB" sz="2600" dirty="0" err="1"/>
              <a:t>gleichen</a:t>
            </a:r>
            <a:r>
              <a:rPr lang="en-GB" sz="2600" dirty="0"/>
              <a:t> Situation so </a:t>
            </a:r>
            <a:r>
              <a:rPr lang="en-GB" sz="2600" dirty="0" err="1"/>
              <a:t>verhält</a:t>
            </a:r>
            <a:r>
              <a:rPr lang="en-GB" sz="2600" dirty="0"/>
              <a:t>,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wie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Mensch es tun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würde</a:t>
            </a:r>
            <a:r>
              <a:rPr lang="en-GB" sz="2600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250834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BF8B-B346-4040-B3DC-50085786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Mögliche</a:t>
            </a:r>
            <a:r>
              <a:rPr lang="en-GB" dirty="0"/>
              <a:t> </a:t>
            </a:r>
            <a:r>
              <a:rPr lang="en-GB" dirty="0" err="1"/>
              <a:t>Definitionen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D7580-C43D-4D3D-BCD2-DC17CBDA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75333" cy="4351338"/>
          </a:xfrm>
        </p:spPr>
        <p:txBody>
          <a:bodyPr>
            <a:noAutofit/>
          </a:bodyPr>
          <a:lstStyle/>
          <a:p>
            <a:r>
              <a:rPr lang="en-GB" sz="2600" dirty="0"/>
              <a:t>„Eine </a:t>
            </a:r>
            <a:r>
              <a:rPr lang="en-GB" sz="2600" dirty="0" err="1"/>
              <a:t>Maschine</a:t>
            </a:r>
            <a:r>
              <a:rPr lang="en-GB" sz="2600" dirty="0"/>
              <a:t> </a:t>
            </a:r>
            <a:r>
              <a:rPr lang="en-GB" sz="2600" dirty="0" err="1"/>
              <a:t>ist</a:t>
            </a:r>
            <a:r>
              <a:rPr lang="en-GB" sz="2600" dirty="0"/>
              <a:t> </a:t>
            </a:r>
            <a:r>
              <a:rPr lang="en-GB" sz="2600" dirty="0" err="1"/>
              <a:t>dann</a:t>
            </a:r>
            <a:r>
              <a:rPr lang="en-GB" sz="2600" dirty="0"/>
              <a:t> intelligent, </a:t>
            </a:r>
            <a:r>
              <a:rPr lang="en-GB" sz="2600" dirty="0" err="1"/>
              <a:t>wenn</a:t>
            </a:r>
            <a:r>
              <a:rPr lang="en-GB" sz="2600" dirty="0"/>
              <a:t> </a:t>
            </a:r>
            <a:r>
              <a:rPr lang="en-GB" sz="2600" dirty="0" err="1"/>
              <a:t>sie</a:t>
            </a:r>
            <a:r>
              <a:rPr lang="en-GB" sz="2600" dirty="0"/>
              <a:t> </a:t>
            </a:r>
            <a:r>
              <a:rPr lang="en-GB" sz="2600" dirty="0" err="1"/>
              <a:t>sich</a:t>
            </a:r>
            <a:r>
              <a:rPr lang="en-GB" sz="2600" dirty="0"/>
              <a:t> in der </a:t>
            </a:r>
            <a:r>
              <a:rPr lang="en-GB" sz="2600" dirty="0" err="1"/>
              <a:t>gleichen</a:t>
            </a:r>
            <a:r>
              <a:rPr lang="en-GB" sz="2600" dirty="0"/>
              <a:t> Situation so </a:t>
            </a:r>
            <a:r>
              <a:rPr lang="en-GB" sz="2600" dirty="0" err="1"/>
              <a:t>verhält</a:t>
            </a:r>
            <a:r>
              <a:rPr lang="en-GB" sz="2600" dirty="0"/>
              <a:t>,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wie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Mensch es tun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würde</a:t>
            </a:r>
            <a:r>
              <a:rPr lang="en-GB" sz="2600" dirty="0"/>
              <a:t>.“</a:t>
            </a:r>
          </a:p>
          <a:p>
            <a:r>
              <a:rPr lang="en-GB" sz="2600" dirty="0"/>
              <a:t>„</a:t>
            </a:r>
            <a:r>
              <a:rPr lang="en-GB" sz="2600" dirty="0" err="1"/>
              <a:t>Intelligenz</a:t>
            </a:r>
            <a:r>
              <a:rPr lang="en-GB" sz="2600" dirty="0"/>
              <a:t> </a:t>
            </a:r>
            <a:r>
              <a:rPr lang="en-GB" sz="2600" dirty="0" err="1"/>
              <a:t>ist</a:t>
            </a:r>
            <a:r>
              <a:rPr lang="en-GB" sz="2600" dirty="0"/>
              <a:t> die </a:t>
            </a:r>
            <a:r>
              <a:rPr lang="en-GB" sz="2600" dirty="0" err="1"/>
              <a:t>Fähigkeit</a:t>
            </a:r>
            <a:r>
              <a:rPr lang="en-GB" sz="2600" dirty="0"/>
              <a:t> </a:t>
            </a:r>
            <a:r>
              <a:rPr lang="en-GB" sz="2600" dirty="0" err="1"/>
              <a:t>eines</a:t>
            </a:r>
            <a:r>
              <a:rPr lang="en-GB" sz="2600" dirty="0"/>
              <a:t> Systems, 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sein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Verhalten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anzupassen</a:t>
            </a:r>
            <a:r>
              <a:rPr lang="en-GB" sz="2600" dirty="0"/>
              <a:t>, um die </a:t>
            </a:r>
            <a:r>
              <a:rPr lang="en-GB" sz="2600" dirty="0" err="1"/>
              <a:t>Ziele</a:t>
            </a:r>
            <a:r>
              <a:rPr lang="en-GB" sz="2600" dirty="0"/>
              <a:t> dieses Systems in </a:t>
            </a:r>
            <a:r>
              <a:rPr lang="en-GB" sz="2600" dirty="0" err="1"/>
              <a:t>unterschiedlichen</a:t>
            </a:r>
            <a:r>
              <a:rPr lang="en-GB" sz="2600" dirty="0"/>
              <a:t> </a:t>
            </a:r>
            <a:r>
              <a:rPr lang="en-GB" sz="2600" dirty="0" err="1"/>
              <a:t>Umgebungen</a:t>
            </a:r>
            <a:r>
              <a:rPr lang="en-GB" sz="2600" dirty="0"/>
              <a:t> </a:t>
            </a:r>
            <a:r>
              <a:rPr lang="en-GB" sz="2600" dirty="0" err="1"/>
              <a:t>zu</a:t>
            </a:r>
            <a:r>
              <a:rPr lang="en-GB" sz="2600" dirty="0"/>
              <a:t> </a:t>
            </a:r>
            <a:r>
              <a:rPr lang="en-GB" sz="2600" dirty="0" err="1"/>
              <a:t>erreichen</a:t>
            </a:r>
            <a:r>
              <a:rPr lang="en-GB" sz="2600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239631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BF8B-B346-4040-B3DC-50085786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Mögliche</a:t>
            </a:r>
            <a:r>
              <a:rPr lang="en-GB" dirty="0"/>
              <a:t> </a:t>
            </a:r>
            <a:r>
              <a:rPr lang="en-GB" dirty="0" err="1"/>
              <a:t>Definitionen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D7580-C43D-4D3D-BCD2-DC17CBDA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75333" cy="4351338"/>
          </a:xfrm>
        </p:spPr>
        <p:txBody>
          <a:bodyPr>
            <a:noAutofit/>
          </a:bodyPr>
          <a:lstStyle/>
          <a:p>
            <a:r>
              <a:rPr lang="en-GB" sz="2600" dirty="0"/>
              <a:t>„Eine </a:t>
            </a:r>
            <a:r>
              <a:rPr lang="en-GB" sz="2600" dirty="0" err="1"/>
              <a:t>Maschine</a:t>
            </a:r>
            <a:r>
              <a:rPr lang="en-GB" sz="2600" dirty="0"/>
              <a:t> </a:t>
            </a:r>
            <a:r>
              <a:rPr lang="en-GB" sz="2600" dirty="0" err="1"/>
              <a:t>ist</a:t>
            </a:r>
            <a:r>
              <a:rPr lang="en-GB" sz="2600" dirty="0"/>
              <a:t> </a:t>
            </a:r>
            <a:r>
              <a:rPr lang="en-GB" sz="2600" dirty="0" err="1"/>
              <a:t>dann</a:t>
            </a:r>
            <a:r>
              <a:rPr lang="en-GB" sz="2600" dirty="0"/>
              <a:t> intelligent, </a:t>
            </a:r>
            <a:r>
              <a:rPr lang="en-GB" sz="2600" dirty="0" err="1"/>
              <a:t>wenn</a:t>
            </a:r>
            <a:r>
              <a:rPr lang="en-GB" sz="2600" dirty="0"/>
              <a:t> </a:t>
            </a:r>
            <a:r>
              <a:rPr lang="en-GB" sz="2600" dirty="0" err="1"/>
              <a:t>sie</a:t>
            </a:r>
            <a:r>
              <a:rPr lang="en-GB" sz="2600" dirty="0"/>
              <a:t> </a:t>
            </a:r>
            <a:r>
              <a:rPr lang="en-GB" sz="2600" dirty="0" err="1"/>
              <a:t>sich</a:t>
            </a:r>
            <a:r>
              <a:rPr lang="en-GB" sz="2600" dirty="0"/>
              <a:t> in der </a:t>
            </a:r>
            <a:r>
              <a:rPr lang="en-GB" sz="2600" dirty="0" err="1"/>
              <a:t>gleichen</a:t>
            </a:r>
            <a:r>
              <a:rPr lang="en-GB" sz="2600" dirty="0"/>
              <a:t> Situation so </a:t>
            </a:r>
            <a:r>
              <a:rPr lang="en-GB" sz="2600" dirty="0" err="1"/>
              <a:t>verhält</a:t>
            </a:r>
            <a:r>
              <a:rPr lang="en-GB" sz="2600" dirty="0"/>
              <a:t>,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wie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Mensch es tun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würde</a:t>
            </a:r>
            <a:r>
              <a:rPr lang="en-GB" sz="2600" dirty="0"/>
              <a:t>.“</a:t>
            </a:r>
          </a:p>
          <a:p>
            <a:r>
              <a:rPr lang="en-GB" sz="2600" dirty="0"/>
              <a:t>„</a:t>
            </a:r>
            <a:r>
              <a:rPr lang="en-GB" sz="2600" dirty="0" err="1"/>
              <a:t>Intelligenz</a:t>
            </a:r>
            <a:r>
              <a:rPr lang="en-GB" sz="2600" dirty="0"/>
              <a:t> </a:t>
            </a:r>
            <a:r>
              <a:rPr lang="en-GB" sz="2600" dirty="0" err="1"/>
              <a:t>ist</a:t>
            </a:r>
            <a:r>
              <a:rPr lang="en-GB" sz="2600" dirty="0"/>
              <a:t> die </a:t>
            </a:r>
            <a:r>
              <a:rPr lang="en-GB" sz="2600" dirty="0" err="1"/>
              <a:t>Fähigkeit</a:t>
            </a:r>
            <a:r>
              <a:rPr lang="en-GB" sz="2600" dirty="0"/>
              <a:t> </a:t>
            </a:r>
            <a:r>
              <a:rPr lang="en-GB" sz="2600" dirty="0" err="1"/>
              <a:t>eines</a:t>
            </a:r>
            <a:r>
              <a:rPr lang="en-GB" sz="2600" dirty="0"/>
              <a:t> Systems, 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sein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Verhalten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anzupassen</a:t>
            </a:r>
            <a:r>
              <a:rPr lang="en-GB" sz="2600" dirty="0"/>
              <a:t>, um die </a:t>
            </a:r>
            <a:r>
              <a:rPr lang="en-GB" sz="2600" dirty="0" err="1"/>
              <a:t>Ziele</a:t>
            </a:r>
            <a:r>
              <a:rPr lang="en-GB" sz="2600" dirty="0"/>
              <a:t> dieses Systems in </a:t>
            </a:r>
            <a:r>
              <a:rPr lang="en-GB" sz="2600" dirty="0" err="1"/>
              <a:t>unterschiedlichen</a:t>
            </a:r>
            <a:r>
              <a:rPr lang="en-GB" sz="2600" dirty="0"/>
              <a:t> </a:t>
            </a:r>
            <a:r>
              <a:rPr lang="en-GB" sz="2600" dirty="0" err="1"/>
              <a:t>Umgebungen</a:t>
            </a:r>
            <a:r>
              <a:rPr lang="en-GB" sz="2600" dirty="0"/>
              <a:t> </a:t>
            </a:r>
            <a:r>
              <a:rPr lang="en-GB" sz="2600" dirty="0" err="1"/>
              <a:t>zu</a:t>
            </a:r>
            <a:r>
              <a:rPr lang="en-GB" sz="2600" dirty="0"/>
              <a:t> </a:t>
            </a:r>
            <a:r>
              <a:rPr lang="en-GB" sz="2600" dirty="0" err="1"/>
              <a:t>erreichen</a:t>
            </a:r>
            <a:r>
              <a:rPr lang="en-GB" sz="2600" dirty="0"/>
              <a:t>.“</a:t>
            </a:r>
          </a:p>
          <a:p>
            <a:r>
              <a:rPr lang="en-GB" sz="2600" dirty="0"/>
              <a:t>„</a:t>
            </a:r>
            <a:r>
              <a:rPr lang="en-GB" sz="2600" dirty="0" err="1"/>
              <a:t>Intelligenz</a:t>
            </a:r>
            <a:r>
              <a:rPr lang="en-GB" sz="2600" dirty="0"/>
              <a:t> </a:t>
            </a:r>
            <a:r>
              <a:rPr lang="en-GB" sz="2600" dirty="0" err="1"/>
              <a:t>ist</a:t>
            </a:r>
            <a:r>
              <a:rPr lang="en-GB" sz="2600" dirty="0"/>
              <a:t> der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berechnende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Teil </a:t>
            </a:r>
            <a:r>
              <a:rPr lang="en-GB" sz="2600" dirty="0"/>
              <a:t>der </a:t>
            </a:r>
            <a:r>
              <a:rPr lang="en-GB" sz="2600" dirty="0" err="1"/>
              <a:t>Fähigkeit</a:t>
            </a:r>
            <a:r>
              <a:rPr lang="en-GB" sz="2600" dirty="0"/>
              <a:t>, </a:t>
            </a:r>
            <a:r>
              <a:rPr lang="en-GB" sz="2600" dirty="0" err="1"/>
              <a:t>Ziele</a:t>
            </a:r>
            <a:r>
              <a:rPr lang="en-GB" sz="2600" dirty="0"/>
              <a:t> in der Welt </a:t>
            </a:r>
            <a:r>
              <a:rPr lang="en-GB" sz="2600" dirty="0" err="1"/>
              <a:t>zu</a:t>
            </a:r>
            <a:r>
              <a:rPr lang="en-GB" sz="2600" dirty="0"/>
              <a:t> </a:t>
            </a:r>
            <a:r>
              <a:rPr lang="en-GB" sz="2600" dirty="0" err="1"/>
              <a:t>erreichen</a:t>
            </a:r>
            <a:r>
              <a:rPr lang="en-GB" sz="2600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2946745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D7580-C43D-4D3D-BCD2-DC17CBDA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48" y="1827650"/>
            <a:ext cx="10050286" cy="4351338"/>
          </a:xfrm>
        </p:spPr>
        <p:txBody>
          <a:bodyPr>
            <a:noAutofit/>
          </a:bodyPr>
          <a:lstStyle/>
          <a:p>
            <a:r>
              <a:rPr lang="en-GB" sz="2600" dirty="0"/>
              <a:t>„Eine </a:t>
            </a:r>
            <a:r>
              <a:rPr lang="en-GB" sz="2600" dirty="0" err="1"/>
              <a:t>Maschine</a:t>
            </a:r>
            <a:r>
              <a:rPr lang="en-GB" sz="2600" dirty="0"/>
              <a:t> </a:t>
            </a:r>
            <a:r>
              <a:rPr lang="en-GB" sz="2600" dirty="0" err="1"/>
              <a:t>ist</a:t>
            </a:r>
            <a:r>
              <a:rPr lang="en-GB" sz="2600" dirty="0"/>
              <a:t> </a:t>
            </a:r>
            <a:r>
              <a:rPr lang="en-GB" sz="2600" dirty="0" err="1"/>
              <a:t>dann</a:t>
            </a:r>
            <a:r>
              <a:rPr lang="en-GB" sz="2600" dirty="0"/>
              <a:t> intelligent, </a:t>
            </a:r>
            <a:r>
              <a:rPr lang="en-GB" sz="2600" dirty="0" err="1"/>
              <a:t>wenn</a:t>
            </a:r>
            <a:r>
              <a:rPr lang="en-GB" sz="2600" dirty="0"/>
              <a:t> </a:t>
            </a:r>
            <a:r>
              <a:rPr lang="en-GB" sz="2600" dirty="0" err="1"/>
              <a:t>sie</a:t>
            </a:r>
            <a:r>
              <a:rPr lang="en-GB" sz="2600" dirty="0"/>
              <a:t> </a:t>
            </a:r>
            <a:r>
              <a:rPr lang="en-GB" sz="2600" dirty="0" err="1"/>
              <a:t>sich</a:t>
            </a:r>
            <a:r>
              <a:rPr lang="en-GB" sz="2600" dirty="0"/>
              <a:t> in der </a:t>
            </a:r>
            <a:r>
              <a:rPr lang="en-GB" sz="2600" dirty="0" err="1"/>
              <a:t>gleichen</a:t>
            </a:r>
            <a:r>
              <a:rPr lang="en-GB" sz="2600" dirty="0"/>
              <a:t> Situation so </a:t>
            </a:r>
            <a:r>
              <a:rPr lang="en-GB" sz="2600" dirty="0" err="1"/>
              <a:t>verhält</a:t>
            </a:r>
            <a:r>
              <a:rPr lang="en-GB" sz="2600" dirty="0"/>
              <a:t>,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wie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Mensch es tun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würde</a:t>
            </a:r>
            <a:r>
              <a:rPr lang="en-GB" sz="2600" dirty="0"/>
              <a:t>.“</a:t>
            </a:r>
          </a:p>
          <a:p>
            <a:r>
              <a:rPr lang="en-GB" sz="2600" dirty="0"/>
              <a:t>„</a:t>
            </a:r>
            <a:r>
              <a:rPr lang="en-GB" sz="2600" dirty="0" err="1"/>
              <a:t>Intelligenz</a:t>
            </a:r>
            <a:r>
              <a:rPr lang="en-GB" sz="2600" dirty="0"/>
              <a:t> </a:t>
            </a:r>
            <a:r>
              <a:rPr lang="en-GB" sz="2600" dirty="0" err="1"/>
              <a:t>ist</a:t>
            </a:r>
            <a:r>
              <a:rPr lang="en-GB" sz="2600" dirty="0"/>
              <a:t> die </a:t>
            </a:r>
            <a:r>
              <a:rPr lang="en-GB" sz="2600" dirty="0" err="1"/>
              <a:t>Fähigkeit</a:t>
            </a:r>
            <a:r>
              <a:rPr lang="en-GB" sz="2600" dirty="0"/>
              <a:t> </a:t>
            </a:r>
            <a:r>
              <a:rPr lang="en-GB" sz="2600" dirty="0" err="1"/>
              <a:t>eines</a:t>
            </a:r>
            <a:r>
              <a:rPr lang="en-GB" sz="2600" dirty="0"/>
              <a:t> Systems, 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sein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Verhalten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anzupassen</a:t>
            </a:r>
            <a:r>
              <a:rPr lang="en-GB" sz="2600" dirty="0"/>
              <a:t>, um die </a:t>
            </a:r>
            <a:r>
              <a:rPr lang="en-GB" sz="2600" dirty="0" err="1"/>
              <a:t>Ziele</a:t>
            </a:r>
            <a:r>
              <a:rPr lang="en-GB" sz="2600" dirty="0"/>
              <a:t> dieses Systems in </a:t>
            </a:r>
            <a:r>
              <a:rPr lang="en-GB" sz="2600" dirty="0" err="1"/>
              <a:t>unterschiedlichen</a:t>
            </a:r>
            <a:r>
              <a:rPr lang="en-GB" sz="2600" dirty="0"/>
              <a:t> </a:t>
            </a:r>
            <a:r>
              <a:rPr lang="en-GB" sz="2600" dirty="0" err="1"/>
              <a:t>Umgebungen</a:t>
            </a:r>
            <a:r>
              <a:rPr lang="en-GB" sz="2600" dirty="0"/>
              <a:t> </a:t>
            </a:r>
            <a:r>
              <a:rPr lang="en-GB" sz="2600" dirty="0" err="1"/>
              <a:t>zu</a:t>
            </a:r>
            <a:r>
              <a:rPr lang="en-GB" sz="2600" dirty="0"/>
              <a:t> </a:t>
            </a:r>
            <a:r>
              <a:rPr lang="en-GB" sz="2600" dirty="0" err="1"/>
              <a:t>erreichen</a:t>
            </a:r>
            <a:r>
              <a:rPr lang="en-GB" sz="2600" dirty="0"/>
              <a:t>.“</a:t>
            </a:r>
          </a:p>
          <a:p>
            <a:r>
              <a:rPr lang="en-GB" sz="2600" dirty="0"/>
              <a:t>„</a:t>
            </a:r>
            <a:r>
              <a:rPr lang="en-GB" sz="2600" dirty="0" err="1"/>
              <a:t>Intelligenz</a:t>
            </a:r>
            <a:r>
              <a:rPr lang="en-GB" sz="2600" dirty="0"/>
              <a:t> </a:t>
            </a:r>
            <a:r>
              <a:rPr lang="en-GB" sz="2600" dirty="0" err="1"/>
              <a:t>ist</a:t>
            </a:r>
            <a:r>
              <a:rPr lang="en-GB" sz="2600" dirty="0"/>
              <a:t> der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berechnende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Teil </a:t>
            </a:r>
            <a:r>
              <a:rPr lang="en-GB" sz="2600" dirty="0"/>
              <a:t>der </a:t>
            </a:r>
            <a:r>
              <a:rPr lang="en-GB" sz="2600" dirty="0" err="1"/>
              <a:t>Fähigkeit</a:t>
            </a:r>
            <a:r>
              <a:rPr lang="en-GB" sz="2600" dirty="0"/>
              <a:t>, </a:t>
            </a:r>
            <a:r>
              <a:rPr lang="en-GB" sz="2600" dirty="0" err="1"/>
              <a:t>Ziele</a:t>
            </a:r>
            <a:r>
              <a:rPr lang="en-GB" sz="2600" dirty="0"/>
              <a:t> in der Welt </a:t>
            </a:r>
            <a:r>
              <a:rPr lang="en-GB" sz="2600" dirty="0" err="1"/>
              <a:t>zu</a:t>
            </a:r>
            <a:r>
              <a:rPr lang="en-GB" sz="2600" dirty="0"/>
              <a:t> </a:t>
            </a:r>
            <a:r>
              <a:rPr lang="en-GB" sz="2600" dirty="0" err="1"/>
              <a:t>erreichen</a:t>
            </a:r>
            <a:r>
              <a:rPr lang="en-GB" sz="2600" dirty="0"/>
              <a:t>.“</a:t>
            </a:r>
          </a:p>
          <a:p>
            <a:r>
              <a:rPr lang="en-GB" sz="2600" dirty="0"/>
              <a:t>„</a:t>
            </a:r>
            <a:r>
              <a:rPr lang="en-GB" sz="2600" dirty="0" err="1"/>
              <a:t>Intelligenz</a:t>
            </a:r>
            <a:r>
              <a:rPr lang="en-GB" sz="2600" dirty="0"/>
              <a:t> </a:t>
            </a:r>
            <a:r>
              <a:rPr lang="en-GB" sz="2600" dirty="0" err="1"/>
              <a:t>ist</a:t>
            </a:r>
            <a:r>
              <a:rPr lang="en-GB" sz="2600" dirty="0"/>
              <a:t> </a:t>
            </a:r>
            <a:r>
              <a:rPr lang="en-GB" sz="2600" dirty="0" err="1"/>
              <a:t>eine</a:t>
            </a:r>
            <a:r>
              <a:rPr lang="en-GB" sz="2600" dirty="0"/>
              <a:t>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Kombination</a:t>
            </a:r>
            <a:r>
              <a:rPr lang="en-GB" sz="2600" dirty="0"/>
              <a:t> </a:t>
            </a:r>
            <a:r>
              <a:rPr lang="en-GB" sz="2600" dirty="0" err="1"/>
              <a:t>aus</a:t>
            </a:r>
            <a:r>
              <a:rPr lang="en-GB" sz="2600" dirty="0"/>
              <a:t> der </a:t>
            </a:r>
            <a:r>
              <a:rPr lang="en-GB" sz="2600" dirty="0" err="1"/>
              <a:t>Fähigkeit</a:t>
            </a:r>
            <a:r>
              <a:rPr lang="en-GB" sz="2600" dirty="0"/>
              <a:t>, Dinge 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auf der Stelle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herauszufinden</a:t>
            </a:r>
            <a:r>
              <a:rPr lang="en-GB" sz="2600" dirty="0"/>
              <a:t> und der </a:t>
            </a:r>
            <a:r>
              <a:rPr lang="en-GB" sz="2600" dirty="0" err="1"/>
              <a:t>Fähigkeit</a:t>
            </a:r>
            <a:r>
              <a:rPr lang="en-GB" sz="2600" dirty="0"/>
              <a:t>, Dinge, die in der </a:t>
            </a:r>
            <a:r>
              <a:rPr lang="en-GB" sz="2600" dirty="0" err="1"/>
              <a:t>Vergangenheit</a:t>
            </a:r>
            <a:r>
              <a:rPr lang="en-GB" sz="2600" dirty="0"/>
              <a:t> </a:t>
            </a:r>
            <a:r>
              <a:rPr lang="en-GB" sz="2600" dirty="0" err="1"/>
              <a:t>herausgefunden</a:t>
            </a:r>
            <a:r>
              <a:rPr lang="en-GB" sz="2600" dirty="0"/>
              <a:t> </a:t>
            </a:r>
            <a:r>
              <a:rPr lang="en-GB" sz="2600" dirty="0" err="1"/>
              <a:t>wurden</a:t>
            </a:r>
            <a:r>
              <a:rPr lang="en-GB" sz="2600" dirty="0"/>
              <a:t>,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zu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behalten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und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zu</a:t>
            </a:r>
            <a:r>
              <a:rPr lang="en-GB" sz="2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wiederholen</a:t>
            </a:r>
            <a:r>
              <a:rPr lang="en-GB" sz="2600" dirty="0"/>
              <a:t>.“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99BD5E-D774-2924-BE1E-DA4FE5FB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Mögliche</a:t>
            </a:r>
            <a:r>
              <a:rPr lang="en-GB" dirty="0"/>
              <a:t> </a:t>
            </a:r>
            <a:r>
              <a:rPr lang="en-GB" dirty="0" err="1"/>
              <a:t>Definitionen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36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Landkarte der KI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0320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33638-5D0E-4F3F-8276-6E591C06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Landkarte</a:t>
            </a:r>
            <a:r>
              <a:rPr lang="en-GB" dirty="0"/>
              <a:t> der KI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B8B153-1340-41E8-B118-B10B8593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KI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sz="27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riesiges</a:t>
            </a:r>
            <a:r>
              <a:rPr lang="en-GB" sz="27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Feld </a:t>
            </a:r>
            <a:r>
              <a:rPr lang="en-GB" dirty="0"/>
              <a:t>und </a:t>
            </a:r>
            <a:r>
              <a:rPr lang="en-GB" dirty="0" err="1"/>
              <a:t>umfasst</a:t>
            </a:r>
            <a:r>
              <a:rPr lang="en-GB" dirty="0"/>
              <a:t> </a:t>
            </a:r>
            <a:r>
              <a:rPr lang="en-GB" dirty="0" err="1"/>
              <a:t>viele</a:t>
            </a:r>
            <a:r>
              <a:rPr lang="en-GB" dirty="0"/>
              <a:t> </a:t>
            </a:r>
            <a:r>
              <a:rPr lang="en-GB" dirty="0" err="1"/>
              <a:t>Themen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49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33638-5D0E-4F3F-8276-6E591C06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 of AI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B8B153-1340-41E8-B118-B10B8593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KI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sz="27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riesiges</a:t>
            </a:r>
            <a:r>
              <a:rPr lang="en-GB" sz="27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Feld </a:t>
            </a:r>
            <a:r>
              <a:rPr lang="en-GB" dirty="0"/>
              <a:t>und </a:t>
            </a:r>
            <a:r>
              <a:rPr lang="en-GB" dirty="0" err="1"/>
              <a:t>umfasst</a:t>
            </a:r>
            <a:r>
              <a:rPr lang="en-GB" dirty="0"/>
              <a:t> </a:t>
            </a:r>
            <a:r>
              <a:rPr lang="en-GB" dirty="0" err="1"/>
              <a:t>viele</a:t>
            </a:r>
            <a:r>
              <a:rPr lang="en-GB" dirty="0"/>
              <a:t> </a:t>
            </a:r>
            <a:r>
              <a:rPr lang="en-GB" dirty="0" err="1"/>
              <a:t>Themen</a:t>
            </a:r>
            <a:endParaRPr lang="en-GB" dirty="0"/>
          </a:p>
          <a:p>
            <a:r>
              <a:rPr lang="en-GB" dirty="0"/>
              <a:t>Es </a:t>
            </a:r>
            <a:r>
              <a:rPr lang="en-GB" dirty="0" err="1"/>
              <a:t>kann</a:t>
            </a:r>
            <a:r>
              <a:rPr lang="en-GB" dirty="0"/>
              <a:t> auf </a:t>
            </a:r>
            <a:r>
              <a:rPr lang="en-GB" sz="27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viele</a:t>
            </a:r>
            <a:r>
              <a:rPr lang="en-GB" sz="27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7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Arten</a:t>
            </a:r>
            <a:r>
              <a:rPr lang="en-GB" sz="27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dirty="0" err="1"/>
              <a:t>kategorisiert</a:t>
            </a:r>
            <a:r>
              <a:rPr lang="en-GB" dirty="0"/>
              <a:t>/</a:t>
            </a:r>
            <a:r>
              <a:rPr lang="en-GB" dirty="0" err="1"/>
              <a:t>strukturiert</a:t>
            </a:r>
            <a:r>
              <a:rPr lang="en-GB" dirty="0"/>
              <a:t> </a:t>
            </a:r>
            <a:r>
              <a:rPr lang="en-GB" dirty="0" err="1"/>
              <a:t>werden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50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33638-5D0E-4F3F-8276-6E591C06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 of AI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B8B153-1340-41E8-B118-B10B8593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KI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sz="27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riesiges</a:t>
            </a:r>
            <a:r>
              <a:rPr lang="en-GB" sz="27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Feld </a:t>
            </a:r>
            <a:r>
              <a:rPr lang="en-GB" dirty="0"/>
              <a:t>und </a:t>
            </a:r>
            <a:r>
              <a:rPr lang="en-GB" dirty="0" err="1"/>
              <a:t>umfasst</a:t>
            </a:r>
            <a:r>
              <a:rPr lang="en-GB" dirty="0"/>
              <a:t> </a:t>
            </a:r>
            <a:r>
              <a:rPr lang="en-GB" dirty="0" err="1"/>
              <a:t>viele</a:t>
            </a:r>
            <a:r>
              <a:rPr lang="en-GB" dirty="0"/>
              <a:t> </a:t>
            </a:r>
            <a:r>
              <a:rPr lang="en-GB" dirty="0" err="1"/>
              <a:t>Themen</a:t>
            </a:r>
            <a:endParaRPr lang="en-GB" dirty="0"/>
          </a:p>
          <a:p>
            <a:r>
              <a:rPr lang="en-GB" dirty="0"/>
              <a:t>Es </a:t>
            </a:r>
            <a:r>
              <a:rPr lang="en-GB" dirty="0" err="1"/>
              <a:t>kann</a:t>
            </a:r>
            <a:r>
              <a:rPr lang="en-GB" dirty="0"/>
              <a:t> auf </a:t>
            </a:r>
            <a:r>
              <a:rPr lang="en-GB" sz="27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viele</a:t>
            </a:r>
            <a:r>
              <a:rPr lang="en-GB" sz="27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7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Arten</a:t>
            </a:r>
            <a:r>
              <a:rPr lang="en-GB" sz="27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dirty="0" err="1"/>
              <a:t>kategorisiert</a:t>
            </a:r>
            <a:r>
              <a:rPr lang="en-GB" dirty="0"/>
              <a:t>/</a:t>
            </a:r>
            <a:r>
              <a:rPr lang="en-GB" dirty="0" err="1"/>
              <a:t>strukturiert</a:t>
            </a:r>
            <a:r>
              <a:rPr lang="en-GB" dirty="0"/>
              <a:t> </a:t>
            </a:r>
            <a:r>
              <a:rPr lang="en-GB" dirty="0" err="1"/>
              <a:t>werden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en-GB" dirty="0"/>
              <a:t>Das </a:t>
            </a:r>
            <a:r>
              <a:rPr lang="en-GB" dirty="0" err="1"/>
              <a:t>Folgende</a:t>
            </a:r>
            <a:r>
              <a:rPr lang="en-GB" dirty="0"/>
              <a:t> </a:t>
            </a:r>
            <a:r>
              <a:rPr lang="en-GB" dirty="0" err="1"/>
              <a:t>zeigt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Möglichkeit</a:t>
            </a:r>
            <a:r>
              <a:rPr lang="en-GB" dirty="0"/>
              <a:t>, </a:t>
            </a:r>
            <a:r>
              <a:rPr lang="en-GB" sz="27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KI-</a:t>
            </a:r>
            <a:r>
              <a:rPr lang="en-GB" sz="27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bezogene</a:t>
            </a:r>
            <a:r>
              <a:rPr lang="en-GB" sz="27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Felder </a:t>
            </a:r>
            <a:r>
              <a:rPr lang="en-GB" sz="27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zu</a:t>
            </a:r>
            <a:r>
              <a:rPr lang="en-GB" sz="27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7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strukturieren</a:t>
            </a:r>
            <a:endParaRPr lang="en-GB" sz="2700" b="1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93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EA5BBC0F-EF14-444D-B24E-3533377EF228}"/>
              </a:ext>
            </a:extLst>
          </p:cNvPr>
          <p:cNvSpPr/>
          <p:nvPr/>
        </p:nvSpPr>
        <p:spPr>
          <a:xfrm>
            <a:off x="873155" y="3243578"/>
            <a:ext cx="5181600" cy="3375555"/>
          </a:xfrm>
          <a:prstGeom prst="ellipse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432FF0D-EFAC-4526-BD2F-8B5FC72FC432}"/>
              </a:ext>
            </a:extLst>
          </p:cNvPr>
          <p:cNvSpPr/>
          <p:nvPr/>
        </p:nvSpPr>
        <p:spPr>
          <a:xfrm>
            <a:off x="873155" y="1044525"/>
            <a:ext cx="5181600" cy="3375555"/>
          </a:xfrm>
          <a:prstGeom prst="ellipse">
            <a:avLst/>
          </a:prstGeom>
          <a:solidFill>
            <a:schemeClr val="accent4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17C6AC8-7AD5-40BC-881D-78B407D91CD5}"/>
              </a:ext>
            </a:extLst>
          </p:cNvPr>
          <p:cNvSpPr/>
          <p:nvPr/>
        </p:nvSpPr>
        <p:spPr>
          <a:xfrm>
            <a:off x="4798958" y="1037634"/>
            <a:ext cx="5181600" cy="3375555"/>
          </a:xfrm>
          <a:prstGeom prst="ellipse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D408D1-89BD-478C-B4CE-ECEB6F5E2745}"/>
              </a:ext>
            </a:extLst>
          </p:cNvPr>
          <p:cNvSpPr/>
          <p:nvPr/>
        </p:nvSpPr>
        <p:spPr>
          <a:xfrm>
            <a:off x="4798958" y="3243578"/>
            <a:ext cx="5181600" cy="3375555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5FE9E00-BBEA-4634-9F29-D639E5925617}"/>
              </a:ext>
            </a:extLst>
          </p:cNvPr>
          <p:cNvSpPr/>
          <p:nvPr/>
        </p:nvSpPr>
        <p:spPr>
          <a:xfrm>
            <a:off x="4053207" y="2576943"/>
            <a:ext cx="2642966" cy="264296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76BA19-C764-46AD-BB08-01306DA50EC5}"/>
              </a:ext>
            </a:extLst>
          </p:cNvPr>
          <p:cNvSpPr txBox="1"/>
          <p:nvPr/>
        </p:nvSpPr>
        <p:spPr>
          <a:xfrm>
            <a:off x="1699671" y="1470204"/>
            <a:ext cx="3127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/>
              <a:t>Wahrnehmen</a:t>
            </a:r>
            <a:endParaRPr lang="en-GB" sz="4000" dirty="0"/>
          </a:p>
          <a:p>
            <a:pPr algn="ctr"/>
            <a:r>
              <a:rPr lang="en-GB" sz="2400" dirty="0" err="1"/>
              <a:t>Bilderkennung</a:t>
            </a:r>
            <a:endParaRPr lang="en-GB" sz="2400" dirty="0"/>
          </a:p>
          <a:p>
            <a:pPr algn="ctr"/>
            <a:r>
              <a:rPr lang="en-GB" sz="2400" dirty="0" err="1"/>
              <a:t>Sensorische</a:t>
            </a:r>
            <a:r>
              <a:rPr lang="en-GB" sz="2400" dirty="0"/>
              <a:t> </a:t>
            </a:r>
            <a:r>
              <a:rPr lang="en-GB" sz="2400" dirty="0" err="1"/>
              <a:t>Daten</a:t>
            </a:r>
            <a:endParaRPr lang="en-GB" sz="2400" dirty="0"/>
          </a:p>
          <a:p>
            <a:pPr algn="ctr"/>
            <a:r>
              <a:rPr lang="en-GB" sz="2400" dirty="0"/>
              <a:t>…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A1820F1-2F51-442E-B6B1-1F69B187F02F}"/>
              </a:ext>
            </a:extLst>
          </p:cNvPr>
          <p:cNvSpPr txBox="1"/>
          <p:nvPr/>
        </p:nvSpPr>
        <p:spPr>
          <a:xfrm>
            <a:off x="1699671" y="4596462"/>
            <a:ext cx="3227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/>
              <a:t>Lernen</a:t>
            </a:r>
            <a:endParaRPr lang="en-GB" sz="4000" dirty="0"/>
          </a:p>
          <a:p>
            <a:pPr algn="ctr"/>
            <a:r>
              <a:rPr lang="en-GB" sz="2400" dirty="0"/>
              <a:t>Supervised Learning</a:t>
            </a:r>
          </a:p>
          <a:p>
            <a:pPr algn="ctr"/>
            <a:r>
              <a:rPr lang="en-GB" sz="2400" dirty="0"/>
              <a:t>Reinforcement Learning</a:t>
            </a:r>
          </a:p>
          <a:p>
            <a:pPr algn="ctr"/>
            <a:r>
              <a:rPr lang="en-GB" sz="2400" dirty="0"/>
              <a:t>…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9B8BDDD-8CEF-4AE3-9140-BD03BFC7F0C5}"/>
              </a:ext>
            </a:extLst>
          </p:cNvPr>
          <p:cNvSpPr txBox="1"/>
          <p:nvPr/>
        </p:nvSpPr>
        <p:spPr>
          <a:xfrm>
            <a:off x="5888623" y="4596462"/>
            <a:ext cx="3227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Wissen</a:t>
            </a:r>
          </a:p>
          <a:p>
            <a:pPr algn="ctr"/>
            <a:r>
              <a:rPr lang="en-GB" sz="2400" dirty="0"/>
              <a:t>Wissen </a:t>
            </a:r>
            <a:r>
              <a:rPr lang="en-GB" sz="2400" dirty="0" err="1"/>
              <a:t>speichern</a:t>
            </a:r>
            <a:endParaRPr lang="en-GB" sz="2400" dirty="0"/>
          </a:p>
          <a:p>
            <a:pPr algn="ctr"/>
            <a:r>
              <a:rPr lang="en-GB" sz="2400" dirty="0" err="1"/>
              <a:t>Datenbanken</a:t>
            </a:r>
            <a:endParaRPr lang="en-GB" sz="2400" dirty="0"/>
          </a:p>
          <a:p>
            <a:pPr algn="ctr"/>
            <a:r>
              <a:rPr lang="en-GB" sz="2400" dirty="0"/>
              <a:t>…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059953A-58A2-4FAB-9801-8C9315A67EB8}"/>
              </a:ext>
            </a:extLst>
          </p:cNvPr>
          <p:cNvSpPr txBox="1"/>
          <p:nvPr/>
        </p:nvSpPr>
        <p:spPr>
          <a:xfrm>
            <a:off x="5998166" y="1470204"/>
            <a:ext cx="3227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/>
              <a:t>Denken</a:t>
            </a:r>
            <a:endParaRPr lang="en-GB" sz="4000" dirty="0"/>
          </a:p>
          <a:p>
            <a:pPr algn="ctr"/>
            <a:r>
              <a:rPr lang="en-GB" sz="2400" dirty="0" err="1"/>
              <a:t>Logik</a:t>
            </a:r>
            <a:endParaRPr lang="en-GB" sz="2400" dirty="0"/>
          </a:p>
          <a:p>
            <a:pPr algn="ctr"/>
            <a:r>
              <a:rPr lang="en-GB" sz="2400" dirty="0" err="1"/>
              <a:t>Wegfindung</a:t>
            </a:r>
            <a:endParaRPr lang="en-GB" sz="2400" dirty="0"/>
          </a:p>
          <a:p>
            <a:pPr algn="ctr"/>
            <a:r>
              <a:rPr lang="en-GB" sz="2400" dirty="0"/>
              <a:t>…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6D10FD6-940A-4A88-8DC6-8DD9BC4DEC7A}"/>
              </a:ext>
            </a:extLst>
          </p:cNvPr>
          <p:cNvSpPr/>
          <p:nvPr/>
        </p:nvSpPr>
        <p:spPr>
          <a:xfrm>
            <a:off x="3758585" y="153661"/>
            <a:ext cx="3293533" cy="191263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BB9CC6D-7D90-47BF-82B5-853CBD96F1E9}"/>
              </a:ext>
            </a:extLst>
          </p:cNvPr>
          <p:cNvSpPr txBox="1"/>
          <p:nvPr/>
        </p:nvSpPr>
        <p:spPr>
          <a:xfrm>
            <a:off x="3760867" y="257300"/>
            <a:ext cx="32276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/>
              <a:t>Handeln</a:t>
            </a:r>
            <a:endParaRPr lang="en-GB" sz="4000" dirty="0"/>
          </a:p>
          <a:p>
            <a:pPr algn="ctr"/>
            <a:r>
              <a:rPr lang="en-GB" sz="2400" dirty="0" err="1"/>
              <a:t>Bewegen</a:t>
            </a:r>
            <a:endParaRPr lang="en-GB" sz="2400" dirty="0"/>
          </a:p>
          <a:p>
            <a:pPr algn="ctr"/>
            <a:r>
              <a:rPr lang="en-GB" sz="2400" dirty="0" err="1"/>
              <a:t>Darstellen</a:t>
            </a:r>
            <a:endParaRPr lang="en-GB" sz="2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275FBE0-9747-46DA-ACE3-1FA392953791}"/>
              </a:ext>
            </a:extLst>
          </p:cNvPr>
          <p:cNvSpPr txBox="1"/>
          <p:nvPr/>
        </p:nvSpPr>
        <p:spPr>
          <a:xfrm>
            <a:off x="4115156" y="3211135"/>
            <a:ext cx="251906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 err="1">
                <a:solidFill>
                  <a:schemeClr val="bg2"/>
                </a:solidFill>
              </a:rPr>
              <a:t>Künstliche</a:t>
            </a:r>
            <a:r>
              <a:rPr lang="en-GB" sz="3600" b="1" dirty="0">
                <a:solidFill>
                  <a:schemeClr val="bg2"/>
                </a:solidFill>
              </a:rPr>
              <a:t> </a:t>
            </a:r>
            <a:r>
              <a:rPr lang="en-GB" sz="3600" b="1" dirty="0" err="1">
                <a:solidFill>
                  <a:schemeClr val="bg2"/>
                </a:solidFill>
              </a:rPr>
              <a:t>Intelligenz</a:t>
            </a:r>
            <a:endParaRPr lang="en-GB" sz="3600" b="1" dirty="0">
              <a:solidFill>
                <a:schemeClr val="bg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1B4FD3E-0C1A-4446-B2AC-8A17FB18E9DD}"/>
              </a:ext>
            </a:extLst>
          </p:cNvPr>
          <p:cNvSpPr txBox="1"/>
          <p:nvPr/>
        </p:nvSpPr>
        <p:spPr>
          <a:xfrm>
            <a:off x="1803400" y="3651009"/>
            <a:ext cx="225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Neuronale</a:t>
            </a:r>
            <a:r>
              <a:rPr lang="en-GB" dirty="0"/>
              <a:t> </a:t>
            </a:r>
            <a:r>
              <a:rPr lang="en-GB" dirty="0" err="1"/>
              <a:t>Netzwerke</a:t>
            </a:r>
            <a:endParaRPr lang="en-GB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605524D-BA6A-4306-8280-957BA7101713}"/>
              </a:ext>
            </a:extLst>
          </p:cNvPr>
          <p:cNvSpPr txBox="1"/>
          <p:nvPr/>
        </p:nvSpPr>
        <p:spPr>
          <a:xfrm>
            <a:off x="6732087" y="3651009"/>
            <a:ext cx="183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Graphen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711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8F06-942E-440B-8A10-8BCD7453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Denken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85B8-7831-4633-8C25-4A3DB3FEB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1"/>
                </a:solidFill>
              </a:rPr>
              <a:t>Beinhaltet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de-AT" dirty="0"/>
              <a:t>Schlussfolgerungen</a:t>
            </a:r>
          </a:p>
          <a:p>
            <a:pPr lvl="1"/>
            <a:r>
              <a:rPr lang="en-GB" dirty="0" err="1"/>
              <a:t>Logik</a:t>
            </a:r>
            <a:endParaRPr lang="en-GB" dirty="0"/>
          </a:p>
          <a:p>
            <a:pPr lvl="1"/>
            <a:r>
              <a:rPr lang="en-GB" dirty="0" err="1"/>
              <a:t>Probleme</a:t>
            </a:r>
            <a:r>
              <a:rPr lang="en-GB" dirty="0"/>
              <a:t> </a:t>
            </a:r>
            <a:r>
              <a:rPr lang="en-GB" dirty="0" err="1"/>
              <a:t>lösen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…</a:t>
            </a:r>
          </a:p>
          <a:p>
            <a:r>
              <a:rPr lang="en-GB" b="1" dirty="0" err="1">
                <a:solidFill>
                  <a:schemeClr val="accent1"/>
                </a:solidFill>
              </a:rPr>
              <a:t>Beispiele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en-GB" dirty="0" err="1"/>
              <a:t>Suche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kürzesten</a:t>
            </a:r>
            <a:r>
              <a:rPr lang="en-GB" dirty="0"/>
              <a:t> </a:t>
            </a:r>
            <a:r>
              <a:rPr lang="en-GB" dirty="0" err="1"/>
              <a:t>Weg</a:t>
            </a:r>
            <a:endParaRPr lang="en-GB" dirty="0"/>
          </a:p>
          <a:p>
            <a:pPr lvl="1"/>
            <a:r>
              <a:rPr lang="en-GB" dirty="0" err="1"/>
              <a:t>Berechnung</a:t>
            </a:r>
            <a:r>
              <a:rPr lang="en-GB" dirty="0"/>
              <a:t> des </a:t>
            </a:r>
            <a:r>
              <a:rPr lang="en-GB" dirty="0" err="1"/>
              <a:t>Werts</a:t>
            </a:r>
            <a:r>
              <a:rPr lang="en-GB" dirty="0"/>
              <a:t> von </a:t>
            </a:r>
            <a:r>
              <a:rPr lang="en-GB" dirty="0" err="1"/>
              <a:t>Aktionen</a:t>
            </a:r>
            <a:r>
              <a:rPr lang="en-GB" dirty="0"/>
              <a:t> in </a:t>
            </a:r>
            <a:r>
              <a:rPr lang="en-GB" dirty="0" err="1"/>
              <a:t>einem</a:t>
            </a:r>
            <a:r>
              <a:rPr lang="en-GB" dirty="0"/>
              <a:t> Spiel</a:t>
            </a:r>
          </a:p>
          <a:p>
            <a:pPr lvl="1"/>
            <a:r>
              <a:rPr lang="en-GB" dirty="0" err="1"/>
              <a:t>Auswahl</a:t>
            </a:r>
            <a:r>
              <a:rPr lang="en-GB" dirty="0"/>
              <a:t> der </a:t>
            </a:r>
            <a:r>
              <a:rPr lang="en-GB" dirty="0" err="1"/>
              <a:t>besten</a:t>
            </a:r>
            <a:r>
              <a:rPr lang="en-GB" dirty="0"/>
              <a:t> </a:t>
            </a:r>
            <a:r>
              <a:rPr lang="en-GB" dirty="0" err="1"/>
              <a:t>Handlungsweise</a:t>
            </a:r>
            <a:endParaRPr lang="en-GB" dirty="0"/>
          </a:p>
          <a:p>
            <a:pPr lvl="1"/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Tatsachen</a:t>
            </a:r>
            <a:r>
              <a:rPr lang="en-GB" dirty="0"/>
              <a:t> auf </a:t>
            </a:r>
            <a:r>
              <a:rPr lang="en-GB" dirty="0" err="1"/>
              <a:t>wahre</a:t>
            </a:r>
            <a:r>
              <a:rPr lang="en-GB" dirty="0"/>
              <a:t> </a:t>
            </a:r>
            <a:r>
              <a:rPr lang="en-GB" dirty="0" err="1"/>
              <a:t>Aussagen</a:t>
            </a:r>
            <a:r>
              <a:rPr lang="en-GB" dirty="0"/>
              <a:t> </a:t>
            </a:r>
            <a:r>
              <a:rPr lang="en-GB" dirty="0" err="1"/>
              <a:t>schließen</a:t>
            </a:r>
            <a:endParaRPr lang="en-GB" dirty="0"/>
          </a:p>
        </p:txBody>
      </p:sp>
      <p:pic>
        <p:nvPicPr>
          <p:cNvPr id="1026" name="Picture 2" descr="Idea, Cloud, Think, Concept, Symbol, Design, Business">
            <a:extLst>
              <a:ext uri="{FF2B5EF4-FFF2-40B4-BE49-F238E27FC236}">
                <a16:creationId xmlns:a16="http://schemas.microsoft.com/office/drawing/2014/main" id="{D6B511ED-4DE3-4B1A-B488-2034CA18C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9"/>
          <a:stretch/>
        </p:blipFill>
        <p:spPr bwMode="auto">
          <a:xfrm flipH="1">
            <a:off x="6096000" y="681037"/>
            <a:ext cx="3861596" cy="33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28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8F06-942E-440B-8A10-8BCD7453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Wissen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85B8-7831-4633-8C25-4A3DB3FEB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1"/>
                </a:solidFill>
              </a:rPr>
              <a:t>Beinhaltet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Wissen </a:t>
            </a:r>
            <a:r>
              <a:rPr lang="en-GB" dirty="0" err="1"/>
              <a:t>speichern</a:t>
            </a:r>
            <a:endParaRPr lang="en-GB" dirty="0"/>
          </a:p>
          <a:p>
            <a:pPr lvl="1"/>
            <a:r>
              <a:rPr lang="en-GB" dirty="0" err="1"/>
              <a:t>Datenbanken</a:t>
            </a:r>
            <a:endParaRPr lang="en-GB" dirty="0"/>
          </a:p>
          <a:p>
            <a:pPr lvl="1"/>
            <a:r>
              <a:rPr lang="en-GB" dirty="0" err="1"/>
              <a:t>Ontologien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…</a:t>
            </a:r>
          </a:p>
          <a:p>
            <a:r>
              <a:rPr lang="en-GB" b="1" dirty="0" err="1">
                <a:solidFill>
                  <a:schemeClr val="accent1"/>
                </a:solidFill>
              </a:rPr>
              <a:t>Beispiele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en-GB" dirty="0" err="1"/>
              <a:t>Effizienter</a:t>
            </a:r>
            <a:r>
              <a:rPr lang="en-GB" dirty="0"/>
              <a:t> </a:t>
            </a:r>
            <a:r>
              <a:rPr lang="en-GB" dirty="0" err="1"/>
              <a:t>Zugriff</a:t>
            </a:r>
            <a:r>
              <a:rPr lang="en-GB" dirty="0"/>
              <a:t> auf </a:t>
            </a:r>
            <a:r>
              <a:rPr lang="en-GB" dirty="0" err="1"/>
              <a:t>gespeichertes</a:t>
            </a:r>
            <a:r>
              <a:rPr lang="en-GB" dirty="0"/>
              <a:t> Wissen</a:t>
            </a:r>
          </a:p>
          <a:p>
            <a:pPr lvl="1"/>
            <a:r>
              <a:rPr lang="en-GB" dirty="0" err="1"/>
              <a:t>Speichern</a:t>
            </a:r>
            <a:r>
              <a:rPr lang="en-GB" dirty="0"/>
              <a:t> von </a:t>
            </a:r>
            <a:r>
              <a:rPr lang="en-GB" dirty="0" err="1"/>
              <a:t>Zusammenhängen</a:t>
            </a:r>
            <a:r>
              <a:rPr lang="en-GB" dirty="0"/>
              <a:t> </a:t>
            </a:r>
            <a:r>
              <a:rPr lang="en-GB" dirty="0" err="1"/>
              <a:t>zwischen</a:t>
            </a:r>
            <a:r>
              <a:rPr lang="en-GB" dirty="0"/>
              <a:t> </a:t>
            </a:r>
            <a:r>
              <a:rPr lang="en-GB" dirty="0" err="1"/>
              <a:t>Daten</a:t>
            </a:r>
            <a:endParaRPr lang="en-GB" dirty="0"/>
          </a:p>
          <a:p>
            <a:pPr lvl="1"/>
            <a:r>
              <a:rPr lang="en-GB" dirty="0"/>
              <a:t>Das </a:t>
            </a:r>
            <a:r>
              <a:rPr lang="en-GB" dirty="0" err="1"/>
              <a:t>finden</a:t>
            </a:r>
            <a:r>
              <a:rPr lang="en-GB" dirty="0"/>
              <a:t> </a:t>
            </a:r>
            <a:r>
              <a:rPr lang="en-GB" dirty="0" err="1"/>
              <a:t>guter</a:t>
            </a:r>
            <a:r>
              <a:rPr lang="en-GB" dirty="0"/>
              <a:t> </a:t>
            </a:r>
            <a:r>
              <a:rPr lang="en-GB" dirty="0" err="1"/>
              <a:t>Kategorien</a:t>
            </a:r>
            <a:r>
              <a:rPr lang="en-GB" dirty="0"/>
              <a:t>, in </a:t>
            </a:r>
            <a:r>
              <a:rPr lang="en-GB" dirty="0" err="1"/>
              <a:t>denen</a:t>
            </a:r>
            <a:r>
              <a:rPr lang="en-GB" dirty="0"/>
              <a:t> </a:t>
            </a:r>
            <a:r>
              <a:rPr lang="en-GB" dirty="0" err="1"/>
              <a:t>Daten</a:t>
            </a:r>
            <a:r>
              <a:rPr lang="en-GB" dirty="0"/>
              <a:t> </a:t>
            </a:r>
            <a:r>
              <a:rPr lang="en-GB" dirty="0" err="1"/>
              <a:t>aufgeteilt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können</a:t>
            </a:r>
            <a:endParaRPr lang="en-GB" dirty="0"/>
          </a:p>
        </p:txBody>
      </p:sp>
      <p:pic>
        <p:nvPicPr>
          <p:cNvPr id="2050" name="Picture 2" descr="Owl, Sabibudía, Books, Teaching, Library, To Teach">
            <a:extLst>
              <a:ext uri="{FF2B5EF4-FFF2-40B4-BE49-F238E27FC236}">
                <a16:creationId xmlns:a16="http://schemas.microsoft.com/office/drawing/2014/main" id="{8A870A76-6F1F-48CD-BC77-FA7AFEEF1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487394"/>
            <a:ext cx="2772076" cy="35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7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8F06-942E-440B-8A10-8BCD7453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Lernen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85B8-7831-4633-8C25-4A3DB3FEB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1"/>
                </a:solidFill>
              </a:rPr>
              <a:t>Beinhaltet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Supervised learning</a:t>
            </a:r>
          </a:p>
          <a:p>
            <a:pPr lvl="1"/>
            <a:r>
              <a:rPr lang="en-GB" dirty="0"/>
              <a:t>Reinforcement learning</a:t>
            </a:r>
          </a:p>
          <a:p>
            <a:pPr lvl="1"/>
            <a:r>
              <a:rPr lang="en-GB" dirty="0"/>
              <a:t>Unsupervised learning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b="1" dirty="0" err="1">
                <a:solidFill>
                  <a:schemeClr val="accent1"/>
                </a:solidFill>
              </a:rPr>
              <a:t>Beispiele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en-GB" dirty="0" err="1"/>
              <a:t>Algorithmen</a:t>
            </a:r>
            <a:r>
              <a:rPr lang="en-GB" dirty="0"/>
              <a:t> </a:t>
            </a:r>
            <a:r>
              <a:rPr lang="en-GB" dirty="0" err="1"/>
              <a:t>anhand</a:t>
            </a:r>
            <a:r>
              <a:rPr lang="en-GB" dirty="0"/>
              <a:t> von </a:t>
            </a:r>
            <a:r>
              <a:rPr lang="en-GB" dirty="0" err="1"/>
              <a:t>Beispielen</a:t>
            </a:r>
            <a:r>
              <a:rPr lang="en-GB" dirty="0"/>
              <a:t> </a:t>
            </a:r>
            <a:r>
              <a:rPr lang="en-GB" dirty="0" err="1"/>
              <a:t>trainieren</a:t>
            </a:r>
            <a:endParaRPr lang="en-GB" dirty="0"/>
          </a:p>
          <a:p>
            <a:pPr lvl="1"/>
            <a:r>
              <a:rPr lang="en-GB" dirty="0" err="1"/>
              <a:t>Trainieren</a:t>
            </a:r>
            <a:r>
              <a:rPr lang="en-GB" dirty="0"/>
              <a:t> von </a:t>
            </a:r>
            <a:r>
              <a:rPr lang="en-GB" dirty="0" err="1"/>
              <a:t>Algorithmen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Belohnung</a:t>
            </a:r>
            <a:r>
              <a:rPr lang="en-GB" dirty="0"/>
              <a:t> und </a:t>
            </a:r>
            <a:r>
              <a:rPr lang="en-GB" dirty="0" err="1"/>
              <a:t>Bestrafung</a:t>
            </a:r>
            <a:endParaRPr lang="en-GB" dirty="0"/>
          </a:p>
          <a:p>
            <a:pPr lvl="1"/>
            <a:r>
              <a:rPr lang="en-GB" dirty="0"/>
              <a:t>Adaptive (</a:t>
            </a:r>
            <a:r>
              <a:rPr lang="en-GB" dirty="0" err="1"/>
              <a:t>benutzerdefinierte</a:t>
            </a:r>
            <a:r>
              <a:rPr lang="en-GB" dirty="0"/>
              <a:t>) </a:t>
            </a:r>
            <a:r>
              <a:rPr lang="en-GB" dirty="0" err="1"/>
              <a:t>Werbung</a:t>
            </a:r>
            <a:endParaRPr lang="en-GB" dirty="0"/>
          </a:p>
        </p:txBody>
      </p:sp>
      <p:pic>
        <p:nvPicPr>
          <p:cNvPr id="3074" name="Picture 2" descr="Reading, Studying, Lawyer, Pastor, Black, Man, White">
            <a:extLst>
              <a:ext uri="{FF2B5EF4-FFF2-40B4-BE49-F238E27FC236}">
                <a16:creationId xmlns:a16="http://schemas.microsoft.com/office/drawing/2014/main" id="{46504125-4C72-4A89-84B2-2883583C0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720" r="1032" b="1309"/>
          <a:stretch/>
        </p:blipFill>
        <p:spPr bwMode="auto">
          <a:xfrm>
            <a:off x="6437659" y="792293"/>
            <a:ext cx="4552750" cy="338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70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6CC4-9A72-470F-A733-65427639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Wahrnehmen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522BA-84CD-4422-BA1E-819443422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>
                <a:solidFill>
                  <a:schemeClr val="accent1"/>
                </a:solidFill>
              </a:rPr>
              <a:t>Beinhaltet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en-GB" dirty="0" err="1"/>
              <a:t>Alles</a:t>
            </a:r>
            <a:r>
              <a:rPr lang="en-GB" dirty="0"/>
              <a:t>, um die </a:t>
            </a:r>
            <a:r>
              <a:rPr lang="en-GB" dirty="0" err="1"/>
              <a:t>Umgebung</a:t>
            </a:r>
            <a:r>
              <a:rPr lang="en-GB" dirty="0"/>
              <a:t> </a:t>
            </a:r>
            <a:r>
              <a:rPr lang="en-GB" dirty="0" err="1"/>
              <a:t>wahrzunehmen</a:t>
            </a:r>
            <a:endParaRPr lang="en-GB" dirty="0"/>
          </a:p>
          <a:p>
            <a:pPr lvl="1"/>
            <a:r>
              <a:rPr lang="en-GB" dirty="0" err="1"/>
              <a:t>Sensorische</a:t>
            </a:r>
            <a:r>
              <a:rPr lang="en-GB" dirty="0"/>
              <a:t> </a:t>
            </a:r>
            <a:r>
              <a:rPr lang="en-GB" dirty="0" err="1"/>
              <a:t>Daten</a:t>
            </a:r>
            <a:endParaRPr lang="en-GB" dirty="0"/>
          </a:p>
          <a:p>
            <a:pPr lvl="1"/>
            <a:r>
              <a:rPr lang="en-GB" dirty="0" err="1"/>
              <a:t>Bilderkennung</a:t>
            </a:r>
            <a:endParaRPr lang="en-GB" dirty="0"/>
          </a:p>
          <a:p>
            <a:pPr lvl="1"/>
            <a:r>
              <a:rPr lang="en-GB" dirty="0"/>
              <a:t>…</a:t>
            </a:r>
          </a:p>
          <a:p>
            <a:r>
              <a:rPr lang="en-GB" b="1" dirty="0" err="1">
                <a:solidFill>
                  <a:schemeClr val="accent1"/>
                </a:solidFill>
              </a:rPr>
              <a:t>Beispiele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en-GB" dirty="0" err="1"/>
              <a:t>Verwendung</a:t>
            </a:r>
            <a:r>
              <a:rPr lang="en-GB" dirty="0"/>
              <a:t> von </a:t>
            </a:r>
            <a:r>
              <a:rPr lang="en-GB" dirty="0" err="1"/>
              <a:t>Ultraschallsensoren</a:t>
            </a:r>
            <a:r>
              <a:rPr lang="en-GB" dirty="0"/>
              <a:t> </a:t>
            </a:r>
            <a:r>
              <a:rPr lang="en-GB" dirty="0" err="1"/>
              <a:t>zur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Erkennung</a:t>
            </a:r>
            <a:r>
              <a:rPr lang="en-GB" dirty="0"/>
              <a:t> von </a:t>
            </a:r>
            <a:r>
              <a:rPr lang="en-GB" dirty="0" err="1"/>
              <a:t>Objekten</a:t>
            </a:r>
            <a:endParaRPr lang="en-GB" dirty="0"/>
          </a:p>
          <a:p>
            <a:pPr lvl="1"/>
            <a:r>
              <a:rPr lang="en-GB" dirty="0" err="1"/>
              <a:t>Verwenden</a:t>
            </a:r>
            <a:r>
              <a:rPr lang="en-GB" dirty="0"/>
              <a:t> von </a:t>
            </a:r>
            <a:r>
              <a:rPr lang="en-GB" dirty="0" err="1"/>
              <a:t>Kameras</a:t>
            </a:r>
            <a:r>
              <a:rPr lang="en-GB" dirty="0"/>
              <a:t>, um </a:t>
            </a:r>
            <a:r>
              <a:rPr lang="en-GB" dirty="0" err="1"/>
              <a:t>zwischen</a:t>
            </a:r>
            <a:r>
              <a:rPr lang="en-GB" dirty="0"/>
              <a:t> Menschen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unterscheiden</a:t>
            </a:r>
            <a:endParaRPr lang="en-GB" dirty="0"/>
          </a:p>
          <a:p>
            <a:pPr lvl="1"/>
            <a:r>
              <a:rPr lang="en-GB" dirty="0" err="1"/>
              <a:t>Gesprochene</a:t>
            </a:r>
            <a:r>
              <a:rPr lang="en-GB" dirty="0"/>
              <a:t> </a:t>
            </a:r>
            <a:r>
              <a:rPr lang="en-GB" dirty="0" err="1"/>
              <a:t>Befehle</a:t>
            </a:r>
            <a:r>
              <a:rPr lang="en-GB" dirty="0"/>
              <a:t> </a:t>
            </a:r>
            <a:r>
              <a:rPr lang="en-GB" dirty="0" err="1"/>
              <a:t>erkennen</a:t>
            </a:r>
            <a:endParaRPr lang="en-GB" dirty="0"/>
          </a:p>
        </p:txBody>
      </p:sp>
      <p:pic>
        <p:nvPicPr>
          <p:cNvPr id="4098" name="Picture 2" descr="Columbus, Line Art, Binocular, Explorer, History">
            <a:extLst>
              <a:ext uri="{FF2B5EF4-FFF2-40B4-BE49-F238E27FC236}">
                <a16:creationId xmlns:a16="http://schemas.microsoft.com/office/drawing/2014/main" id="{F5E3F721-1317-4E8B-A005-3933C450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80" y="235269"/>
            <a:ext cx="2913300" cy="44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74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269F-2D9F-499E-8BF9-4FD4519A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Handeln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4CAC-6F7C-40B2-B04A-68B980536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1"/>
                </a:solidFill>
              </a:rPr>
              <a:t>Beinhaltet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en-GB" dirty="0" err="1"/>
              <a:t>Alles</a:t>
            </a:r>
            <a:r>
              <a:rPr lang="en-GB" dirty="0"/>
              <a:t>, um </a:t>
            </a:r>
            <a:r>
              <a:rPr lang="en-GB" dirty="0" err="1"/>
              <a:t>mit</a:t>
            </a:r>
            <a:r>
              <a:rPr lang="en-GB" dirty="0"/>
              <a:t> der </a:t>
            </a:r>
            <a:r>
              <a:rPr lang="en-GB" dirty="0" err="1"/>
              <a:t>Umgebung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interagieren</a:t>
            </a:r>
            <a:endParaRPr lang="en-GB" dirty="0"/>
          </a:p>
          <a:p>
            <a:r>
              <a:rPr lang="en-GB" b="1" dirty="0" err="1">
                <a:solidFill>
                  <a:schemeClr val="accent1"/>
                </a:solidFill>
              </a:rPr>
              <a:t>Beispiele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en-GB" dirty="0" err="1"/>
              <a:t>Anzeigen</a:t>
            </a:r>
            <a:r>
              <a:rPr lang="en-GB" dirty="0"/>
              <a:t> von </a:t>
            </a:r>
            <a:r>
              <a:rPr lang="en-GB" dirty="0" err="1"/>
              <a:t>Ergebnissen</a:t>
            </a:r>
            <a:r>
              <a:rPr lang="en-GB" dirty="0"/>
              <a:t> auf </a:t>
            </a:r>
            <a:r>
              <a:rPr lang="en-GB" dirty="0" err="1"/>
              <a:t>einem</a:t>
            </a:r>
            <a:r>
              <a:rPr lang="en-GB" dirty="0"/>
              <a:t> Display</a:t>
            </a:r>
          </a:p>
          <a:p>
            <a:pPr lvl="1"/>
            <a:r>
              <a:rPr lang="en-GB" dirty="0" err="1"/>
              <a:t>Fahren</a:t>
            </a:r>
            <a:r>
              <a:rPr lang="en-GB" dirty="0"/>
              <a:t>, um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vorgegebene</a:t>
            </a:r>
            <a:r>
              <a:rPr lang="en-GB" dirty="0"/>
              <a:t> </a:t>
            </a:r>
            <a:r>
              <a:rPr lang="en-GB" dirty="0" err="1"/>
              <a:t>Ziel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kommen</a:t>
            </a:r>
            <a:endParaRPr lang="en-GB" dirty="0"/>
          </a:p>
          <a:p>
            <a:pPr lvl="1"/>
            <a:r>
              <a:rPr lang="en-GB" dirty="0" err="1"/>
              <a:t>Signaltöne</a:t>
            </a:r>
            <a:r>
              <a:rPr lang="en-GB" dirty="0"/>
              <a:t>, die </a:t>
            </a:r>
            <a:r>
              <a:rPr lang="en-GB" dirty="0" err="1"/>
              <a:t>angeben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die Batterie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ausreicht</a:t>
            </a:r>
            <a:endParaRPr lang="en-GB" dirty="0"/>
          </a:p>
        </p:txBody>
      </p:sp>
      <p:pic>
        <p:nvPicPr>
          <p:cNvPr id="5122" name="Picture 2" descr="Snail, Engine, Turbo, Move, Speed, Shell, Animal, Fast">
            <a:extLst>
              <a:ext uri="{FF2B5EF4-FFF2-40B4-BE49-F238E27FC236}">
                <a16:creationId xmlns:a16="http://schemas.microsoft.com/office/drawing/2014/main" id="{C07B0E25-66EB-425C-A403-4DC3BEE8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4431243"/>
            <a:ext cx="4077903" cy="22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9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D5F9-23E3-4AF5-AC93-B8DBEE1F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Künstliche</a:t>
            </a:r>
            <a:r>
              <a:rPr lang="en-GB" noProof="0" dirty="0"/>
              <a:t> </a:t>
            </a:r>
            <a:r>
              <a:rPr lang="en-GB" noProof="0" dirty="0" err="1"/>
              <a:t>Intelligenz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6C77-ED40-4D9B-8439-830A0A3A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r>
              <a:rPr lang="en-GB" noProof="0" dirty="0"/>
              <a:t>Feld in der </a:t>
            </a:r>
            <a:r>
              <a:rPr lang="en-GB" noProof="0" dirty="0" err="1"/>
              <a:t>Informatik</a:t>
            </a:r>
            <a:endParaRPr lang="en-GB" noProof="0" dirty="0"/>
          </a:p>
          <a:p>
            <a:pPr lvl="1"/>
            <a:r>
              <a:rPr lang="en-GB" dirty="0" err="1"/>
              <a:t>Entwicklung</a:t>
            </a:r>
            <a:r>
              <a:rPr lang="en-GB" dirty="0"/>
              <a:t> </a:t>
            </a:r>
            <a:r>
              <a:rPr lang="en-GB" dirty="0" err="1"/>
              <a:t>intelligenter</a:t>
            </a:r>
            <a:r>
              <a:rPr lang="en-GB" dirty="0"/>
              <a:t> </a:t>
            </a:r>
            <a:r>
              <a:rPr lang="en-GB" dirty="0" err="1"/>
              <a:t>Maschinen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3805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77DB6-0015-45D7-B9CC-1394D972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Beispiele</a:t>
            </a:r>
            <a:r>
              <a:rPr lang="en-GB" dirty="0"/>
              <a:t> </a:t>
            </a:r>
            <a:r>
              <a:rPr lang="en-GB" dirty="0" err="1"/>
              <a:t>einordnen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9120-BC99-4496-9007-B7B8F1111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40333" cy="4351338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Zu </a:t>
            </a:r>
            <a:r>
              <a:rPr lang="en-GB" b="1" dirty="0" err="1">
                <a:solidFill>
                  <a:schemeClr val="accent1"/>
                </a:solidFill>
              </a:rPr>
              <a:t>welchen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Bereichen</a:t>
            </a:r>
            <a:r>
              <a:rPr lang="en-GB" dirty="0"/>
              <a:t> auf </a:t>
            </a:r>
            <a:r>
              <a:rPr lang="en-GB" dirty="0" err="1"/>
              <a:t>dieser</a:t>
            </a:r>
            <a:r>
              <a:rPr lang="en-GB" dirty="0"/>
              <a:t> </a:t>
            </a:r>
            <a:r>
              <a:rPr lang="en-GB" dirty="0" err="1"/>
              <a:t>Karte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gehören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die </a:t>
            </a:r>
            <a:r>
              <a:rPr lang="en-GB" dirty="0" err="1"/>
              <a:t>Beispiele</a:t>
            </a:r>
            <a:r>
              <a:rPr lang="en-GB" dirty="0"/>
              <a:t> </a:t>
            </a:r>
            <a:r>
              <a:rPr lang="en-GB" dirty="0" err="1"/>
              <a:t>dazu</a:t>
            </a:r>
            <a:r>
              <a:rPr lang="en-GB" dirty="0"/>
              <a:t>?</a:t>
            </a:r>
          </a:p>
          <a:p>
            <a:r>
              <a:rPr lang="en-GB" dirty="0"/>
              <a:t>Es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mehrere</a:t>
            </a:r>
            <a:r>
              <a:rPr lang="en-GB" dirty="0"/>
              <a:t> </a:t>
            </a:r>
            <a:r>
              <a:rPr lang="en-GB" dirty="0" err="1"/>
              <a:t>Antworten</a:t>
            </a:r>
            <a:r>
              <a:rPr lang="en-GB" dirty="0"/>
              <a:t> </a:t>
            </a:r>
            <a:r>
              <a:rPr lang="en-GB" dirty="0" err="1"/>
              <a:t>richtig</a:t>
            </a:r>
            <a:r>
              <a:rPr lang="en-GB" dirty="0"/>
              <a:t> sein!</a:t>
            </a:r>
          </a:p>
          <a:p>
            <a:endParaRPr lang="en-GB" dirty="0"/>
          </a:p>
        </p:txBody>
      </p:sp>
      <p:pic>
        <p:nvPicPr>
          <p:cNvPr id="4" name="Grafik 19">
            <a:extLst>
              <a:ext uri="{FF2B5EF4-FFF2-40B4-BE49-F238E27FC236}">
                <a16:creationId xmlns:a16="http://schemas.microsoft.com/office/drawing/2014/main" id="{2AEAD9C0-40FA-4816-91A8-1783730E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3474" y="3644090"/>
            <a:ext cx="4168757" cy="2963334"/>
          </a:xfrm>
          <a:prstGeom prst="rect">
            <a:avLst/>
          </a:prstGeom>
        </p:spPr>
      </p:pic>
      <p:pic>
        <p:nvPicPr>
          <p:cNvPr id="5" name="Grafik 23">
            <a:extLst>
              <a:ext uri="{FF2B5EF4-FFF2-40B4-BE49-F238E27FC236}">
                <a16:creationId xmlns:a16="http://schemas.microsoft.com/office/drawing/2014/main" id="{193BF5CA-DF05-49E7-BFF4-EDCF46C91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4115" y="3794633"/>
            <a:ext cx="546043" cy="546043"/>
          </a:xfrm>
          <a:prstGeom prst="rect">
            <a:avLst/>
          </a:prstGeom>
        </p:spPr>
      </p:pic>
      <p:pic>
        <p:nvPicPr>
          <p:cNvPr id="6" name="Grafik 23">
            <a:extLst>
              <a:ext uri="{FF2B5EF4-FFF2-40B4-BE49-F238E27FC236}">
                <a16:creationId xmlns:a16="http://schemas.microsoft.com/office/drawing/2014/main" id="{2C4D5DB9-3D10-4C6E-8086-F0CE174F1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4830" y="3248590"/>
            <a:ext cx="546043" cy="546043"/>
          </a:xfrm>
          <a:prstGeom prst="rect">
            <a:avLst/>
          </a:prstGeom>
        </p:spPr>
      </p:pic>
      <p:pic>
        <p:nvPicPr>
          <p:cNvPr id="7" name="Grafik 23">
            <a:extLst>
              <a:ext uri="{FF2B5EF4-FFF2-40B4-BE49-F238E27FC236}">
                <a16:creationId xmlns:a16="http://schemas.microsoft.com/office/drawing/2014/main" id="{BC7AC45B-99BF-418A-8FAC-CC43E20F3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2981" y="5267833"/>
            <a:ext cx="546043" cy="546043"/>
          </a:xfrm>
          <a:prstGeom prst="rect">
            <a:avLst/>
          </a:prstGeom>
        </p:spPr>
      </p:pic>
      <p:pic>
        <p:nvPicPr>
          <p:cNvPr id="8" name="Grafik 9">
            <a:extLst>
              <a:ext uri="{FF2B5EF4-FFF2-40B4-BE49-F238E27FC236}">
                <a16:creationId xmlns:a16="http://schemas.microsoft.com/office/drawing/2014/main" id="{29D4E1AB-8BB7-40D3-942C-843AB6F9C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7246" y="3720018"/>
            <a:ext cx="619127" cy="619127"/>
          </a:xfrm>
          <a:prstGeom prst="rect">
            <a:avLst/>
          </a:prstGeom>
        </p:spPr>
      </p:pic>
      <p:pic>
        <p:nvPicPr>
          <p:cNvPr id="9" name="Grafik 23">
            <a:extLst>
              <a:ext uri="{FF2B5EF4-FFF2-40B4-BE49-F238E27FC236}">
                <a16:creationId xmlns:a16="http://schemas.microsoft.com/office/drawing/2014/main" id="{7DDB6665-E2B2-47FB-9A54-031CB86BF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2147" y="3468346"/>
            <a:ext cx="546043" cy="5460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86555AA-72A3-4D9B-9D27-6A6B6DC07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5604" y="4397510"/>
            <a:ext cx="619127" cy="61912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8283A0C-C8FD-4968-B588-482299513152}"/>
              </a:ext>
            </a:extLst>
          </p:cNvPr>
          <p:cNvSpPr txBox="1"/>
          <p:nvPr/>
        </p:nvSpPr>
        <p:spPr>
          <a:xfrm>
            <a:off x="6539822" y="3521611"/>
            <a:ext cx="339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 </a:t>
            </a:r>
            <a:r>
              <a:rPr lang="en-GB" sz="2400" dirty="0" err="1"/>
              <a:t>gehört</a:t>
            </a:r>
            <a:r>
              <a:rPr lang="en-GB" sz="2400" dirty="0"/>
              <a:t> </a:t>
            </a:r>
            <a:r>
              <a:rPr lang="en-GB" sz="2400" dirty="0" err="1"/>
              <a:t>dazu</a:t>
            </a:r>
            <a:endParaRPr lang="en-GB" sz="2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40093FE-615A-4853-9F12-BBE2BE62A640}"/>
              </a:ext>
            </a:extLst>
          </p:cNvPr>
          <p:cNvSpPr txBox="1"/>
          <p:nvPr/>
        </p:nvSpPr>
        <p:spPr>
          <a:xfrm>
            <a:off x="6481453" y="4491545"/>
            <a:ext cx="436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 </a:t>
            </a:r>
            <a:r>
              <a:rPr lang="en-GB" sz="2400" dirty="0" err="1"/>
              <a:t>kann</a:t>
            </a:r>
            <a:r>
              <a:rPr lang="en-GB" sz="2400" dirty="0"/>
              <a:t> </a:t>
            </a:r>
            <a:r>
              <a:rPr lang="en-GB" sz="2400" dirty="0" err="1"/>
              <a:t>manchmal</a:t>
            </a:r>
            <a:r>
              <a:rPr lang="en-GB" sz="2400" dirty="0"/>
              <a:t> </a:t>
            </a:r>
            <a:r>
              <a:rPr lang="en-GB" sz="2400" dirty="0" err="1"/>
              <a:t>dazu</a:t>
            </a:r>
            <a:r>
              <a:rPr lang="en-GB" sz="2400" dirty="0"/>
              <a:t> </a:t>
            </a:r>
            <a:r>
              <a:rPr lang="en-GB" sz="2400" dirty="0" err="1"/>
              <a:t>gehören</a:t>
            </a:r>
            <a:endParaRPr lang="en-GB" sz="2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05E321-DCF5-45D1-AE95-9361A7A609B9}"/>
              </a:ext>
            </a:extLst>
          </p:cNvPr>
          <p:cNvSpPr txBox="1"/>
          <p:nvPr/>
        </p:nvSpPr>
        <p:spPr>
          <a:xfrm>
            <a:off x="6481453" y="5461479"/>
            <a:ext cx="417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 </a:t>
            </a:r>
            <a:r>
              <a:rPr lang="en-GB" sz="2400" dirty="0" err="1"/>
              <a:t>gehört</a:t>
            </a:r>
            <a:r>
              <a:rPr lang="en-GB" sz="2400" dirty="0"/>
              <a:t> </a:t>
            </a:r>
            <a:r>
              <a:rPr lang="en-GB" sz="2400" dirty="0" err="1"/>
              <a:t>nicht</a:t>
            </a:r>
            <a:r>
              <a:rPr lang="en-GB" sz="2400" dirty="0"/>
              <a:t> </a:t>
            </a:r>
            <a:r>
              <a:rPr lang="en-GB" sz="2400" dirty="0" err="1"/>
              <a:t>dazu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4888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1. Toaster</a:t>
            </a:r>
          </a:p>
        </p:txBody>
      </p:sp>
      <p:pic>
        <p:nvPicPr>
          <p:cNvPr id="1026" name="Picture 2" descr="Toast, Toaster, Frühstück, Küche, Gerät, Grau Küche">
            <a:extLst>
              <a:ext uri="{FF2B5EF4-FFF2-40B4-BE49-F238E27FC236}">
                <a16:creationId xmlns:a16="http://schemas.microsoft.com/office/drawing/2014/main" id="{E16C0A24-D447-463E-8D0E-DC8DE00E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9" y="1955800"/>
            <a:ext cx="4634288" cy="42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1FBB4D6-04F8-4E10-92D4-A09B98B90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293" y="1354665"/>
            <a:ext cx="5193079" cy="3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73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1. Toaster</a:t>
            </a:r>
          </a:p>
        </p:txBody>
      </p:sp>
      <p:pic>
        <p:nvPicPr>
          <p:cNvPr id="1026" name="Picture 2" descr="Toast, Toaster, Frühstück, Küche, Gerät, Grau Küche">
            <a:extLst>
              <a:ext uri="{FF2B5EF4-FFF2-40B4-BE49-F238E27FC236}">
                <a16:creationId xmlns:a16="http://schemas.microsoft.com/office/drawing/2014/main" id="{E16C0A24-D447-463E-8D0E-DC8DE00E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9" y="1955800"/>
            <a:ext cx="4634288" cy="42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1FBB4D6-04F8-4E10-92D4-A09B98B90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293" y="1354665"/>
            <a:ext cx="5193079" cy="369146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958727A-3E84-4292-B6DD-4BFA2671D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23" y="694063"/>
            <a:ext cx="811618" cy="81161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558DDE2-113D-4EA8-9F02-902ACBC77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9384" y="1468235"/>
            <a:ext cx="811618" cy="8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4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3. Chess playing robot</a:t>
            </a:r>
          </a:p>
        </p:txBody>
      </p:sp>
      <p:pic>
        <p:nvPicPr>
          <p:cNvPr id="4098" name="Picture 2" descr="Kostenloses Stock Foto zu aufgaben, business, drinnen">
            <a:extLst>
              <a:ext uri="{FF2B5EF4-FFF2-40B4-BE49-F238E27FC236}">
                <a16:creationId xmlns:a16="http://schemas.microsoft.com/office/drawing/2014/main" id="{2AF01070-469E-4F9A-BB2F-47B180B9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5" y="2125134"/>
            <a:ext cx="4766356" cy="318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3AC00CE-FDA6-4781-BA99-5E4A43CE9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293" y="1354665"/>
            <a:ext cx="5193079" cy="3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1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3. Chess playing robot</a:t>
            </a:r>
          </a:p>
        </p:txBody>
      </p:sp>
      <p:pic>
        <p:nvPicPr>
          <p:cNvPr id="4098" name="Picture 2" descr="Kostenloses Stock Foto zu aufgaben, business, drinnen">
            <a:extLst>
              <a:ext uri="{FF2B5EF4-FFF2-40B4-BE49-F238E27FC236}">
                <a16:creationId xmlns:a16="http://schemas.microsoft.com/office/drawing/2014/main" id="{2AF01070-469E-4F9A-BB2F-47B180B9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5" y="2125134"/>
            <a:ext cx="4766356" cy="318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3AC00CE-FDA6-4781-BA99-5E4A43CE9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293" y="1354665"/>
            <a:ext cx="5193079" cy="36914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32D7FF7-7A30-4602-AA7C-FD3483E22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23" y="694063"/>
            <a:ext cx="811618" cy="8116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20E3D6-507C-4E53-AC6D-490135238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4460" y="1354665"/>
            <a:ext cx="811618" cy="8116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AA2D9C-90A0-439F-836C-A94831D76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7508" y="3217332"/>
            <a:ext cx="811618" cy="8116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2F5182-2C6F-4B54-AFC6-D0A869837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8963" y="3217332"/>
            <a:ext cx="873127" cy="873127"/>
          </a:xfrm>
          <a:prstGeom prst="rect">
            <a:avLst/>
          </a:prstGeom>
        </p:spPr>
      </p:pic>
      <p:pic>
        <p:nvPicPr>
          <p:cNvPr id="9" name="Grafik 9">
            <a:extLst>
              <a:ext uri="{FF2B5EF4-FFF2-40B4-BE49-F238E27FC236}">
                <a16:creationId xmlns:a16="http://schemas.microsoft.com/office/drawing/2014/main" id="{B3197D71-93F8-4AD7-8A0F-8ECFF1A76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3079" y="1422041"/>
            <a:ext cx="873127" cy="8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01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noProof="0" dirty="0"/>
              <a:t>. Self driving car</a:t>
            </a:r>
          </a:p>
        </p:txBody>
      </p:sp>
      <p:pic>
        <p:nvPicPr>
          <p:cNvPr id="6148" name="Picture 4" descr="Fahrzeug, Autonom, Autonomes Fahren, Selbsttätig">
            <a:extLst>
              <a:ext uri="{FF2B5EF4-FFF2-40B4-BE49-F238E27FC236}">
                <a16:creationId xmlns:a16="http://schemas.microsoft.com/office/drawing/2014/main" id="{91D55836-0550-4715-B687-FB0A845D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6" y="1755294"/>
            <a:ext cx="4782017" cy="33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6290132-E37C-4771-A852-623EACE24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293" y="1354665"/>
            <a:ext cx="5193079" cy="3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70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noProof="0" dirty="0"/>
              <a:t>. Self driving car</a:t>
            </a:r>
          </a:p>
        </p:txBody>
      </p:sp>
      <p:pic>
        <p:nvPicPr>
          <p:cNvPr id="6148" name="Picture 4" descr="Fahrzeug, Autonom, Autonomes Fahren, Selbsttätig">
            <a:extLst>
              <a:ext uri="{FF2B5EF4-FFF2-40B4-BE49-F238E27FC236}">
                <a16:creationId xmlns:a16="http://schemas.microsoft.com/office/drawing/2014/main" id="{91D55836-0550-4715-B687-FB0A845D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6" y="1755294"/>
            <a:ext cx="4782017" cy="33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6290132-E37C-4771-A852-623EACE24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293" y="1354665"/>
            <a:ext cx="5193079" cy="36914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D222019-144D-4DAA-AD8B-1A44AF496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6823" y="3256240"/>
            <a:ext cx="811618" cy="8116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6131502-9837-4E30-BB32-25577CE76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23" y="694063"/>
            <a:ext cx="811618" cy="8116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6E58ED-F644-4D3F-890C-50B14CCDA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4460" y="1354665"/>
            <a:ext cx="811618" cy="8116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9D2E58E-9124-470A-B026-4322413EC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7508" y="3217332"/>
            <a:ext cx="811618" cy="8116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384C69-5622-484B-A425-C1C7F3FC0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6823" y="1466348"/>
            <a:ext cx="811618" cy="8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14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noProof="0" dirty="0"/>
              <a:t>. Cleaning robot</a:t>
            </a:r>
          </a:p>
        </p:txBody>
      </p:sp>
      <p:pic>
        <p:nvPicPr>
          <p:cNvPr id="10244" name="Picture 4" descr="Kostenloses Stock Foto zu automatisch, autonom, elektrik">
            <a:extLst>
              <a:ext uri="{FF2B5EF4-FFF2-40B4-BE49-F238E27FC236}">
                <a16:creationId xmlns:a16="http://schemas.microsoft.com/office/drawing/2014/main" id="{6A6956A3-4918-4EAA-A318-C3B8BCE4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4" y="1719503"/>
            <a:ext cx="4558658" cy="34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7686EA-71E9-494D-9346-C98F59CC2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293" y="1354665"/>
            <a:ext cx="5193079" cy="3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56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noProof="0" dirty="0"/>
              <a:t>. Cleaning robot</a:t>
            </a:r>
          </a:p>
        </p:txBody>
      </p:sp>
      <p:pic>
        <p:nvPicPr>
          <p:cNvPr id="10244" name="Picture 4" descr="Kostenloses Stock Foto zu automatisch, autonom, elektrik">
            <a:extLst>
              <a:ext uri="{FF2B5EF4-FFF2-40B4-BE49-F238E27FC236}">
                <a16:creationId xmlns:a16="http://schemas.microsoft.com/office/drawing/2014/main" id="{6A6956A3-4918-4EAA-A318-C3B8BCE4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4" y="1719503"/>
            <a:ext cx="4558658" cy="34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7686EA-71E9-494D-9346-C98F59CC2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293" y="1354665"/>
            <a:ext cx="5193079" cy="36914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AE9B98-CC5D-4946-AC4D-F5E72CBC9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23" y="694063"/>
            <a:ext cx="811618" cy="8116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A651E6-1DBD-495E-8EF9-F3D2BE285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4460" y="1354665"/>
            <a:ext cx="811618" cy="8116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C66D23-0343-4773-9329-1BCAD14CE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6823" y="1466348"/>
            <a:ext cx="811618" cy="81161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4DE412B-6D30-4C8B-909A-26108AC2E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4484" y="3174997"/>
            <a:ext cx="873127" cy="8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0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AC2CB-9419-4A5C-B5CF-1AB82EC7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Landkarte</a:t>
            </a:r>
            <a:r>
              <a:rPr lang="en-GB" dirty="0"/>
              <a:t> der KI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DFDFFF-86E8-42E7-BF52-0689579B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28208" cy="4351338"/>
          </a:xfrm>
        </p:spPr>
        <p:txBody>
          <a:bodyPr/>
          <a:lstStyle/>
          <a:p>
            <a:r>
              <a:rPr lang="en-GB" dirty="0"/>
              <a:t>Es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viele</a:t>
            </a:r>
            <a:r>
              <a:rPr lang="en-GB" b="1" dirty="0">
                <a:solidFill>
                  <a:schemeClr val="accent1"/>
                </a:solidFill>
              </a:rPr>
              <a:t> Felder </a:t>
            </a:r>
            <a:r>
              <a:rPr lang="en-GB" dirty="0"/>
              <a:t>in der KI</a:t>
            </a:r>
          </a:p>
          <a:p>
            <a:r>
              <a:rPr lang="en-GB" dirty="0" err="1"/>
              <a:t>Maschinelles</a:t>
            </a:r>
            <a:r>
              <a:rPr lang="en-GB" dirty="0"/>
              <a:t> </a:t>
            </a:r>
            <a:r>
              <a:rPr lang="en-GB" dirty="0" err="1"/>
              <a:t>Lernen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nur</a:t>
            </a:r>
            <a:r>
              <a:rPr lang="en-GB" dirty="0"/>
              <a:t>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davon</a:t>
            </a:r>
            <a:r>
              <a:rPr lang="en-GB" dirty="0"/>
              <a:t> …</a:t>
            </a:r>
          </a:p>
          <a:p>
            <a:endParaRPr lang="en-GB" dirty="0"/>
          </a:p>
          <a:p>
            <a:r>
              <a:rPr lang="en-GB" dirty="0"/>
              <a:t>Die </a:t>
            </a:r>
            <a:r>
              <a:rPr lang="en-GB" dirty="0" err="1"/>
              <a:t>meisten</a:t>
            </a:r>
            <a:r>
              <a:rPr lang="en-GB" dirty="0"/>
              <a:t> </a:t>
            </a:r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kombinieren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mehrere</a:t>
            </a:r>
            <a:r>
              <a:rPr lang="en-GB" b="1" dirty="0">
                <a:solidFill>
                  <a:schemeClr val="accent1"/>
                </a:solidFill>
              </a:rPr>
              <a:t> Felder</a:t>
            </a:r>
          </a:p>
        </p:txBody>
      </p:sp>
    </p:spTree>
    <p:extLst>
      <p:ext uri="{BB962C8B-B14F-4D97-AF65-F5344CB8AC3E}">
        <p14:creationId xmlns:p14="http://schemas.microsoft.com/office/powerpoint/2010/main" val="65147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D5F9-23E3-4AF5-AC93-B8DBEE1F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Künstliche</a:t>
            </a:r>
            <a:r>
              <a:rPr lang="en-GB" noProof="0" dirty="0"/>
              <a:t> </a:t>
            </a:r>
            <a:r>
              <a:rPr lang="en-GB" noProof="0" dirty="0" err="1"/>
              <a:t>Intelligenz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6C77-ED40-4D9B-8439-830A0A3A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r>
              <a:rPr lang="en-GB" dirty="0"/>
              <a:t>Feld in der </a:t>
            </a:r>
            <a:r>
              <a:rPr lang="en-GB" dirty="0" err="1"/>
              <a:t>Informatik</a:t>
            </a:r>
            <a:endParaRPr lang="en-GB" dirty="0"/>
          </a:p>
          <a:p>
            <a:pPr lvl="1"/>
            <a:r>
              <a:rPr lang="en-GB" dirty="0" err="1"/>
              <a:t>Entwicklung</a:t>
            </a:r>
            <a:r>
              <a:rPr lang="en-GB" dirty="0"/>
              <a:t> </a:t>
            </a:r>
            <a:r>
              <a:rPr lang="en-GB" dirty="0" err="1"/>
              <a:t>intelligenter</a:t>
            </a:r>
            <a:r>
              <a:rPr lang="en-GB" dirty="0"/>
              <a:t> </a:t>
            </a:r>
            <a:r>
              <a:rPr lang="en-GB" dirty="0" err="1"/>
              <a:t>Maschinen</a:t>
            </a:r>
            <a:endParaRPr lang="en-GB" dirty="0"/>
          </a:p>
          <a:p>
            <a:r>
              <a:rPr lang="en-GB" noProof="0" dirty="0"/>
              <a:t>Es </a:t>
            </a:r>
            <a:r>
              <a:rPr lang="en-GB" noProof="0" dirty="0" err="1"/>
              <a:t>gibt</a:t>
            </a:r>
            <a:r>
              <a:rPr lang="en-GB" noProof="0" dirty="0"/>
              <a:t> </a:t>
            </a:r>
            <a:r>
              <a:rPr lang="en-GB" b="1" noProof="0" dirty="0" err="1">
                <a:solidFill>
                  <a:schemeClr val="accent1"/>
                </a:solidFill>
              </a:rPr>
              <a:t>keine</a:t>
            </a:r>
            <a:r>
              <a:rPr lang="en-GB" b="1" noProof="0" dirty="0">
                <a:solidFill>
                  <a:schemeClr val="accent1"/>
                </a:solidFill>
              </a:rPr>
              <a:t> </a:t>
            </a:r>
            <a:r>
              <a:rPr lang="en-GB" b="1" noProof="0" dirty="0" err="1">
                <a:solidFill>
                  <a:schemeClr val="accent1"/>
                </a:solidFill>
              </a:rPr>
              <a:t>einheitliche</a:t>
            </a:r>
            <a:r>
              <a:rPr lang="en-GB" b="1" noProof="0" dirty="0">
                <a:solidFill>
                  <a:schemeClr val="accent1"/>
                </a:solidFill>
              </a:rPr>
              <a:t> Definition </a:t>
            </a:r>
            <a:r>
              <a:rPr lang="en-GB" noProof="0" dirty="0"/>
              <a:t>von </a:t>
            </a:r>
            <a:r>
              <a:rPr lang="en-GB" noProof="0" dirty="0" err="1"/>
              <a:t>Künstlicher</a:t>
            </a:r>
            <a:r>
              <a:rPr lang="en-GB" noProof="0" dirty="0"/>
              <a:t> </a:t>
            </a:r>
            <a:r>
              <a:rPr lang="en-GB" noProof="0" dirty="0" err="1"/>
              <a:t>Intelligenz</a:t>
            </a:r>
            <a:r>
              <a:rPr lang="en-GB" noProof="0" dirty="0"/>
              <a:t>  in der </a:t>
            </a:r>
            <a:r>
              <a:rPr lang="en-GB" noProof="0" dirty="0" err="1"/>
              <a:t>Informatik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7546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Möglichkeiten und Einschränkungen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53150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2F0C2-848F-436C-A73A-C12C6F06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6E2272-41C1-4C90-99D7-ED83F883D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EN: </a:t>
            </a:r>
            <a:r>
              <a:rPr lang="en-GB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https://youtu.be/alIq_wG9FNk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/>
              <a:t>DE: </a:t>
            </a:r>
            <a:r>
              <a:rPr lang="en-GB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https://youtu.be/92P0-mKMq9I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49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8</a:t>
            </a:r>
            <a:r>
              <a:rPr lang="en-GB" sz="4000" noProof="0" dirty="0"/>
              <a:t>. </a:t>
            </a:r>
            <a:r>
              <a:rPr lang="en-GB" sz="4000" noProof="0" dirty="0" err="1"/>
              <a:t>Roboter</a:t>
            </a:r>
            <a:r>
              <a:rPr lang="en-GB" sz="4000" noProof="0" dirty="0"/>
              <a:t>, der den </a:t>
            </a:r>
            <a:r>
              <a:rPr lang="en-GB" sz="4000" noProof="0" dirty="0" err="1"/>
              <a:t>Planeten</a:t>
            </a:r>
            <a:r>
              <a:rPr lang="en-GB" sz="4000" noProof="0" dirty="0"/>
              <a:t> </a:t>
            </a:r>
            <a:r>
              <a:rPr lang="en-GB" sz="4000" noProof="0" dirty="0" err="1"/>
              <a:t>reinigt</a:t>
            </a:r>
            <a:endParaRPr lang="en-GB" sz="4000" noProof="0" dirty="0"/>
          </a:p>
        </p:txBody>
      </p:sp>
      <p:pic>
        <p:nvPicPr>
          <p:cNvPr id="9218" name="Picture 2" descr="Wall E Spielzeug Auf Beige Pad">
            <a:extLst>
              <a:ext uri="{FF2B5EF4-FFF2-40B4-BE49-F238E27FC236}">
                <a16:creationId xmlns:a16="http://schemas.microsoft.com/office/drawing/2014/main" id="{7DA1DDEB-7D19-4DC1-B710-6F7CB6363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397436" y="1466348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9763AD-BF13-40CE-B4F7-4F7A2523B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293" y="1354665"/>
            <a:ext cx="5193079" cy="3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43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8. </a:t>
            </a:r>
            <a:r>
              <a:rPr lang="en-GB" sz="4000" dirty="0" err="1"/>
              <a:t>Roboter</a:t>
            </a:r>
            <a:r>
              <a:rPr lang="en-GB" sz="4000" dirty="0"/>
              <a:t>, der den </a:t>
            </a:r>
            <a:r>
              <a:rPr lang="en-GB" sz="4000" dirty="0" err="1"/>
              <a:t>Planeten</a:t>
            </a:r>
            <a:r>
              <a:rPr lang="en-GB" sz="4000" dirty="0"/>
              <a:t> </a:t>
            </a:r>
            <a:r>
              <a:rPr lang="en-GB" sz="4000" dirty="0" err="1"/>
              <a:t>reinigt</a:t>
            </a:r>
            <a:endParaRPr lang="en-GB" sz="4000" noProof="0" dirty="0"/>
          </a:p>
        </p:txBody>
      </p:sp>
      <p:pic>
        <p:nvPicPr>
          <p:cNvPr id="9218" name="Picture 2" descr="Wall E Spielzeug Auf Beige Pad">
            <a:extLst>
              <a:ext uri="{FF2B5EF4-FFF2-40B4-BE49-F238E27FC236}">
                <a16:creationId xmlns:a16="http://schemas.microsoft.com/office/drawing/2014/main" id="{7DA1DDEB-7D19-4DC1-B710-6F7CB6363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397436" y="1466348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9763AD-BF13-40CE-B4F7-4F7A2523B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293" y="1354665"/>
            <a:ext cx="5193079" cy="36914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40C18C9-D13F-4ABF-9D42-C28CAC2C7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6823" y="3256240"/>
            <a:ext cx="811618" cy="8116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2C15F3E-0609-4791-BD4A-2401029C1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23" y="694063"/>
            <a:ext cx="811618" cy="8116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B02179-C7A4-4021-BA72-09BF54615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4460" y="1354665"/>
            <a:ext cx="811618" cy="8116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ABC2044-E519-4B1A-BE46-D9C4E3644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7508" y="3217332"/>
            <a:ext cx="811618" cy="8116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09BFE67-75C1-440F-8714-64744A2F3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6823" y="1466348"/>
            <a:ext cx="811618" cy="8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54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8. </a:t>
            </a:r>
            <a:r>
              <a:rPr lang="en-GB" sz="4000" dirty="0" err="1"/>
              <a:t>Roboter</a:t>
            </a:r>
            <a:r>
              <a:rPr lang="en-GB" sz="4000" dirty="0"/>
              <a:t>, der den </a:t>
            </a:r>
            <a:r>
              <a:rPr lang="en-GB" sz="4000" dirty="0" err="1"/>
              <a:t>Planeten</a:t>
            </a:r>
            <a:r>
              <a:rPr lang="en-GB" sz="4000" dirty="0"/>
              <a:t> </a:t>
            </a:r>
            <a:r>
              <a:rPr lang="en-GB" sz="4000" dirty="0" err="1"/>
              <a:t>reinigt</a:t>
            </a:r>
            <a:endParaRPr lang="en-GB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82" y="1825625"/>
            <a:ext cx="525160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Was </a:t>
            </a:r>
            <a:r>
              <a:rPr lang="en-GB" dirty="0" err="1"/>
              <a:t>ist</a:t>
            </a:r>
            <a:r>
              <a:rPr lang="en-GB" dirty="0"/>
              <a:t> der </a:t>
            </a:r>
            <a:r>
              <a:rPr lang="en-GB" b="1" dirty="0" err="1">
                <a:solidFill>
                  <a:schemeClr val="accent1"/>
                </a:solidFill>
              </a:rPr>
              <a:t>Unterschied</a:t>
            </a:r>
            <a:r>
              <a:rPr lang="en-GB" dirty="0"/>
              <a:t> </a:t>
            </a:r>
            <a:r>
              <a:rPr lang="en-GB" dirty="0" err="1"/>
              <a:t>zwischen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Wall-E</a:t>
            </a:r>
            <a:r>
              <a:rPr lang="en-GB" dirty="0"/>
              <a:t> und den </a:t>
            </a:r>
            <a:r>
              <a:rPr lang="en-GB" b="1" dirty="0" err="1">
                <a:solidFill>
                  <a:schemeClr val="accent1"/>
                </a:solidFill>
              </a:rPr>
              <a:t>anderen</a:t>
            </a:r>
            <a:r>
              <a:rPr lang="en-GB" b="1" dirty="0">
                <a:solidFill>
                  <a:schemeClr val="accent1"/>
                </a:solidFill>
              </a:rPr>
              <a:t> KI-</a:t>
            </a:r>
            <a:r>
              <a:rPr lang="en-GB" b="1" dirty="0" err="1">
                <a:solidFill>
                  <a:schemeClr val="accent1"/>
                </a:solidFill>
              </a:rPr>
              <a:t>Beispielen</a:t>
            </a:r>
            <a:r>
              <a:rPr lang="en-GB" dirty="0"/>
              <a:t>?</a:t>
            </a:r>
          </a:p>
        </p:txBody>
      </p:sp>
      <p:pic>
        <p:nvPicPr>
          <p:cNvPr id="6" name="Picture 2" descr="Wall E Spielzeug Auf Beige Pad">
            <a:extLst>
              <a:ext uri="{FF2B5EF4-FFF2-40B4-BE49-F238E27FC236}">
                <a16:creationId xmlns:a16="http://schemas.microsoft.com/office/drawing/2014/main" id="{C6DDA4B1-2D84-413C-9164-C5A4A2F2D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397436" y="1466348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29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schwache</a:t>
            </a:r>
            <a:r>
              <a:rPr lang="en-GB" dirty="0"/>
              <a:t> vs. </a:t>
            </a:r>
            <a:r>
              <a:rPr lang="en-GB" dirty="0" err="1"/>
              <a:t>starke</a:t>
            </a:r>
            <a:r>
              <a:rPr lang="en-GB" dirty="0"/>
              <a:t> KI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45328" cy="4351338"/>
          </a:xfrm>
        </p:spPr>
        <p:txBody>
          <a:bodyPr/>
          <a:lstStyle/>
          <a:p>
            <a:r>
              <a:rPr lang="en-GB" dirty="0"/>
              <a:t>KI-</a:t>
            </a:r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dirty="0" err="1"/>
              <a:t>lassen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in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Kategorien</a:t>
            </a:r>
            <a:r>
              <a:rPr lang="en-GB" dirty="0"/>
              <a:t> </a:t>
            </a:r>
            <a:r>
              <a:rPr lang="en-GB" dirty="0" err="1"/>
              <a:t>einteilen</a:t>
            </a:r>
            <a:endParaRPr lang="en-GB" dirty="0"/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schwache</a:t>
            </a:r>
            <a:r>
              <a:rPr lang="en-GB" b="1" dirty="0">
                <a:solidFill>
                  <a:schemeClr val="accent1"/>
                </a:solidFill>
              </a:rPr>
              <a:t> KI</a:t>
            </a:r>
          </a:p>
          <a:p>
            <a:pPr lvl="2"/>
            <a:r>
              <a:rPr lang="en-GB" dirty="0"/>
              <a:t>System, das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bestimmte</a:t>
            </a:r>
            <a:r>
              <a:rPr lang="en-GB" dirty="0"/>
              <a:t> Aufgabe </a:t>
            </a:r>
            <a:r>
              <a:rPr lang="en-GB" dirty="0" err="1"/>
              <a:t>effizient</a:t>
            </a:r>
            <a:r>
              <a:rPr lang="en-GB" dirty="0"/>
              <a:t> </a:t>
            </a:r>
            <a:r>
              <a:rPr lang="en-GB" dirty="0" err="1"/>
              <a:t>lösen</a:t>
            </a:r>
            <a:r>
              <a:rPr lang="en-GB" dirty="0"/>
              <a:t> </a:t>
            </a:r>
            <a:r>
              <a:rPr lang="en-GB" dirty="0" err="1"/>
              <a:t>kann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706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schwache</a:t>
            </a:r>
            <a:r>
              <a:rPr lang="en-GB" dirty="0"/>
              <a:t> vs. </a:t>
            </a:r>
            <a:r>
              <a:rPr lang="en-GB" dirty="0" err="1"/>
              <a:t>starke</a:t>
            </a:r>
            <a:r>
              <a:rPr lang="en-GB" dirty="0"/>
              <a:t> KI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45328" cy="4351338"/>
          </a:xfrm>
        </p:spPr>
        <p:txBody>
          <a:bodyPr/>
          <a:lstStyle/>
          <a:p>
            <a:r>
              <a:rPr lang="en-GB" dirty="0"/>
              <a:t>KI-</a:t>
            </a:r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dirty="0" err="1"/>
              <a:t>lassen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in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Kategorien</a:t>
            </a:r>
            <a:r>
              <a:rPr lang="en-GB" dirty="0"/>
              <a:t> </a:t>
            </a:r>
            <a:r>
              <a:rPr lang="en-GB" dirty="0" err="1"/>
              <a:t>einteilen</a:t>
            </a:r>
            <a:endParaRPr lang="en-GB" dirty="0"/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schwache</a:t>
            </a:r>
            <a:r>
              <a:rPr lang="en-GB" b="1" dirty="0">
                <a:solidFill>
                  <a:schemeClr val="accent1"/>
                </a:solidFill>
              </a:rPr>
              <a:t> KI</a:t>
            </a:r>
          </a:p>
          <a:p>
            <a:pPr lvl="2"/>
            <a:r>
              <a:rPr lang="en-GB" dirty="0"/>
              <a:t>System, das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bestimmte</a:t>
            </a:r>
            <a:r>
              <a:rPr lang="en-GB" dirty="0"/>
              <a:t> Aufgabe </a:t>
            </a:r>
            <a:r>
              <a:rPr lang="en-GB" dirty="0" err="1"/>
              <a:t>effizient</a:t>
            </a:r>
            <a:r>
              <a:rPr lang="en-GB" dirty="0"/>
              <a:t> </a:t>
            </a:r>
            <a:r>
              <a:rPr lang="en-GB" dirty="0" err="1"/>
              <a:t>lösen</a:t>
            </a:r>
            <a:r>
              <a:rPr lang="en-GB" dirty="0"/>
              <a:t> </a:t>
            </a:r>
            <a:r>
              <a:rPr lang="en-GB" dirty="0" err="1"/>
              <a:t>kann</a:t>
            </a:r>
            <a:endParaRPr lang="en-GB" dirty="0"/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starke</a:t>
            </a:r>
            <a:r>
              <a:rPr lang="en-GB" b="1" dirty="0">
                <a:solidFill>
                  <a:schemeClr val="accent1"/>
                </a:solidFill>
              </a:rPr>
              <a:t> KI</a:t>
            </a:r>
          </a:p>
          <a:p>
            <a:pPr lvl="2"/>
            <a:r>
              <a:rPr lang="en-GB" dirty="0"/>
              <a:t>System, das in der </a:t>
            </a:r>
            <a:r>
              <a:rPr lang="en-GB" dirty="0" err="1"/>
              <a:t>realen</a:t>
            </a:r>
            <a:r>
              <a:rPr lang="en-GB" dirty="0"/>
              <a:t> Welt in </a:t>
            </a:r>
            <a:r>
              <a:rPr lang="en-GB" dirty="0" err="1"/>
              <a:t>allen</a:t>
            </a:r>
            <a:r>
              <a:rPr lang="en-GB" dirty="0"/>
              <a:t> </a:t>
            </a:r>
            <a:r>
              <a:rPr lang="en-GB" dirty="0" err="1"/>
              <a:t>Situationen</a:t>
            </a:r>
            <a:r>
              <a:rPr lang="en-GB" dirty="0"/>
              <a:t> </a:t>
            </a:r>
            <a:r>
              <a:rPr lang="en-GB" dirty="0" err="1"/>
              <a:t>erfolgreich</a:t>
            </a:r>
            <a:r>
              <a:rPr lang="en-GB" dirty="0"/>
              <a:t> verstehen, </a:t>
            </a:r>
            <a:r>
              <a:rPr lang="en-GB" dirty="0" err="1"/>
              <a:t>argumentieren</a:t>
            </a:r>
            <a:r>
              <a:rPr lang="en-GB" dirty="0"/>
              <a:t> und </a:t>
            </a:r>
            <a:r>
              <a:rPr lang="en-GB" dirty="0" err="1"/>
              <a:t>handeln</a:t>
            </a:r>
            <a:r>
              <a:rPr lang="en-GB" dirty="0"/>
              <a:t> </a:t>
            </a:r>
            <a:r>
              <a:rPr lang="en-GB" dirty="0" err="1"/>
              <a:t>kann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572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schwache</a:t>
            </a:r>
            <a:r>
              <a:rPr lang="en-GB" dirty="0"/>
              <a:t> vs. </a:t>
            </a:r>
            <a:r>
              <a:rPr lang="en-GB" dirty="0" err="1"/>
              <a:t>starke</a:t>
            </a:r>
            <a:r>
              <a:rPr lang="en-GB" dirty="0"/>
              <a:t> KI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45328" cy="4351338"/>
          </a:xfrm>
        </p:spPr>
        <p:txBody>
          <a:bodyPr/>
          <a:lstStyle/>
          <a:p>
            <a:r>
              <a:rPr lang="en-GB" dirty="0"/>
              <a:t>KI-</a:t>
            </a:r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dirty="0" err="1"/>
              <a:t>lassen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in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Kategorien</a:t>
            </a:r>
            <a:r>
              <a:rPr lang="en-GB" dirty="0"/>
              <a:t> </a:t>
            </a:r>
            <a:r>
              <a:rPr lang="en-GB" dirty="0" err="1"/>
              <a:t>einteilen</a:t>
            </a:r>
            <a:endParaRPr lang="en-GB" dirty="0"/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schwache</a:t>
            </a:r>
            <a:r>
              <a:rPr lang="en-GB" b="1" dirty="0">
                <a:solidFill>
                  <a:schemeClr val="accent1"/>
                </a:solidFill>
              </a:rPr>
              <a:t> KI</a:t>
            </a:r>
          </a:p>
          <a:p>
            <a:pPr lvl="2"/>
            <a:r>
              <a:rPr lang="en-GB" dirty="0"/>
              <a:t>System, das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bestimmte</a:t>
            </a:r>
            <a:r>
              <a:rPr lang="en-GB" dirty="0"/>
              <a:t> Aufgabe </a:t>
            </a:r>
            <a:r>
              <a:rPr lang="en-GB" dirty="0" err="1"/>
              <a:t>effizient</a:t>
            </a:r>
            <a:r>
              <a:rPr lang="en-GB" dirty="0"/>
              <a:t> </a:t>
            </a:r>
            <a:r>
              <a:rPr lang="en-GB" dirty="0" err="1"/>
              <a:t>lösen</a:t>
            </a:r>
            <a:r>
              <a:rPr lang="en-GB" dirty="0"/>
              <a:t> </a:t>
            </a:r>
            <a:r>
              <a:rPr lang="en-GB" dirty="0" err="1"/>
              <a:t>kann</a:t>
            </a:r>
            <a:endParaRPr lang="en-GB" dirty="0"/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starke</a:t>
            </a:r>
            <a:r>
              <a:rPr lang="en-GB" b="1" dirty="0">
                <a:solidFill>
                  <a:schemeClr val="accent1"/>
                </a:solidFill>
              </a:rPr>
              <a:t> KI</a:t>
            </a:r>
          </a:p>
          <a:p>
            <a:pPr lvl="2"/>
            <a:r>
              <a:rPr lang="en-GB" dirty="0"/>
              <a:t>System, das in der </a:t>
            </a:r>
            <a:r>
              <a:rPr lang="en-GB" dirty="0" err="1"/>
              <a:t>realen</a:t>
            </a:r>
            <a:r>
              <a:rPr lang="en-GB" dirty="0"/>
              <a:t> Welt in </a:t>
            </a:r>
            <a:r>
              <a:rPr lang="en-GB" dirty="0" err="1"/>
              <a:t>allen</a:t>
            </a:r>
            <a:r>
              <a:rPr lang="en-GB" dirty="0"/>
              <a:t> </a:t>
            </a:r>
            <a:r>
              <a:rPr lang="en-GB" dirty="0" err="1"/>
              <a:t>Situationen</a:t>
            </a:r>
            <a:r>
              <a:rPr lang="en-GB" dirty="0"/>
              <a:t> </a:t>
            </a:r>
            <a:r>
              <a:rPr lang="en-GB" dirty="0" err="1"/>
              <a:t>erfolgreich</a:t>
            </a:r>
            <a:r>
              <a:rPr lang="en-GB" dirty="0"/>
              <a:t> verstehen, </a:t>
            </a:r>
            <a:r>
              <a:rPr lang="en-GB" dirty="0" err="1"/>
              <a:t>argumentieren</a:t>
            </a:r>
            <a:r>
              <a:rPr lang="en-GB" dirty="0"/>
              <a:t> und </a:t>
            </a:r>
            <a:r>
              <a:rPr lang="en-GB" dirty="0" err="1"/>
              <a:t>handeln</a:t>
            </a:r>
            <a:r>
              <a:rPr lang="en-GB" dirty="0"/>
              <a:t> </a:t>
            </a:r>
            <a:r>
              <a:rPr lang="en-GB" dirty="0" err="1"/>
              <a:t>kann</a:t>
            </a:r>
            <a:br>
              <a:rPr lang="en-GB" dirty="0"/>
            </a:br>
            <a:endParaRPr lang="en-GB" dirty="0"/>
          </a:p>
          <a:p>
            <a:r>
              <a:rPr lang="en-GB" dirty="0"/>
              <a:t>Alle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aktuellen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KI-</a:t>
            </a:r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schwache</a:t>
            </a:r>
            <a:r>
              <a:rPr lang="en-GB" b="1" dirty="0">
                <a:solidFill>
                  <a:schemeClr val="accent1"/>
                </a:solidFill>
              </a:rPr>
              <a:t> KIs!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559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schwache</a:t>
            </a:r>
            <a:r>
              <a:rPr lang="en-GB" dirty="0"/>
              <a:t> vs. </a:t>
            </a:r>
            <a:r>
              <a:rPr lang="en-GB" dirty="0" err="1"/>
              <a:t>starke</a:t>
            </a:r>
            <a:r>
              <a:rPr lang="en-GB" dirty="0"/>
              <a:t> KI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45328" cy="4351338"/>
          </a:xfrm>
        </p:spPr>
        <p:txBody>
          <a:bodyPr/>
          <a:lstStyle/>
          <a:p>
            <a:r>
              <a:rPr lang="en-GB" dirty="0"/>
              <a:t>KI-</a:t>
            </a:r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dirty="0" err="1"/>
              <a:t>lassen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in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Kategorien</a:t>
            </a:r>
            <a:r>
              <a:rPr lang="en-GB" dirty="0"/>
              <a:t> </a:t>
            </a:r>
            <a:r>
              <a:rPr lang="en-GB" dirty="0" err="1"/>
              <a:t>einteilen</a:t>
            </a:r>
            <a:endParaRPr lang="en-GB" dirty="0"/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schwache</a:t>
            </a:r>
            <a:r>
              <a:rPr lang="en-GB" b="1" dirty="0">
                <a:solidFill>
                  <a:schemeClr val="accent1"/>
                </a:solidFill>
              </a:rPr>
              <a:t> KI</a:t>
            </a:r>
          </a:p>
          <a:p>
            <a:pPr lvl="2"/>
            <a:r>
              <a:rPr lang="en-GB" dirty="0"/>
              <a:t>System, das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bestimmte</a:t>
            </a:r>
            <a:r>
              <a:rPr lang="en-GB" dirty="0"/>
              <a:t> Aufgabe </a:t>
            </a:r>
            <a:r>
              <a:rPr lang="en-GB" dirty="0" err="1"/>
              <a:t>effizient</a:t>
            </a:r>
            <a:r>
              <a:rPr lang="en-GB" dirty="0"/>
              <a:t> </a:t>
            </a:r>
            <a:r>
              <a:rPr lang="en-GB" dirty="0" err="1"/>
              <a:t>lösen</a:t>
            </a:r>
            <a:r>
              <a:rPr lang="en-GB" dirty="0"/>
              <a:t> </a:t>
            </a:r>
            <a:r>
              <a:rPr lang="en-GB" dirty="0" err="1"/>
              <a:t>kann</a:t>
            </a:r>
            <a:endParaRPr lang="en-GB" dirty="0"/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starke</a:t>
            </a:r>
            <a:r>
              <a:rPr lang="en-GB" b="1" dirty="0">
                <a:solidFill>
                  <a:schemeClr val="accent1"/>
                </a:solidFill>
              </a:rPr>
              <a:t> KI</a:t>
            </a:r>
          </a:p>
          <a:p>
            <a:pPr lvl="2"/>
            <a:r>
              <a:rPr lang="en-GB" dirty="0"/>
              <a:t>System, das in der </a:t>
            </a:r>
            <a:r>
              <a:rPr lang="en-GB" dirty="0" err="1"/>
              <a:t>realen</a:t>
            </a:r>
            <a:r>
              <a:rPr lang="en-GB" dirty="0"/>
              <a:t> Welt in </a:t>
            </a:r>
            <a:r>
              <a:rPr lang="en-GB" dirty="0" err="1"/>
              <a:t>allen</a:t>
            </a:r>
            <a:r>
              <a:rPr lang="en-GB" dirty="0"/>
              <a:t> </a:t>
            </a:r>
            <a:r>
              <a:rPr lang="en-GB" dirty="0" err="1"/>
              <a:t>Situationen</a:t>
            </a:r>
            <a:r>
              <a:rPr lang="en-GB" dirty="0"/>
              <a:t> </a:t>
            </a:r>
            <a:r>
              <a:rPr lang="en-GB" dirty="0" err="1"/>
              <a:t>erfolgreich</a:t>
            </a:r>
            <a:r>
              <a:rPr lang="en-GB" dirty="0"/>
              <a:t> verstehen, </a:t>
            </a:r>
            <a:r>
              <a:rPr lang="en-GB" dirty="0" err="1"/>
              <a:t>argumentieren</a:t>
            </a:r>
            <a:r>
              <a:rPr lang="en-GB" dirty="0"/>
              <a:t> und </a:t>
            </a:r>
            <a:r>
              <a:rPr lang="en-GB" dirty="0" err="1"/>
              <a:t>handeln</a:t>
            </a:r>
            <a:r>
              <a:rPr lang="en-GB" dirty="0"/>
              <a:t> </a:t>
            </a:r>
            <a:r>
              <a:rPr lang="en-GB" dirty="0" err="1"/>
              <a:t>kann</a:t>
            </a:r>
            <a:br>
              <a:rPr lang="en-GB" dirty="0"/>
            </a:br>
            <a:endParaRPr lang="en-GB" dirty="0"/>
          </a:p>
          <a:p>
            <a:r>
              <a:rPr lang="en-GB" dirty="0"/>
              <a:t>Alle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aktuellen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KI-</a:t>
            </a:r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schwache</a:t>
            </a:r>
            <a:r>
              <a:rPr lang="en-GB" b="1" dirty="0">
                <a:solidFill>
                  <a:schemeClr val="accent1"/>
                </a:solidFill>
              </a:rPr>
              <a:t> KIs!</a:t>
            </a:r>
            <a:endParaRPr lang="en-GB" dirty="0"/>
          </a:p>
          <a:p>
            <a:pPr lvl="1"/>
            <a:r>
              <a:rPr lang="en-GB" dirty="0"/>
              <a:t>Sie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wirklich</a:t>
            </a:r>
            <a:r>
              <a:rPr lang="en-GB" dirty="0"/>
              <a:t> gut in </a:t>
            </a:r>
            <a:r>
              <a:rPr lang="en-GB" b="1" dirty="0" err="1">
                <a:solidFill>
                  <a:schemeClr val="accent1"/>
                </a:solidFill>
              </a:rPr>
              <a:t>einer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bestimmten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Aufgabe!</a:t>
            </a:r>
          </a:p>
        </p:txBody>
      </p:sp>
    </p:spTree>
    <p:extLst>
      <p:ext uri="{BB962C8B-B14F-4D97-AF65-F5344CB8AC3E}">
        <p14:creationId xmlns:p14="http://schemas.microsoft.com/office/powerpoint/2010/main" val="2099422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schwache</a:t>
            </a:r>
            <a:r>
              <a:rPr lang="en-GB" dirty="0"/>
              <a:t> vs. </a:t>
            </a:r>
            <a:r>
              <a:rPr lang="en-GB" dirty="0" err="1"/>
              <a:t>starke</a:t>
            </a:r>
            <a:r>
              <a:rPr lang="en-GB" dirty="0"/>
              <a:t> KI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45328" cy="4351338"/>
          </a:xfrm>
        </p:spPr>
        <p:txBody>
          <a:bodyPr>
            <a:normAutofit/>
          </a:bodyPr>
          <a:lstStyle/>
          <a:p>
            <a:r>
              <a:rPr lang="en-GB" dirty="0"/>
              <a:t>KI-</a:t>
            </a:r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dirty="0" err="1"/>
              <a:t>lassen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in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Kategorien</a:t>
            </a:r>
            <a:r>
              <a:rPr lang="en-GB" dirty="0"/>
              <a:t> </a:t>
            </a:r>
            <a:r>
              <a:rPr lang="en-GB" dirty="0" err="1"/>
              <a:t>einteilen</a:t>
            </a:r>
            <a:endParaRPr lang="en-GB" dirty="0"/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schwache</a:t>
            </a:r>
            <a:r>
              <a:rPr lang="en-GB" b="1" dirty="0">
                <a:solidFill>
                  <a:schemeClr val="accent1"/>
                </a:solidFill>
              </a:rPr>
              <a:t> KI</a:t>
            </a:r>
          </a:p>
          <a:p>
            <a:pPr lvl="2"/>
            <a:r>
              <a:rPr lang="en-GB" dirty="0"/>
              <a:t>System, das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bestimmte</a:t>
            </a:r>
            <a:r>
              <a:rPr lang="en-GB" dirty="0"/>
              <a:t> Aufgabe </a:t>
            </a:r>
            <a:r>
              <a:rPr lang="en-GB" dirty="0" err="1"/>
              <a:t>effizient</a:t>
            </a:r>
            <a:r>
              <a:rPr lang="en-GB" dirty="0"/>
              <a:t> </a:t>
            </a:r>
            <a:r>
              <a:rPr lang="en-GB" dirty="0" err="1"/>
              <a:t>lösen</a:t>
            </a:r>
            <a:r>
              <a:rPr lang="en-GB" dirty="0"/>
              <a:t> </a:t>
            </a:r>
            <a:r>
              <a:rPr lang="en-GB" dirty="0" err="1"/>
              <a:t>kann</a:t>
            </a:r>
            <a:endParaRPr lang="en-GB" dirty="0"/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starke</a:t>
            </a:r>
            <a:r>
              <a:rPr lang="en-GB" b="1" dirty="0">
                <a:solidFill>
                  <a:schemeClr val="accent1"/>
                </a:solidFill>
              </a:rPr>
              <a:t> KI</a:t>
            </a:r>
          </a:p>
          <a:p>
            <a:pPr lvl="2"/>
            <a:r>
              <a:rPr lang="en-GB" dirty="0"/>
              <a:t>System, das in der </a:t>
            </a:r>
            <a:r>
              <a:rPr lang="en-GB" dirty="0" err="1"/>
              <a:t>realen</a:t>
            </a:r>
            <a:r>
              <a:rPr lang="en-GB" dirty="0"/>
              <a:t> Welt in </a:t>
            </a:r>
            <a:r>
              <a:rPr lang="en-GB" dirty="0" err="1"/>
              <a:t>allen</a:t>
            </a:r>
            <a:r>
              <a:rPr lang="en-GB" dirty="0"/>
              <a:t> </a:t>
            </a:r>
            <a:r>
              <a:rPr lang="en-GB" dirty="0" err="1"/>
              <a:t>Situationen</a:t>
            </a:r>
            <a:r>
              <a:rPr lang="en-GB" dirty="0"/>
              <a:t> </a:t>
            </a:r>
            <a:r>
              <a:rPr lang="en-GB" dirty="0" err="1"/>
              <a:t>erfolgreich</a:t>
            </a:r>
            <a:r>
              <a:rPr lang="en-GB" dirty="0"/>
              <a:t> verstehen, </a:t>
            </a:r>
            <a:r>
              <a:rPr lang="en-GB" dirty="0" err="1"/>
              <a:t>argumentieren</a:t>
            </a:r>
            <a:r>
              <a:rPr lang="en-GB" dirty="0"/>
              <a:t> und </a:t>
            </a:r>
            <a:r>
              <a:rPr lang="en-GB" dirty="0" err="1"/>
              <a:t>handeln</a:t>
            </a:r>
            <a:r>
              <a:rPr lang="en-GB" dirty="0"/>
              <a:t> </a:t>
            </a:r>
            <a:r>
              <a:rPr lang="en-GB" dirty="0" err="1"/>
              <a:t>kann</a:t>
            </a:r>
            <a:br>
              <a:rPr lang="en-GB" dirty="0"/>
            </a:br>
            <a:endParaRPr lang="en-GB" dirty="0"/>
          </a:p>
          <a:p>
            <a:r>
              <a:rPr lang="en-GB" dirty="0"/>
              <a:t>Alle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aktuellen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KI-</a:t>
            </a:r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schwache</a:t>
            </a:r>
            <a:r>
              <a:rPr lang="en-GB" b="1" dirty="0">
                <a:solidFill>
                  <a:schemeClr val="accent1"/>
                </a:solidFill>
              </a:rPr>
              <a:t> KIs!</a:t>
            </a:r>
            <a:endParaRPr lang="en-GB" dirty="0"/>
          </a:p>
          <a:p>
            <a:pPr lvl="1"/>
            <a:r>
              <a:rPr lang="en-GB" dirty="0"/>
              <a:t>Sie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wirklich</a:t>
            </a:r>
            <a:r>
              <a:rPr lang="en-GB" dirty="0"/>
              <a:t> gut in </a:t>
            </a:r>
            <a:r>
              <a:rPr lang="en-GB" b="1" dirty="0" err="1">
                <a:solidFill>
                  <a:schemeClr val="accent1"/>
                </a:solidFill>
              </a:rPr>
              <a:t>einer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bestimmten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Aufgabe!</a:t>
            </a:r>
          </a:p>
          <a:p>
            <a:pPr lvl="1"/>
            <a:r>
              <a:rPr lang="en-GB" dirty="0"/>
              <a:t>Aber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verstehen </a:t>
            </a:r>
            <a:r>
              <a:rPr lang="en-GB" b="1" dirty="0" err="1">
                <a:solidFill>
                  <a:schemeClr val="accent1"/>
                </a:solidFill>
              </a:rPr>
              <a:t>nicht</a:t>
            </a:r>
            <a:r>
              <a:rPr lang="en-GB" dirty="0"/>
              <a:t>, was </a:t>
            </a:r>
            <a:r>
              <a:rPr lang="en-GB" dirty="0" err="1"/>
              <a:t>sie</a:t>
            </a:r>
            <a:r>
              <a:rPr lang="en-GB" dirty="0"/>
              <a:t> tun …</a:t>
            </a:r>
          </a:p>
        </p:txBody>
      </p:sp>
    </p:spTree>
    <p:extLst>
      <p:ext uri="{BB962C8B-B14F-4D97-AF65-F5344CB8AC3E}">
        <p14:creationId xmlns:p14="http://schemas.microsoft.com/office/powerpoint/2010/main" val="24276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intelligence?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noProof="0" dirty="0"/>
              <a:t>Wie </a:t>
            </a:r>
            <a:r>
              <a:rPr lang="en-GB" b="1" dirty="0" err="1">
                <a:solidFill>
                  <a:schemeClr val="accent1"/>
                </a:solidFill>
              </a:rPr>
              <a:t>definierst</a:t>
            </a:r>
            <a:r>
              <a:rPr lang="en-GB" b="1" dirty="0">
                <a:solidFill>
                  <a:schemeClr val="accent1"/>
                </a:solidFill>
              </a:rPr>
              <a:t> du </a:t>
            </a:r>
            <a:r>
              <a:rPr lang="en-GB" noProof="0" dirty="0" err="1"/>
              <a:t>Intelligenz</a:t>
            </a:r>
            <a:r>
              <a:rPr lang="en-GB" noProof="0" dirty="0"/>
              <a:t> </a:t>
            </a:r>
            <a:r>
              <a:rPr lang="en-GB" noProof="0" dirty="0" err="1"/>
              <a:t>bzw</a:t>
            </a:r>
            <a:r>
              <a:rPr lang="en-GB" noProof="0" dirty="0"/>
              <a:t>. </a:t>
            </a:r>
            <a:r>
              <a:rPr lang="en-GB" dirty="0"/>
              <a:t>i</a:t>
            </a:r>
            <a:r>
              <a:rPr lang="en-GB" noProof="0" dirty="0" err="1"/>
              <a:t>ntelligentes</a:t>
            </a:r>
            <a:r>
              <a:rPr lang="en-GB" noProof="0" dirty="0"/>
              <a:t> </a:t>
            </a:r>
            <a:r>
              <a:rPr lang="en-GB" noProof="0" dirty="0" err="1"/>
              <a:t>Verhalten</a:t>
            </a:r>
            <a:r>
              <a:rPr lang="en-GB" noProof="0" dirty="0"/>
              <a:t>?</a:t>
            </a:r>
          </a:p>
        </p:txBody>
      </p:sp>
      <p:pic>
        <p:nvPicPr>
          <p:cNvPr id="5" name="Picture 2" descr="Clear Light Bulb">
            <a:extLst>
              <a:ext uri="{FF2B5EF4-FFF2-40B4-BE49-F238E27FC236}">
                <a16:creationId xmlns:a16="http://schemas.microsoft.com/office/drawing/2014/main" id="{14D68D60-9A67-4310-8EC9-9799B0A3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64" y="2903479"/>
            <a:ext cx="5194416" cy="31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57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schwache</a:t>
            </a:r>
            <a:r>
              <a:rPr lang="en-GB" dirty="0"/>
              <a:t> vs. </a:t>
            </a:r>
            <a:r>
              <a:rPr lang="en-GB" dirty="0" err="1"/>
              <a:t>starke</a:t>
            </a:r>
            <a:r>
              <a:rPr lang="en-GB" dirty="0"/>
              <a:t> KI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345328" cy="4947709"/>
          </a:xfrm>
        </p:spPr>
        <p:txBody>
          <a:bodyPr>
            <a:normAutofit/>
          </a:bodyPr>
          <a:lstStyle/>
          <a:p>
            <a:r>
              <a:rPr lang="en-GB" dirty="0"/>
              <a:t>KI-</a:t>
            </a:r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dirty="0" err="1"/>
              <a:t>lassen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in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Kategorien</a:t>
            </a:r>
            <a:r>
              <a:rPr lang="en-GB" dirty="0"/>
              <a:t> </a:t>
            </a:r>
            <a:r>
              <a:rPr lang="en-GB" dirty="0" err="1"/>
              <a:t>einteilen</a:t>
            </a:r>
            <a:endParaRPr lang="en-GB" dirty="0"/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schwache</a:t>
            </a:r>
            <a:r>
              <a:rPr lang="en-GB" b="1" dirty="0">
                <a:solidFill>
                  <a:schemeClr val="accent1"/>
                </a:solidFill>
              </a:rPr>
              <a:t> KI</a:t>
            </a:r>
          </a:p>
          <a:p>
            <a:pPr lvl="2"/>
            <a:r>
              <a:rPr lang="en-GB" dirty="0"/>
              <a:t>System, das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bestimmte</a:t>
            </a:r>
            <a:r>
              <a:rPr lang="en-GB" dirty="0"/>
              <a:t> Aufgabe </a:t>
            </a:r>
            <a:r>
              <a:rPr lang="en-GB" dirty="0" err="1"/>
              <a:t>effizient</a:t>
            </a:r>
            <a:r>
              <a:rPr lang="en-GB" dirty="0"/>
              <a:t> </a:t>
            </a:r>
            <a:r>
              <a:rPr lang="en-GB" dirty="0" err="1"/>
              <a:t>lösen</a:t>
            </a:r>
            <a:r>
              <a:rPr lang="en-GB" dirty="0"/>
              <a:t> </a:t>
            </a:r>
            <a:r>
              <a:rPr lang="en-GB" dirty="0" err="1"/>
              <a:t>kann</a:t>
            </a:r>
            <a:endParaRPr lang="en-GB" dirty="0"/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starke</a:t>
            </a:r>
            <a:r>
              <a:rPr lang="en-GB" b="1" dirty="0">
                <a:solidFill>
                  <a:schemeClr val="accent1"/>
                </a:solidFill>
              </a:rPr>
              <a:t> KI</a:t>
            </a:r>
          </a:p>
          <a:p>
            <a:pPr lvl="2"/>
            <a:r>
              <a:rPr lang="en-GB" dirty="0"/>
              <a:t>System, das in der </a:t>
            </a:r>
            <a:r>
              <a:rPr lang="en-GB" dirty="0" err="1"/>
              <a:t>realen</a:t>
            </a:r>
            <a:r>
              <a:rPr lang="en-GB" dirty="0"/>
              <a:t> Welt in </a:t>
            </a:r>
            <a:r>
              <a:rPr lang="en-GB" dirty="0" err="1"/>
              <a:t>allen</a:t>
            </a:r>
            <a:r>
              <a:rPr lang="en-GB" dirty="0"/>
              <a:t> </a:t>
            </a:r>
            <a:r>
              <a:rPr lang="en-GB" dirty="0" err="1"/>
              <a:t>Situationen</a:t>
            </a:r>
            <a:r>
              <a:rPr lang="en-GB" dirty="0"/>
              <a:t> </a:t>
            </a:r>
            <a:r>
              <a:rPr lang="en-GB" dirty="0" err="1"/>
              <a:t>erfolgreich</a:t>
            </a:r>
            <a:r>
              <a:rPr lang="en-GB" dirty="0"/>
              <a:t> verstehen, </a:t>
            </a:r>
            <a:r>
              <a:rPr lang="en-GB" dirty="0" err="1"/>
              <a:t>argumentieren</a:t>
            </a:r>
            <a:r>
              <a:rPr lang="en-GB" dirty="0"/>
              <a:t> und </a:t>
            </a:r>
            <a:r>
              <a:rPr lang="en-GB" dirty="0" err="1"/>
              <a:t>handeln</a:t>
            </a:r>
            <a:r>
              <a:rPr lang="en-GB" dirty="0"/>
              <a:t> </a:t>
            </a:r>
            <a:r>
              <a:rPr lang="en-GB" dirty="0" err="1"/>
              <a:t>kann</a:t>
            </a:r>
            <a:br>
              <a:rPr lang="en-GB" dirty="0"/>
            </a:br>
            <a:endParaRPr lang="en-GB" dirty="0"/>
          </a:p>
          <a:p>
            <a:r>
              <a:rPr lang="en-GB" dirty="0"/>
              <a:t>Alle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aktuellen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KI-</a:t>
            </a:r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schwache</a:t>
            </a:r>
            <a:r>
              <a:rPr lang="en-GB" b="1" dirty="0">
                <a:solidFill>
                  <a:schemeClr val="accent1"/>
                </a:solidFill>
              </a:rPr>
              <a:t> KIs!</a:t>
            </a:r>
            <a:endParaRPr lang="en-GB" dirty="0"/>
          </a:p>
          <a:p>
            <a:pPr lvl="1"/>
            <a:r>
              <a:rPr lang="en-GB" dirty="0"/>
              <a:t>Sie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wirklich</a:t>
            </a:r>
            <a:r>
              <a:rPr lang="en-GB" dirty="0"/>
              <a:t> gut in </a:t>
            </a:r>
            <a:r>
              <a:rPr lang="en-GB" b="1" dirty="0" err="1">
                <a:solidFill>
                  <a:schemeClr val="accent1"/>
                </a:solidFill>
              </a:rPr>
              <a:t>einer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bestimmten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Aufgabe!</a:t>
            </a:r>
          </a:p>
          <a:p>
            <a:r>
              <a:rPr lang="en-GB" dirty="0"/>
              <a:t>Die </a:t>
            </a:r>
            <a:r>
              <a:rPr lang="en-GB" dirty="0" err="1"/>
              <a:t>meisten</a:t>
            </a:r>
            <a:r>
              <a:rPr lang="en-GB" dirty="0"/>
              <a:t> </a:t>
            </a:r>
            <a:r>
              <a:rPr lang="en-GB" dirty="0" err="1"/>
              <a:t>Filme</a:t>
            </a:r>
            <a:r>
              <a:rPr lang="en-GB" dirty="0"/>
              <a:t> </a:t>
            </a:r>
            <a:r>
              <a:rPr lang="en-GB" dirty="0" err="1"/>
              <a:t>zeigen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starke</a:t>
            </a:r>
            <a:r>
              <a:rPr lang="en-GB" b="1" dirty="0">
                <a:solidFill>
                  <a:schemeClr val="accent1"/>
                </a:solidFill>
              </a:rPr>
              <a:t> KIs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3209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schwache</a:t>
            </a:r>
            <a:r>
              <a:rPr lang="en-GB" dirty="0"/>
              <a:t> vs. </a:t>
            </a:r>
            <a:r>
              <a:rPr lang="en-GB" dirty="0" err="1"/>
              <a:t>starke</a:t>
            </a:r>
            <a:r>
              <a:rPr lang="en-GB" dirty="0"/>
              <a:t> KI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345328" cy="4947709"/>
          </a:xfrm>
        </p:spPr>
        <p:txBody>
          <a:bodyPr>
            <a:normAutofit/>
          </a:bodyPr>
          <a:lstStyle/>
          <a:p>
            <a:r>
              <a:rPr lang="en-GB" dirty="0"/>
              <a:t>KI-</a:t>
            </a:r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dirty="0" err="1"/>
              <a:t>lassen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in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Kategorien</a:t>
            </a:r>
            <a:r>
              <a:rPr lang="en-GB" dirty="0"/>
              <a:t> </a:t>
            </a:r>
            <a:r>
              <a:rPr lang="en-GB" dirty="0" err="1"/>
              <a:t>einteilen</a:t>
            </a:r>
            <a:endParaRPr lang="en-GB" dirty="0"/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schwache</a:t>
            </a:r>
            <a:r>
              <a:rPr lang="en-GB" b="1" dirty="0">
                <a:solidFill>
                  <a:schemeClr val="accent1"/>
                </a:solidFill>
              </a:rPr>
              <a:t> KI</a:t>
            </a:r>
          </a:p>
          <a:p>
            <a:pPr lvl="2"/>
            <a:r>
              <a:rPr lang="en-GB" dirty="0"/>
              <a:t>System, das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bestimmte</a:t>
            </a:r>
            <a:r>
              <a:rPr lang="en-GB" dirty="0"/>
              <a:t> Aufgabe </a:t>
            </a:r>
            <a:r>
              <a:rPr lang="en-GB" dirty="0" err="1"/>
              <a:t>effizient</a:t>
            </a:r>
            <a:r>
              <a:rPr lang="en-GB" dirty="0"/>
              <a:t> </a:t>
            </a:r>
            <a:r>
              <a:rPr lang="en-GB" dirty="0" err="1"/>
              <a:t>lösen</a:t>
            </a:r>
            <a:r>
              <a:rPr lang="en-GB" dirty="0"/>
              <a:t> </a:t>
            </a:r>
            <a:r>
              <a:rPr lang="en-GB" dirty="0" err="1"/>
              <a:t>kann</a:t>
            </a:r>
            <a:endParaRPr lang="en-GB" dirty="0"/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starke</a:t>
            </a:r>
            <a:r>
              <a:rPr lang="en-GB" b="1" dirty="0">
                <a:solidFill>
                  <a:schemeClr val="accent1"/>
                </a:solidFill>
              </a:rPr>
              <a:t> KI</a:t>
            </a:r>
          </a:p>
          <a:p>
            <a:pPr lvl="2"/>
            <a:r>
              <a:rPr lang="en-GB" dirty="0"/>
              <a:t>System, das in der </a:t>
            </a:r>
            <a:r>
              <a:rPr lang="en-GB" dirty="0" err="1"/>
              <a:t>realen</a:t>
            </a:r>
            <a:r>
              <a:rPr lang="en-GB" dirty="0"/>
              <a:t> Welt in </a:t>
            </a:r>
            <a:r>
              <a:rPr lang="en-GB" dirty="0" err="1"/>
              <a:t>allen</a:t>
            </a:r>
            <a:r>
              <a:rPr lang="en-GB" dirty="0"/>
              <a:t> </a:t>
            </a:r>
            <a:r>
              <a:rPr lang="en-GB" dirty="0" err="1"/>
              <a:t>Situationen</a:t>
            </a:r>
            <a:r>
              <a:rPr lang="en-GB" dirty="0"/>
              <a:t> </a:t>
            </a:r>
            <a:r>
              <a:rPr lang="en-GB" dirty="0" err="1"/>
              <a:t>erfolgreich</a:t>
            </a:r>
            <a:r>
              <a:rPr lang="en-GB" dirty="0"/>
              <a:t> verstehen, </a:t>
            </a:r>
            <a:r>
              <a:rPr lang="en-GB" dirty="0" err="1"/>
              <a:t>argumentieren</a:t>
            </a:r>
            <a:r>
              <a:rPr lang="en-GB" dirty="0"/>
              <a:t> und </a:t>
            </a:r>
            <a:r>
              <a:rPr lang="en-GB" dirty="0" err="1"/>
              <a:t>handeln</a:t>
            </a:r>
            <a:r>
              <a:rPr lang="en-GB" dirty="0"/>
              <a:t> </a:t>
            </a:r>
            <a:r>
              <a:rPr lang="en-GB" dirty="0" err="1"/>
              <a:t>kann</a:t>
            </a:r>
            <a:endParaRPr lang="en-GB" dirty="0"/>
          </a:p>
          <a:p>
            <a:r>
              <a:rPr lang="en-GB" dirty="0"/>
              <a:t>Alle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aktuellen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KI-</a:t>
            </a:r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schwache</a:t>
            </a:r>
            <a:r>
              <a:rPr lang="en-GB" b="1" dirty="0">
                <a:solidFill>
                  <a:schemeClr val="accent1"/>
                </a:solidFill>
              </a:rPr>
              <a:t> KIs!</a:t>
            </a:r>
            <a:endParaRPr lang="en-GB" dirty="0"/>
          </a:p>
          <a:p>
            <a:pPr lvl="1"/>
            <a:r>
              <a:rPr lang="en-GB" dirty="0"/>
              <a:t>Sie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wirklich</a:t>
            </a:r>
            <a:r>
              <a:rPr lang="en-GB" dirty="0"/>
              <a:t> gut in </a:t>
            </a:r>
            <a:r>
              <a:rPr lang="en-GB" b="1" dirty="0" err="1">
                <a:solidFill>
                  <a:schemeClr val="accent1"/>
                </a:solidFill>
              </a:rPr>
              <a:t>einer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bestimmten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Aufgabe!</a:t>
            </a:r>
          </a:p>
          <a:p>
            <a:r>
              <a:rPr lang="en-GB" dirty="0"/>
              <a:t>Die </a:t>
            </a:r>
            <a:r>
              <a:rPr lang="en-GB" dirty="0" err="1"/>
              <a:t>meisten</a:t>
            </a:r>
            <a:r>
              <a:rPr lang="en-GB" dirty="0"/>
              <a:t> </a:t>
            </a:r>
            <a:r>
              <a:rPr lang="en-GB" dirty="0" err="1"/>
              <a:t>Filme</a:t>
            </a:r>
            <a:r>
              <a:rPr lang="en-GB" dirty="0"/>
              <a:t> </a:t>
            </a:r>
            <a:r>
              <a:rPr lang="en-GB" dirty="0" err="1"/>
              <a:t>zeigen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starke</a:t>
            </a:r>
            <a:r>
              <a:rPr lang="en-GB" b="1" dirty="0">
                <a:solidFill>
                  <a:schemeClr val="accent1"/>
                </a:solidFill>
              </a:rPr>
              <a:t> KIs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Starke KI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jedoch</a:t>
            </a:r>
            <a:r>
              <a:rPr lang="en-GB" dirty="0"/>
              <a:t> in </a:t>
            </a:r>
            <a:r>
              <a:rPr lang="en-GB" dirty="0" err="1"/>
              <a:t>naher</a:t>
            </a:r>
            <a:r>
              <a:rPr lang="en-GB" dirty="0"/>
              <a:t> Zukunft </a:t>
            </a:r>
            <a:r>
              <a:rPr lang="en-GB" dirty="0" err="1"/>
              <a:t>noch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umsetzbar</a:t>
            </a: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65744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Algorithmen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2957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Algorithmen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r>
              <a:rPr lang="de-AT" b="1" dirty="0">
                <a:solidFill>
                  <a:schemeClr val="accent1"/>
                </a:solidFill>
              </a:rPr>
              <a:t>Liste von Befehlen </a:t>
            </a:r>
            <a:r>
              <a:rPr lang="de-AT" dirty="0"/>
              <a:t>zur Lösung einer Aufgabe</a:t>
            </a:r>
          </a:p>
        </p:txBody>
      </p:sp>
    </p:spTree>
    <p:extLst>
      <p:ext uri="{BB962C8B-B14F-4D97-AF65-F5344CB8AC3E}">
        <p14:creationId xmlns:p14="http://schemas.microsoft.com/office/powerpoint/2010/main" val="15329288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Algorithmen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r>
              <a:rPr lang="de-AT" b="1" dirty="0">
                <a:solidFill>
                  <a:schemeClr val="accent1"/>
                </a:solidFill>
              </a:rPr>
              <a:t>Liste von Befehlen </a:t>
            </a:r>
            <a:r>
              <a:rPr lang="de-AT" dirty="0"/>
              <a:t>zur Lösung einer Aufgabe</a:t>
            </a:r>
          </a:p>
          <a:p>
            <a:pPr lvl="1"/>
            <a:r>
              <a:rPr lang="de-AT" dirty="0"/>
              <a:t>Wie ein Kochrezept oder eine Bauanleitung</a:t>
            </a:r>
          </a:p>
        </p:txBody>
      </p:sp>
    </p:spTree>
    <p:extLst>
      <p:ext uri="{BB962C8B-B14F-4D97-AF65-F5344CB8AC3E}">
        <p14:creationId xmlns:p14="http://schemas.microsoft.com/office/powerpoint/2010/main" val="282701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Algorithmen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r>
              <a:rPr lang="de-AT" b="1" dirty="0">
                <a:solidFill>
                  <a:schemeClr val="accent1"/>
                </a:solidFill>
              </a:rPr>
              <a:t>Liste von Befehlen </a:t>
            </a:r>
            <a:r>
              <a:rPr lang="de-AT" dirty="0"/>
              <a:t>zur Lösung einer Aufgabe</a:t>
            </a:r>
          </a:p>
          <a:p>
            <a:pPr lvl="1"/>
            <a:r>
              <a:rPr lang="de-AT" dirty="0"/>
              <a:t>Wie ein Kochrezept oder eine Bauanleitung</a:t>
            </a:r>
          </a:p>
          <a:p>
            <a:pPr lvl="1"/>
            <a:r>
              <a:rPr lang="en-GB" dirty="0"/>
              <a:t>Muss </a:t>
            </a:r>
            <a:r>
              <a:rPr lang="en-GB" dirty="0" err="1"/>
              <a:t>sehr</a:t>
            </a:r>
            <a:r>
              <a:rPr lang="en-GB" dirty="0"/>
              <a:t> </a:t>
            </a:r>
            <a:r>
              <a:rPr lang="en-GB" dirty="0" err="1"/>
              <a:t>genau</a:t>
            </a:r>
            <a:r>
              <a:rPr lang="en-GB" dirty="0"/>
              <a:t> sein, </a:t>
            </a:r>
            <a:r>
              <a:rPr lang="en-GB" dirty="0" err="1"/>
              <a:t>damit</a:t>
            </a:r>
            <a:r>
              <a:rPr lang="en-GB" dirty="0"/>
              <a:t> es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missverstanden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kann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4451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Algorithmen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r>
              <a:rPr lang="de-AT" b="1" dirty="0">
                <a:solidFill>
                  <a:schemeClr val="accent1"/>
                </a:solidFill>
              </a:rPr>
              <a:t>Liste von Befehlen </a:t>
            </a:r>
            <a:r>
              <a:rPr lang="de-AT" dirty="0"/>
              <a:t>zur Lösung einer Aufgabe</a:t>
            </a:r>
          </a:p>
          <a:p>
            <a:pPr lvl="1"/>
            <a:r>
              <a:rPr lang="de-AT" dirty="0"/>
              <a:t>Wie ein Kochrezept oder eine Bauanleitung</a:t>
            </a:r>
          </a:p>
          <a:p>
            <a:pPr lvl="1"/>
            <a:r>
              <a:rPr lang="en-GB" dirty="0"/>
              <a:t>Muss </a:t>
            </a:r>
            <a:r>
              <a:rPr lang="en-GB" dirty="0" err="1"/>
              <a:t>sehr</a:t>
            </a:r>
            <a:r>
              <a:rPr lang="en-GB" dirty="0"/>
              <a:t> </a:t>
            </a:r>
            <a:r>
              <a:rPr lang="en-GB" dirty="0" err="1"/>
              <a:t>genau</a:t>
            </a:r>
            <a:r>
              <a:rPr lang="en-GB" dirty="0"/>
              <a:t> sein, </a:t>
            </a:r>
            <a:r>
              <a:rPr lang="en-GB" dirty="0" err="1"/>
              <a:t>damit</a:t>
            </a:r>
            <a:r>
              <a:rPr lang="en-GB" dirty="0"/>
              <a:t> es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missverstanden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kann</a:t>
            </a:r>
            <a:endParaRPr lang="de-AT" dirty="0"/>
          </a:p>
          <a:p>
            <a:pPr marL="457200" lvl="1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 err="1">
                <a:solidFill>
                  <a:schemeClr val="accent1"/>
                </a:solidFill>
              </a:rPr>
              <a:t>Probier</a:t>
            </a:r>
            <a:r>
              <a:rPr lang="en-GB" b="1" dirty="0">
                <a:solidFill>
                  <a:schemeClr val="accent1"/>
                </a:solidFill>
              </a:rPr>
              <a:t> es nun </a:t>
            </a:r>
            <a:r>
              <a:rPr lang="en-GB" b="1" dirty="0" err="1">
                <a:solidFill>
                  <a:schemeClr val="accent1"/>
                </a:solidFill>
              </a:rPr>
              <a:t>selbst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aus</a:t>
            </a:r>
            <a:r>
              <a:rPr lang="en-GB" b="1" dirty="0">
                <a:solidFill>
                  <a:schemeClr val="accent1"/>
                </a:solidFill>
              </a:rPr>
              <a:t>!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92285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r>
              <a:rPr lang="en-GB" dirty="0"/>
              <a:t>KI-</a:t>
            </a:r>
            <a:r>
              <a:rPr lang="en-GB" dirty="0" err="1"/>
              <a:t>Algorithmen</a:t>
            </a:r>
            <a:r>
              <a:rPr lang="en-GB" dirty="0"/>
              <a:t> </a:t>
            </a:r>
            <a:r>
              <a:rPr lang="en-GB" dirty="0" err="1"/>
              <a:t>arbeiten</a:t>
            </a:r>
            <a:r>
              <a:rPr lang="en-GB" dirty="0"/>
              <a:t> </a:t>
            </a:r>
            <a:r>
              <a:rPr lang="en-GB" dirty="0" err="1"/>
              <a:t>normalerweise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Daten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en-GB" dirty="0" err="1"/>
              <a:t>Daten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Informationen</a:t>
            </a:r>
            <a:r>
              <a:rPr lang="en-GB" dirty="0"/>
              <a:t>, die auf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Gerät</a:t>
            </a:r>
            <a:r>
              <a:rPr lang="en-GB" dirty="0"/>
              <a:t> </a:t>
            </a:r>
            <a:r>
              <a:rPr lang="en-GB" dirty="0" err="1"/>
              <a:t>gespeichert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können</a:t>
            </a:r>
            <a:endParaRPr lang="en-GB" dirty="0"/>
          </a:p>
          <a:p>
            <a:pPr lvl="1"/>
            <a:r>
              <a:rPr lang="en-GB" dirty="0"/>
              <a:t>Wie </a:t>
            </a:r>
            <a:r>
              <a:rPr lang="en-GB" dirty="0" err="1"/>
              <a:t>Bilder</a:t>
            </a:r>
            <a:r>
              <a:rPr lang="en-GB" dirty="0"/>
              <a:t>, </a:t>
            </a:r>
            <a:r>
              <a:rPr lang="en-GB" dirty="0" err="1"/>
              <a:t>Texte</a:t>
            </a:r>
            <a:r>
              <a:rPr lang="en-GB" dirty="0"/>
              <a:t>, </a:t>
            </a:r>
            <a:r>
              <a:rPr lang="en-GB" dirty="0" err="1"/>
              <a:t>Zahlen</a:t>
            </a:r>
            <a:r>
              <a:rPr lang="en-GB" dirty="0"/>
              <a:t>, </a:t>
            </a:r>
            <a:r>
              <a:rPr lang="en-GB" dirty="0" err="1"/>
              <a:t>Relationen</a:t>
            </a:r>
            <a:r>
              <a:rPr lang="en-GB" dirty="0"/>
              <a:t>, …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4580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>
            <a:normAutofit/>
          </a:bodyPr>
          <a:lstStyle/>
          <a:p>
            <a:r>
              <a:rPr lang="en-GB" dirty="0"/>
              <a:t>KI-</a:t>
            </a:r>
            <a:r>
              <a:rPr lang="en-GB" dirty="0" err="1"/>
              <a:t>Algorithmen</a:t>
            </a:r>
            <a:r>
              <a:rPr lang="en-GB" dirty="0"/>
              <a:t> </a:t>
            </a:r>
            <a:r>
              <a:rPr lang="en-GB" dirty="0" err="1"/>
              <a:t>arbeiten</a:t>
            </a:r>
            <a:r>
              <a:rPr lang="en-GB" dirty="0"/>
              <a:t> </a:t>
            </a:r>
            <a:r>
              <a:rPr lang="en-GB" dirty="0" err="1"/>
              <a:t>normalerweise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Daten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en-GB" dirty="0" err="1"/>
              <a:t>Daten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Informationen</a:t>
            </a:r>
            <a:r>
              <a:rPr lang="en-GB" dirty="0"/>
              <a:t>, die auf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Gerät</a:t>
            </a:r>
            <a:r>
              <a:rPr lang="en-GB" dirty="0"/>
              <a:t> </a:t>
            </a:r>
            <a:r>
              <a:rPr lang="en-GB" dirty="0" err="1"/>
              <a:t>gespeichert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können</a:t>
            </a:r>
            <a:endParaRPr lang="en-GB" dirty="0"/>
          </a:p>
          <a:p>
            <a:pPr lvl="1"/>
            <a:r>
              <a:rPr lang="en-GB" dirty="0"/>
              <a:t>Wie </a:t>
            </a:r>
            <a:r>
              <a:rPr lang="en-GB" dirty="0" err="1"/>
              <a:t>Bilder</a:t>
            </a:r>
            <a:r>
              <a:rPr lang="en-GB" dirty="0"/>
              <a:t>, </a:t>
            </a:r>
            <a:r>
              <a:rPr lang="en-GB" dirty="0" err="1"/>
              <a:t>Texte</a:t>
            </a:r>
            <a:r>
              <a:rPr lang="en-GB" dirty="0"/>
              <a:t>, </a:t>
            </a:r>
            <a:r>
              <a:rPr lang="en-GB" dirty="0" err="1"/>
              <a:t>Zahlen</a:t>
            </a:r>
            <a:r>
              <a:rPr lang="en-GB" dirty="0"/>
              <a:t>, </a:t>
            </a:r>
            <a:r>
              <a:rPr lang="en-GB" dirty="0" err="1"/>
              <a:t>Relationen</a:t>
            </a:r>
            <a:r>
              <a:rPr lang="en-GB" dirty="0"/>
              <a:t>, …</a:t>
            </a:r>
          </a:p>
          <a:p>
            <a:pPr lvl="2"/>
            <a:r>
              <a:rPr lang="en-GB" dirty="0"/>
              <a:t>Ein Bild von </a:t>
            </a:r>
            <a:r>
              <a:rPr lang="en-GB" dirty="0" err="1"/>
              <a:t>einem</a:t>
            </a:r>
            <a:r>
              <a:rPr lang="en-GB" dirty="0"/>
              <a:t> Baum</a:t>
            </a:r>
          </a:p>
          <a:p>
            <a:pPr lvl="2"/>
            <a:r>
              <a:rPr lang="en-GB" dirty="0"/>
              <a:t>Die </a:t>
            </a:r>
            <a:r>
              <a:rPr lang="en-GB" dirty="0" err="1"/>
              <a:t>Körpergröße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Person</a:t>
            </a:r>
          </a:p>
          <a:p>
            <a:pPr lvl="2"/>
            <a:r>
              <a:rPr lang="en-GB" dirty="0"/>
              <a:t>Ein Feld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Brettspiels</a:t>
            </a:r>
            <a:endParaRPr lang="en-GB" dirty="0"/>
          </a:p>
          <a:p>
            <a:pPr lvl="2"/>
            <a:r>
              <a:rPr lang="en-GB" dirty="0"/>
              <a:t>Der Name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Objekts</a:t>
            </a:r>
            <a:r>
              <a:rPr lang="en-GB" dirty="0"/>
              <a:t>…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err="1"/>
              <a:t>Kannst</a:t>
            </a:r>
            <a:r>
              <a:rPr lang="en-GB" dirty="0"/>
              <a:t> du </a:t>
            </a:r>
            <a:r>
              <a:rPr lang="en-GB" b="1" dirty="0" err="1">
                <a:solidFill>
                  <a:schemeClr val="accent1"/>
                </a:solidFill>
              </a:rPr>
              <a:t>weitere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Beispiele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 err="1"/>
              <a:t>finden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88818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77375" cy="4667250"/>
          </a:xfrm>
        </p:spPr>
        <p:txBody>
          <a:bodyPr>
            <a:noAutofit/>
          </a:bodyPr>
          <a:lstStyle/>
          <a:p>
            <a:r>
              <a:rPr lang="en-GB" dirty="0"/>
              <a:t>KI-</a:t>
            </a:r>
            <a:r>
              <a:rPr lang="en-GB" dirty="0" err="1"/>
              <a:t>Algorithmen</a:t>
            </a:r>
            <a:r>
              <a:rPr lang="en-GB" dirty="0"/>
              <a:t> </a:t>
            </a:r>
            <a:r>
              <a:rPr lang="en-GB" dirty="0" err="1"/>
              <a:t>arbeiten</a:t>
            </a:r>
            <a:r>
              <a:rPr lang="en-GB" dirty="0"/>
              <a:t> </a:t>
            </a:r>
            <a:r>
              <a:rPr lang="en-GB" dirty="0" err="1"/>
              <a:t>normalerweise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Daten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en-GB" dirty="0" err="1"/>
              <a:t>Daten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Informationen</a:t>
            </a:r>
            <a:r>
              <a:rPr lang="en-GB" dirty="0"/>
              <a:t>, die auf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Gerät</a:t>
            </a:r>
            <a:r>
              <a:rPr lang="en-GB" dirty="0"/>
              <a:t> </a:t>
            </a:r>
            <a:r>
              <a:rPr lang="en-GB" dirty="0" err="1"/>
              <a:t>gespeichert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können</a:t>
            </a:r>
            <a:endParaRPr lang="en-GB" dirty="0"/>
          </a:p>
          <a:p>
            <a:pPr lvl="1"/>
            <a:r>
              <a:rPr lang="en-GB" dirty="0"/>
              <a:t>Wie </a:t>
            </a:r>
            <a:r>
              <a:rPr lang="en-GB" dirty="0" err="1"/>
              <a:t>Bilder</a:t>
            </a:r>
            <a:r>
              <a:rPr lang="en-GB" dirty="0"/>
              <a:t>, </a:t>
            </a:r>
            <a:r>
              <a:rPr lang="en-GB" dirty="0" err="1"/>
              <a:t>Texte</a:t>
            </a:r>
            <a:r>
              <a:rPr lang="en-GB" dirty="0"/>
              <a:t>, </a:t>
            </a:r>
            <a:r>
              <a:rPr lang="en-GB" dirty="0" err="1"/>
              <a:t>Zahlen</a:t>
            </a:r>
            <a:r>
              <a:rPr lang="en-GB" dirty="0"/>
              <a:t>, </a:t>
            </a:r>
            <a:r>
              <a:rPr lang="en-GB" dirty="0" err="1"/>
              <a:t>Relationen</a:t>
            </a:r>
            <a:r>
              <a:rPr lang="en-GB" dirty="0"/>
              <a:t>, …</a:t>
            </a:r>
          </a:p>
          <a:p>
            <a:pPr lvl="2"/>
            <a:r>
              <a:rPr lang="en-GB" dirty="0"/>
              <a:t>Ein Bild von </a:t>
            </a:r>
            <a:r>
              <a:rPr lang="en-GB" dirty="0" err="1"/>
              <a:t>einem</a:t>
            </a:r>
            <a:r>
              <a:rPr lang="en-GB" dirty="0"/>
              <a:t> Baum</a:t>
            </a:r>
          </a:p>
          <a:p>
            <a:pPr lvl="2"/>
            <a:r>
              <a:rPr lang="en-GB" dirty="0"/>
              <a:t>Die </a:t>
            </a:r>
            <a:r>
              <a:rPr lang="en-GB" dirty="0" err="1"/>
              <a:t>Körpergröße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Person</a:t>
            </a:r>
          </a:p>
          <a:p>
            <a:pPr lvl="2"/>
            <a:r>
              <a:rPr lang="en-GB" dirty="0"/>
              <a:t>Ein Feld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Brettspiels</a:t>
            </a:r>
            <a:endParaRPr lang="en-GB" dirty="0"/>
          </a:p>
          <a:p>
            <a:pPr lvl="2"/>
            <a:r>
              <a:rPr lang="en-GB" dirty="0"/>
              <a:t>Der Name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Objekts</a:t>
            </a:r>
            <a:r>
              <a:rPr lang="en-GB" dirty="0"/>
              <a:t>…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err="1"/>
              <a:t>Kannst</a:t>
            </a:r>
            <a:r>
              <a:rPr lang="en-GB" dirty="0"/>
              <a:t> du </a:t>
            </a:r>
            <a:r>
              <a:rPr lang="en-GB" b="1" dirty="0" err="1">
                <a:solidFill>
                  <a:schemeClr val="accent1"/>
                </a:solidFill>
              </a:rPr>
              <a:t>weitere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Beispiele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 err="1"/>
              <a:t>finden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Was </a:t>
            </a:r>
            <a:r>
              <a:rPr lang="en-GB" dirty="0" err="1"/>
              <a:t>waren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Daten</a:t>
            </a:r>
            <a:r>
              <a:rPr lang="en-GB" dirty="0"/>
              <a:t> in </a:t>
            </a:r>
            <a:r>
              <a:rPr lang="en-GB" dirty="0" err="1"/>
              <a:t>deinem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Algorithmusbeispiel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580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intelligence?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Wie </a:t>
            </a:r>
            <a:r>
              <a:rPr lang="en-GB" b="1" dirty="0" err="1">
                <a:solidFill>
                  <a:schemeClr val="accent1"/>
                </a:solidFill>
              </a:rPr>
              <a:t>definierst</a:t>
            </a:r>
            <a:r>
              <a:rPr lang="en-GB" b="1" dirty="0">
                <a:solidFill>
                  <a:schemeClr val="accent1"/>
                </a:solidFill>
              </a:rPr>
              <a:t> du </a:t>
            </a:r>
            <a:r>
              <a:rPr lang="en-GB" dirty="0" err="1"/>
              <a:t>Intelligenz</a:t>
            </a:r>
            <a:r>
              <a:rPr lang="en-GB" dirty="0"/>
              <a:t> </a:t>
            </a:r>
            <a:r>
              <a:rPr lang="en-GB" dirty="0" err="1"/>
              <a:t>bzw</a:t>
            </a:r>
            <a:r>
              <a:rPr lang="en-GB" dirty="0"/>
              <a:t>. </a:t>
            </a:r>
            <a:r>
              <a:rPr lang="en-GB" dirty="0" err="1"/>
              <a:t>intelligentes</a:t>
            </a:r>
            <a:r>
              <a:rPr lang="en-GB" dirty="0"/>
              <a:t> </a:t>
            </a:r>
            <a:r>
              <a:rPr lang="en-GB" dirty="0" err="1"/>
              <a:t>Verhalten</a:t>
            </a:r>
            <a:r>
              <a:rPr lang="en-GB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noProof="0" dirty="0" err="1"/>
              <a:t>Verwende</a:t>
            </a:r>
            <a:r>
              <a:rPr lang="en-GB" noProof="0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deine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eigene</a:t>
            </a:r>
            <a:r>
              <a:rPr lang="en-GB" b="1" dirty="0">
                <a:solidFill>
                  <a:schemeClr val="accent1"/>
                </a:solidFill>
              </a:rPr>
              <a:t> Definition</a:t>
            </a:r>
            <a:r>
              <a:rPr lang="en-GB" noProof="0" dirty="0"/>
              <a:t>, um </a:t>
            </a:r>
            <a:r>
              <a:rPr lang="en-GB" noProof="0" dirty="0" err="1"/>
              <a:t>zu</a:t>
            </a:r>
            <a:r>
              <a:rPr lang="en-GB" noProof="0" dirty="0"/>
              <a:t> </a:t>
            </a:r>
            <a:r>
              <a:rPr lang="en-GB" noProof="0" dirty="0" err="1"/>
              <a:t>bestimmen</a:t>
            </a:r>
            <a:r>
              <a:rPr lang="en-GB" noProof="0" dirty="0"/>
              <a:t>, </a:t>
            </a:r>
            <a:r>
              <a:rPr lang="en-GB" noProof="0" dirty="0" err="1"/>
              <a:t>wie</a:t>
            </a:r>
            <a:r>
              <a:rPr lang="en-GB" noProof="0" dirty="0"/>
              <a:t> intelligent die </a:t>
            </a:r>
            <a:r>
              <a:rPr lang="en-GB" noProof="0" dirty="0" err="1"/>
              <a:t>folgenden</a:t>
            </a:r>
            <a:r>
              <a:rPr lang="en-GB" noProof="0" dirty="0"/>
              <a:t> Dinge </a:t>
            </a:r>
            <a:r>
              <a:rPr lang="en-GB" noProof="0" dirty="0" err="1"/>
              <a:t>sind</a:t>
            </a:r>
            <a:r>
              <a:rPr lang="en-GB" noProof="0" dirty="0"/>
              <a:t>. 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4D00E6F-2108-43F2-A84E-F70C23D67595}"/>
              </a:ext>
            </a:extLst>
          </p:cNvPr>
          <p:cNvCxnSpPr/>
          <p:nvPr/>
        </p:nvCxnSpPr>
        <p:spPr>
          <a:xfrm>
            <a:off x="1760706" y="4815614"/>
            <a:ext cx="6634264" cy="0"/>
          </a:xfrm>
          <a:prstGeom prst="straightConnector1">
            <a:avLst/>
          </a:prstGeom>
          <a:ln w="38100"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0" scaled="0"/>
            </a:gradFill>
            <a:headEnd type="oval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8EED02C-AD5B-4EEC-AF28-7E3DE9CE9FB7}"/>
              </a:ext>
            </a:extLst>
          </p:cNvPr>
          <p:cNvSpPr txBox="1"/>
          <p:nvPr/>
        </p:nvSpPr>
        <p:spPr>
          <a:xfrm>
            <a:off x="463412" y="4927224"/>
            <a:ext cx="27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accent4"/>
                </a:solidFill>
              </a:rPr>
              <a:t>nicht</a:t>
            </a:r>
            <a:r>
              <a:rPr lang="en-GB" sz="2800" dirty="0"/>
              <a:t> intelligent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340437D-43FC-446A-9CCB-008EE8D29F64}"/>
              </a:ext>
            </a:extLst>
          </p:cNvPr>
          <p:cNvSpPr txBox="1"/>
          <p:nvPr/>
        </p:nvSpPr>
        <p:spPr>
          <a:xfrm>
            <a:off x="7003915" y="4927224"/>
            <a:ext cx="27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accent1"/>
                </a:solidFill>
              </a:rPr>
              <a:t>sehr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/>
              <a:t>intelligent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35C0AB-9331-4FAF-8A9C-B2BCDD322D54}"/>
              </a:ext>
            </a:extLst>
          </p:cNvPr>
          <p:cNvSpPr txBox="1"/>
          <p:nvPr/>
        </p:nvSpPr>
        <p:spPr>
          <a:xfrm>
            <a:off x="369651" y="4168725"/>
            <a:ext cx="27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/>
                </a:solidFill>
              </a:rPr>
              <a:t>0</a:t>
            </a:r>
            <a:endParaRPr lang="en-GB" sz="2800" dirty="0">
              <a:solidFill>
                <a:schemeClr val="accent4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7C3216-41C5-4D21-91A1-1D45ECC14AF7}"/>
              </a:ext>
            </a:extLst>
          </p:cNvPr>
          <p:cNvSpPr txBox="1"/>
          <p:nvPr/>
        </p:nvSpPr>
        <p:spPr>
          <a:xfrm>
            <a:off x="7003915" y="4168725"/>
            <a:ext cx="27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17317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Fragen</a:t>
            </a:r>
            <a:r>
              <a:rPr lang="en-GB" dirty="0"/>
              <a:t>?</a:t>
            </a:r>
          </a:p>
        </p:txBody>
      </p:sp>
      <p:pic>
        <p:nvPicPr>
          <p:cNvPr id="6" name="Picture 2" descr="Wall E Spielzeug Auf Beige Pad">
            <a:extLst>
              <a:ext uri="{FF2B5EF4-FFF2-40B4-BE49-F238E27FC236}">
                <a16:creationId xmlns:a16="http://schemas.microsoft.com/office/drawing/2014/main" id="{6221C4CC-B83B-49B6-A719-8EDDCC3B5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1757472" y="1932014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634EAF6-BCBF-4FD1-A65B-9A289AFE9284}"/>
              </a:ext>
            </a:extLst>
          </p:cNvPr>
          <p:cNvSpPr/>
          <p:nvPr/>
        </p:nvSpPr>
        <p:spPr>
          <a:xfrm>
            <a:off x="6683706" y="418994"/>
            <a:ext cx="2277533" cy="2543387"/>
          </a:xfrm>
          <a:prstGeom prst="wedgeRoundRectCallout">
            <a:avLst>
              <a:gd name="adj1" fmla="val -86632"/>
              <a:gd name="adj2" fmla="val 40196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01001000 01100101 01101100 01110000 00100001</a:t>
            </a:r>
          </a:p>
        </p:txBody>
      </p:sp>
    </p:spTree>
    <p:extLst>
      <p:ext uri="{BB962C8B-B14F-4D97-AF65-F5344CB8AC3E}">
        <p14:creationId xmlns:p14="http://schemas.microsoft.com/office/powerpoint/2010/main" val="9662140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nächstes</a:t>
            </a:r>
            <a:r>
              <a:rPr lang="en-GB" dirty="0"/>
              <a:t>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59" y="1825625"/>
            <a:ext cx="1048756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err="1"/>
              <a:t>Wirf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</a:t>
            </a:r>
            <a:r>
              <a:rPr lang="en-GB" b="1" dirty="0" err="1"/>
              <a:t>genaueren</a:t>
            </a:r>
            <a:r>
              <a:rPr lang="en-GB" b="1" dirty="0"/>
              <a:t> </a:t>
            </a:r>
            <a:r>
              <a:rPr lang="en-GB" b="1" dirty="0" err="1"/>
              <a:t>Blick</a:t>
            </a:r>
            <a:r>
              <a:rPr lang="en-GB" b="1" dirty="0"/>
              <a:t> </a:t>
            </a:r>
            <a:r>
              <a:rPr lang="en-GB" b="1" dirty="0" err="1"/>
              <a:t>darauf</a:t>
            </a:r>
            <a:r>
              <a:rPr lang="en-GB" b="1" dirty="0"/>
              <a:t>, </a:t>
            </a:r>
            <a:r>
              <a:rPr lang="en-GB" b="1" dirty="0" err="1"/>
              <a:t>wie</a:t>
            </a:r>
            <a:endParaRPr lang="en-GB" b="1" dirty="0"/>
          </a:p>
          <a:p>
            <a:pPr marL="0" indent="0" algn="ctr">
              <a:buNone/>
            </a:pPr>
            <a:r>
              <a:rPr lang="en-GB" b="1" dirty="0" err="1"/>
              <a:t>einige</a:t>
            </a:r>
            <a:r>
              <a:rPr lang="en-GB" b="1" dirty="0"/>
              <a:t> </a:t>
            </a:r>
            <a:r>
              <a:rPr lang="en-GB" b="1" dirty="0" err="1"/>
              <a:t>dieser</a:t>
            </a:r>
            <a:r>
              <a:rPr lang="en-GB" b="1" dirty="0"/>
              <a:t> </a:t>
            </a:r>
            <a:r>
              <a:rPr lang="en-GB" b="1" dirty="0" err="1"/>
              <a:t>Algorithmen</a:t>
            </a:r>
            <a:r>
              <a:rPr lang="en-GB" b="1" dirty="0"/>
              <a:t> </a:t>
            </a:r>
            <a:r>
              <a:rPr lang="en-GB" b="1" dirty="0" err="1"/>
              <a:t>tatsächlich</a:t>
            </a:r>
            <a:r>
              <a:rPr lang="en-GB" b="1" dirty="0"/>
              <a:t>  </a:t>
            </a:r>
            <a:r>
              <a:rPr lang="en-GB" b="1" dirty="0" err="1"/>
              <a:t>funktionieren</a:t>
            </a:r>
            <a:r>
              <a:rPr lang="en-GB" b="1" dirty="0"/>
              <a:t>!</a:t>
            </a:r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27E5AF8A-59C6-415D-8216-02C714F3C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391" y="2801408"/>
            <a:ext cx="5193079" cy="369146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47A9453-303F-4608-B109-2A765F1C1993}"/>
              </a:ext>
            </a:extLst>
          </p:cNvPr>
          <p:cNvSpPr/>
          <p:nvPr/>
        </p:nvSpPr>
        <p:spPr>
          <a:xfrm>
            <a:off x="3232669" y="3600516"/>
            <a:ext cx="2387065" cy="2393706"/>
          </a:xfrm>
          <a:prstGeom prst="ellipse">
            <a:avLst/>
          </a:prstGeom>
          <a:solidFill>
            <a:srgbClr val="7DF3FF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35161-2A28-4817-8E86-435BCF321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268" y="3583582"/>
            <a:ext cx="3946359" cy="39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3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1. Toaster</a:t>
            </a:r>
          </a:p>
        </p:txBody>
      </p:sp>
      <p:pic>
        <p:nvPicPr>
          <p:cNvPr id="1026" name="Picture 2" descr="Toast, Toaster, Frühstück, Küche, Gerät, Grau Küche">
            <a:extLst>
              <a:ext uri="{FF2B5EF4-FFF2-40B4-BE49-F238E27FC236}">
                <a16:creationId xmlns:a16="http://schemas.microsoft.com/office/drawing/2014/main" id="{E16C0A24-D447-463E-8D0E-DC8DE00E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18" y="1674524"/>
            <a:ext cx="5492365" cy="50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1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2. </a:t>
            </a:r>
            <a:r>
              <a:rPr lang="en-GB" noProof="0" dirty="0" err="1"/>
              <a:t>Taschenrechner</a:t>
            </a:r>
            <a:endParaRPr lang="en-GB" noProof="0" dirty="0"/>
          </a:p>
        </p:txBody>
      </p:sp>
      <p:pic>
        <p:nvPicPr>
          <p:cNvPr id="2050" name="Picture 2" descr="Schule, Schulmaterial, Bildung, Klassenzimmer, Büro">
            <a:extLst>
              <a:ext uri="{FF2B5EF4-FFF2-40B4-BE49-F238E27FC236}">
                <a16:creationId xmlns:a16="http://schemas.microsoft.com/office/drawing/2014/main" id="{7203774E-7D3D-4BED-9B4E-0F11EABA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40" y="1579419"/>
            <a:ext cx="4821503" cy="50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79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3. </a:t>
            </a:r>
            <a:r>
              <a:rPr lang="en-GB" noProof="0" dirty="0" err="1"/>
              <a:t>Schach</a:t>
            </a:r>
            <a:r>
              <a:rPr lang="en-GB" noProof="0" dirty="0"/>
              <a:t> </a:t>
            </a:r>
            <a:r>
              <a:rPr lang="en-GB" noProof="0" dirty="0" err="1"/>
              <a:t>spielender</a:t>
            </a:r>
            <a:r>
              <a:rPr lang="en-GB" noProof="0" dirty="0"/>
              <a:t> </a:t>
            </a:r>
            <a:r>
              <a:rPr lang="en-GB" noProof="0" dirty="0" err="1"/>
              <a:t>Roboter</a:t>
            </a:r>
            <a:endParaRPr lang="en-GB" noProof="0" dirty="0"/>
          </a:p>
        </p:txBody>
      </p:sp>
      <p:pic>
        <p:nvPicPr>
          <p:cNvPr id="4098" name="Picture 2" descr="Kostenloses Stock Foto zu aufgaben, business, drinnen">
            <a:extLst>
              <a:ext uri="{FF2B5EF4-FFF2-40B4-BE49-F238E27FC236}">
                <a16:creationId xmlns:a16="http://schemas.microsoft.com/office/drawing/2014/main" id="{2AF01070-469E-4F9A-BB2F-47B180B9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77" y="2059708"/>
            <a:ext cx="6492664" cy="43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75233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1318</Words>
  <Application>Microsoft Office PowerPoint</Application>
  <PresentationFormat>Breitbild</PresentationFormat>
  <Paragraphs>263</Paragraphs>
  <Slides>61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Poppins</vt:lpstr>
      <vt:lpstr>Enaris PPT Endfassung</vt:lpstr>
      <vt:lpstr>Künstliche  Intelligenz</vt:lpstr>
      <vt:lpstr>Definition</vt:lpstr>
      <vt:lpstr>Künstliche Intelligenz</vt:lpstr>
      <vt:lpstr>Künstliche Intelligenz</vt:lpstr>
      <vt:lpstr>What is intelligence?</vt:lpstr>
      <vt:lpstr>What is intelligence?</vt:lpstr>
      <vt:lpstr>1. Toaster</vt:lpstr>
      <vt:lpstr>2. Taschenrechner</vt:lpstr>
      <vt:lpstr>3. Schach spielender Roboter</vt:lpstr>
      <vt:lpstr>4. Chatbot</vt:lpstr>
      <vt:lpstr>5. Selbstfahrendes Auto</vt:lpstr>
      <vt:lpstr>6. Staubsauger-Roboter</vt:lpstr>
      <vt:lpstr>7. Navigations-App</vt:lpstr>
      <vt:lpstr>8. Roboter, der den Planeten reinigt</vt:lpstr>
      <vt:lpstr>Was ist Intelligenz?</vt:lpstr>
      <vt:lpstr>Mögliche Definitionen</vt:lpstr>
      <vt:lpstr>Mögliche Definitionen</vt:lpstr>
      <vt:lpstr>Mögliche Definitionen</vt:lpstr>
      <vt:lpstr>Mögliche Definitionen</vt:lpstr>
      <vt:lpstr>Landkarte der KI</vt:lpstr>
      <vt:lpstr>Landkarte der KI</vt:lpstr>
      <vt:lpstr>Map of AI</vt:lpstr>
      <vt:lpstr>Map of AI</vt:lpstr>
      <vt:lpstr>PowerPoint-Präsentation</vt:lpstr>
      <vt:lpstr>Denken</vt:lpstr>
      <vt:lpstr>Wissen</vt:lpstr>
      <vt:lpstr>Lernen</vt:lpstr>
      <vt:lpstr>Wahrnehmen</vt:lpstr>
      <vt:lpstr>Handeln</vt:lpstr>
      <vt:lpstr>Beispiele einordnen</vt:lpstr>
      <vt:lpstr>1. Toaster</vt:lpstr>
      <vt:lpstr>1. Toaster</vt:lpstr>
      <vt:lpstr>3. Chess playing robot</vt:lpstr>
      <vt:lpstr>3. Chess playing robot</vt:lpstr>
      <vt:lpstr>5. Self driving car</vt:lpstr>
      <vt:lpstr>5. Self driving car</vt:lpstr>
      <vt:lpstr>6. Cleaning robot</vt:lpstr>
      <vt:lpstr>6. Cleaning robot</vt:lpstr>
      <vt:lpstr>Landkarte der KI</vt:lpstr>
      <vt:lpstr>Möglichkeiten und Einschränkungen</vt:lpstr>
      <vt:lpstr>Video</vt:lpstr>
      <vt:lpstr>8. Roboter, der den Planeten reinigt</vt:lpstr>
      <vt:lpstr>8. Roboter, der den Planeten reinigt</vt:lpstr>
      <vt:lpstr>8. Roboter, der den Planeten reinigt</vt:lpstr>
      <vt:lpstr>schwache vs. starke KI</vt:lpstr>
      <vt:lpstr>schwache vs. starke KI</vt:lpstr>
      <vt:lpstr>schwache vs. starke KI</vt:lpstr>
      <vt:lpstr>schwache vs. starke KI</vt:lpstr>
      <vt:lpstr>schwache vs. starke KI</vt:lpstr>
      <vt:lpstr>schwache vs. starke KI</vt:lpstr>
      <vt:lpstr>schwache vs. starke KI</vt:lpstr>
      <vt:lpstr>Algorithmen</vt:lpstr>
      <vt:lpstr>Algorithmen</vt:lpstr>
      <vt:lpstr>Algorithmen</vt:lpstr>
      <vt:lpstr>Algorithmen</vt:lpstr>
      <vt:lpstr>Algorithmen</vt:lpstr>
      <vt:lpstr>Daten</vt:lpstr>
      <vt:lpstr>Daten</vt:lpstr>
      <vt:lpstr>Daten</vt:lpstr>
      <vt:lpstr>Fragen?</vt:lpstr>
      <vt:lpstr>Als nächstes…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Bettina</cp:lastModifiedBy>
  <cp:revision>45</cp:revision>
  <dcterms:created xsi:type="dcterms:W3CDTF">2021-08-31T10:26:40Z</dcterms:created>
  <dcterms:modified xsi:type="dcterms:W3CDTF">2022-10-03T08:59:25Z</dcterms:modified>
</cp:coreProperties>
</file>